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6" r:id="rId13"/>
    <p:sldId id="265" r:id="rId14"/>
    <p:sldId id="287" r:id="rId15"/>
    <p:sldId id="270" r:id="rId16"/>
    <p:sldId id="267" r:id="rId17"/>
    <p:sldId id="271" r:id="rId18"/>
    <p:sldId id="288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282" r:id="rId27"/>
    <p:sldId id="277" r:id="rId28"/>
    <p:sldId id="279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5310" autoAdjust="0"/>
  </p:normalViewPr>
  <p:slideViewPr>
    <p:cSldViewPr>
      <p:cViewPr varScale="1">
        <p:scale>
          <a:sx n="81" d="100"/>
          <a:sy n="81" d="100"/>
        </p:scale>
        <p:origin x="150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D48F5-7A9A-41EF-8A1F-473F01CCCBB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E1E9C9-B236-4798-9759-AD669860D0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E1E9C9-B236-4798-9759-AD669860D09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576D5-CCB5-4131-8079-90DD8D8D301D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1F6C-BA2B-4DE4-8427-7462F06AE68C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0B70-892E-459B-81C0-EEAC44AC554A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625C-4DA6-4CE1-B81A-854692941F7D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EDA7D-0B55-460D-84DF-82D917F5E1A5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53763-3E08-493A-A6BF-56C4B5F2B6D8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D9E3-1886-4D58-8047-0BAAA885E586}" type="datetime1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4B4A-D100-454C-98D0-1D71D1619F73}" type="datetime1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E3F1-C3BA-4FD8-A02A-47082D9E7481}" type="datetime1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D7CF5-45FC-409F-A2F0-C57F8F28619C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F0C06-DB0D-40AB-8975-8CB75A071BA7}" type="datetime1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4DEC7-ECC3-4978-8899-78984FDE93A8}" type="datetime1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65795-C3C2-4C7E-80D9-CB43D11B62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831505" y="2851150"/>
            <a:ext cx="4767114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9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1.jpeg">
            <a:extLst>
              <a:ext uri="{FF2B5EF4-FFF2-40B4-BE49-F238E27FC236}">
                <a16:creationId xmlns:a16="http://schemas.microsoft.com/office/drawing/2014/main" id="{5DB6BDF9-C302-B586-CEBC-9F629915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04" y="201208"/>
            <a:ext cx="1152336" cy="125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2.jpeg">
            <a:extLst>
              <a:ext uri="{FF2B5EF4-FFF2-40B4-BE49-F238E27FC236}">
                <a16:creationId xmlns:a16="http://schemas.microsoft.com/office/drawing/2014/main" id="{4F5D268E-E40E-6E25-CFD6-39DCB9A15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7" y="201208"/>
            <a:ext cx="1005362" cy="125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6CA30-1F5E-EB3C-3787-97B5B442E1F4}"/>
              </a:ext>
            </a:extLst>
          </p:cNvPr>
          <p:cNvSpPr txBox="1"/>
          <p:nvPr/>
        </p:nvSpPr>
        <p:spPr>
          <a:xfrm>
            <a:off x="1475656" y="548680"/>
            <a:ext cx="6373760" cy="649409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IN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MYSORE </a:t>
            </a:r>
            <a:endParaRPr lang="en-IN" sz="3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31FCD-E642-2E20-65B0-847C16637CB4}"/>
              </a:ext>
            </a:extLst>
          </p:cNvPr>
          <p:cNvSpPr txBox="1"/>
          <p:nvPr/>
        </p:nvSpPr>
        <p:spPr>
          <a:xfrm>
            <a:off x="971600" y="1412776"/>
            <a:ext cx="7272807" cy="741742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 MYSORE UNIVERSITY  SCHOOL OF ENGINEERING </a:t>
            </a:r>
          </a:p>
          <a:p>
            <a:endParaRPr lang="en-IN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31307-A9AC-F08C-FFC6-29C2B22C55BF}"/>
              </a:ext>
            </a:extLst>
          </p:cNvPr>
          <p:cNvSpPr txBox="1"/>
          <p:nvPr/>
        </p:nvSpPr>
        <p:spPr>
          <a:xfrm>
            <a:off x="323528" y="1979841"/>
            <a:ext cx="8696157" cy="618631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MACHINE LEARNING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39F75-482E-9ECF-076F-AA05A6470AAA}"/>
              </a:ext>
            </a:extLst>
          </p:cNvPr>
          <p:cNvSpPr txBox="1"/>
          <p:nvPr/>
        </p:nvSpPr>
        <p:spPr>
          <a:xfrm>
            <a:off x="1819776" y="2447578"/>
            <a:ext cx="5218698" cy="587853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IN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PHASE –II (21AIP81)</a:t>
            </a:r>
          </a:p>
          <a:p>
            <a:pPr algn="ctr"/>
            <a:r>
              <a:rPr lang="en-IN" sz="17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6249C-4F70-F7FA-BA23-F0FA86D48347}"/>
              </a:ext>
            </a:extLst>
          </p:cNvPr>
          <p:cNvSpPr txBox="1"/>
          <p:nvPr/>
        </p:nvSpPr>
        <p:spPr>
          <a:xfrm>
            <a:off x="179512" y="3210992"/>
            <a:ext cx="8840173" cy="449354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500" b="1" dirty="0">
                <a:solidFill>
                  <a:srgbClr val="FF0000"/>
                </a:solidFill>
              </a:rPr>
              <a:t>Real-time License Plate Detection &amp; Unauthorized Vehicle Alerts</a:t>
            </a:r>
            <a:r>
              <a:rPr lang="en-US" sz="2500" b="1" dirty="0"/>
              <a:t>”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78E83-39FE-9A75-ACD9-7F341372081E}"/>
              </a:ext>
            </a:extLst>
          </p:cNvPr>
          <p:cNvSpPr txBox="1"/>
          <p:nvPr/>
        </p:nvSpPr>
        <p:spPr>
          <a:xfrm>
            <a:off x="3203848" y="4149080"/>
            <a:ext cx="2246561" cy="372410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AB1-8769-8E61-D044-52ACB1117A10}"/>
              </a:ext>
            </a:extLst>
          </p:cNvPr>
          <p:cNvSpPr txBox="1"/>
          <p:nvPr/>
        </p:nvSpPr>
        <p:spPr>
          <a:xfrm>
            <a:off x="3203848" y="4581128"/>
            <a:ext cx="3142353" cy="1372683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Sachitha V S (21SEAI29)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Sindhu  S (21SEAI35)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Srujana H B (21SEAI37)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Varsha Y (21SEAI40)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C992BF-9DE5-924E-D462-9849E979D0FA}"/>
              </a:ext>
            </a:extLst>
          </p:cNvPr>
          <p:cNvSpPr txBox="1"/>
          <p:nvPr/>
        </p:nvSpPr>
        <p:spPr>
          <a:xfrm>
            <a:off x="251520" y="4581128"/>
            <a:ext cx="2880320" cy="2157514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itchFamily="18" charset="0"/>
              </a:rPr>
              <a:t>Faculty Incharge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Dr. K. S. Santhosh Kumar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Asst. Professor,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Dept. of AI&amp;ML,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MUSE, UOM, Mysuru.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BA7FF-1CD3-93BB-175E-9F01BCC5440E}"/>
              </a:ext>
            </a:extLst>
          </p:cNvPr>
          <p:cNvSpPr txBox="1"/>
          <p:nvPr/>
        </p:nvSpPr>
        <p:spPr>
          <a:xfrm>
            <a:off x="6577187" y="4534255"/>
            <a:ext cx="2173548" cy="1895904"/>
          </a:xfrm>
          <a:prstGeom prst="rect">
            <a:avLst/>
          </a:prstGeom>
          <a:noFill/>
        </p:spPr>
        <p:txBody>
          <a:bodyPr wrap="square" lIns="64008" tIns="32004" rIns="64008" bIns="32004" rtlCol="0">
            <a:spAutoFit/>
          </a:bodyPr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Amreen Kouser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Asst. Professor,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Dept. of AI&amp;ML,</a:t>
            </a:r>
          </a:p>
          <a:p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MUSE, UOM, Mysuru.</a:t>
            </a: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DFC68-8B59-8329-6950-7BBDA57F8282}"/>
              </a:ext>
            </a:extLst>
          </p:cNvPr>
          <p:cNvSpPr/>
          <p:nvPr/>
        </p:nvSpPr>
        <p:spPr>
          <a:xfrm>
            <a:off x="8001000" y="6424863"/>
            <a:ext cx="1094874" cy="34077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4008" tIns="32004" rIns="64008" bIns="32004"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CCCE1-48AC-760D-957E-C2634A0C4245}"/>
              </a:ext>
            </a:extLst>
          </p:cNvPr>
          <p:cNvSpPr txBox="1"/>
          <p:nvPr/>
        </p:nvSpPr>
        <p:spPr>
          <a:xfrm>
            <a:off x="3203848" y="116632"/>
            <a:ext cx="56166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8E4B8F6-9C38-B2C8-1E8D-19201B5F4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184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2C14E-49C6-1429-C234-EA5ACF1EAF8D}"/>
              </a:ext>
            </a:extLst>
          </p:cNvPr>
          <p:cNvSpPr txBox="1"/>
          <p:nvPr/>
        </p:nvSpPr>
        <p:spPr>
          <a:xfrm>
            <a:off x="3275856" y="1916832"/>
            <a:ext cx="561662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Images Folder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Contains .jpg files of vehicle scenes captured in different environments.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Divided into train, val, and test sets for model development and evaluation.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Labels Folder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Each image has a corresponding .txt label file formatted in YOLO annotation format, which defines the bounding box of the plate.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11</a:t>
            </a:fld>
            <a:endParaRPr lang="en-US"/>
          </a:p>
        </p:txBody>
      </p:sp>
      <p:pic>
        <p:nvPicPr>
          <p:cNvPr id="9" name="Content Placeholder 8" descr="WhatsApp Image 2025-07-13 at 2.34.02 PM.jpe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7584" y="4077072"/>
            <a:ext cx="3600400" cy="2157034"/>
          </a:xfrm>
        </p:spPr>
      </p:pic>
      <p:pic>
        <p:nvPicPr>
          <p:cNvPr id="10" name="Picture 9" descr="WhatsApp Image 2025-07-13 at 2.33.40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22490" y="1268760"/>
            <a:ext cx="3537942" cy="2347200"/>
          </a:xfrm>
          <a:prstGeom prst="rect">
            <a:avLst/>
          </a:prstGeom>
        </p:spPr>
      </p:pic>
      <p:pic>
        <p:nvPicPr>
          <p:cNvPr id="11" name="Picture 10" descr="WhatsApp Image 2025-07-13 at 2.33.14 PM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600" y="1268760"/>
            <a:ext cx="3384376" cy="2348343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251520" y="404664"/>
            <a:ext cx="6591300" cy="79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IN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Data set images: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18219" y="3645024"/>
            <a:ext cx="2893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Figure 1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Dataset image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78659" y="3645024"/>
            <a:ext cx="28937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Figure 2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Dataset image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7585" y="6309320"/>
            <a:ext cx="360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Figure 3 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Dataset image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5DC57D-0DB5-2FCB-7FD6-7FFD8125D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32" y="4199316"/>
            <a:ext cx="4227648" cy="19659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BDA17-DE2C-A9CF-2ABF-E43B6AD402C6}"/>
              </a:ext>
            </a:extLst>
          </p:cNvPr>
          <p:cNvSpPr txBox="1"/>
          <p:nvPr/>
        </p:nvSpPr>
        <p:spPr>
          <a:xfrm>
            <a:off x="4600990" y="6246955"/>
            <a:ext cx="314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 : Label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nnotation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12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618451"/>
            <a:ext cx="6591300" cy="79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kern="0" spc="-45" dirty="0">
                <a:solidFill>
                  <a:srgbClr val="00B0F0"/>
                </a:solidFill>
                <a:latin typeface="Times New Roman" pitchFamily="18" charset="0"/>
                <a:ea typeface="Anton" pitchFamily="34" charset="-122"/>
                <a:cs typeface="Times New Roman" pitchFamily="18" charset="0"/>
              </a:rPr>
              <a:t>Problem Statement: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Manual vehicle monitoring is inefficient and error-prone in today’s high-traffic, high-security environments. While AI-based ANPR systems improve automation, they struggle under poor lighting and video quality. This project uses YOLOv8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Tesseract OCR, and MySQL to enable real-time detection, text extraction, and blacklist alerting for smarter surveillance.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13</a:t>
            </a:fld>
            <a:endParaRPr lang="en-US"/>
          </a:p>
        </p:txBody>
      </p:sp>
      <p:sp>
        <p:nvSpPr>
          <p:cNvPr id="6" name="Text 0"/>
          <p:cNvSpPr/>
          <p:nvPr/>
        </p:nvSpPr>
        <p:spPr>
          <a:xfrm>
            <a:off x="251520" y="445532"/>
            <a:ext cx="8640960" cy="1039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6000" kern="0" spc="-36" dirty="0">
                <a:solidFill>
                  <a:srgbClr val="00B0F0"/>
                </a:solidFill>
                <a:latin typeface="Times New Roman" pitchFamily="18" charset="0"/>
                <a:ea typeface="Anton" pitchFamily="34" charset="-122"/>
                <a:cs typeface="Times New Roman" pitchFamily="18" charset="0"/>
              </a:rPr>
              <a:t>Technologies used: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6BC41-AA5B-046A-38C2-2C4B9B49838E}"/>
              </a:ext>
            </a:extLst>
          </p:cNvPr>
          <p:cNvSpPr txBox="1"/>
          <p:nvPr/>
        </p:nvSpPr>
        <p:spPr>
          <a:xfrm>
            <a:off x="251521" y="1412777"/>
            <a:ext cx="8640960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Python Programming Language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Purpose: For integrating all parts: video processing, YOLO detection, OCR, SQL interaction, alerts.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YOLO models (You Only Look Once ) : YOLOv8 Nano Model and YOLOv8 Custom Model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Description: Advanced real-time object detection model from Ultralytics.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Purpose: Fast and accurate detection of vehicles and license plates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OpenCV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Description: Image and video processing library.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Purpose: To read video frames and save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Tesseract OCR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Description: Open-source Optical Character Recognition tool.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Purpose: To extract alphanumeric text from license plate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MySQL +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-connector-python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Purpose: To store blacklisted plates and log detected plates with timestamps.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Tkinter + winsound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Description: GUI and sound modules in Python.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Purpose: To alert the user with a popup and sound when a blacklisted plate is detected.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70912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YOLOv8 Nano: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Smart tool to find vehicles and license plates.</a:t>
            </a:r>
          </a:p>
          <a:p>
            <a:pPr indent="1270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Spots cars and plates in videos by drawing boxes around them.</a:t>
            </a:r>
          </a:p>
          <a:p>
            <a:pPr indent="1270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Fast and small, works on regular computers.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Tesseract OCR: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Reads license plate numbers from images.</a:t>
            </a:r>
          </a:p>
          <a:p>
            <a:pPr indent="1270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Turns a picture of a plate into text (e.g., KA09MK1234).</a:t>
            </a:r>
          </a:p>
          <a:p>
            <a:pPr indent="1270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Used after finding the plate to get the number.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IoU (Intersection over Union): </a:t>
            </a:r>
          </a:p>
          <a:p>
            <a:pPr indent="1270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Checks if the same plate appears again.</a:t>
            </a:r>
          </a:p>
          <a:p>
            <a:pPr indent="1270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Compares plate locations to avoid re-reading the same plate.</a:t>
            </a:r>
          </a:p>
          <a:p>
            <a:pPr indent="1270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Saves time by reusing the text if the plate hasn't moved much.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14</a:t>
            </a:fld>
            <a:endParaRPr lang="en-US"/>
          </a:p>
        </p:txBody>
      </p:sp>
      <p:sp>
        <p:nvSpPr>
          <p:cNvPr id="6" name="Text 0"/>
          <p:cNvSpPr/>
          <p:nvPr/>
        </p:nvSpPr>
        <p:spPr>
          <a:xfrm>
            <a:off x="251520" y="445532"/>
            <a:ext cx="8640960" cy="1039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6000" kern="0" spc="-36" dirty="0">
                <a:solidFill>
                  <a:srgbClr val="00B0F0"/>
                </a:solidFill>
                <a:latin typeface="Times New Roman" pitchFamily="18" charset="0"/>
                <a:ea typeface="Anton" pitchFamily="34" charset="-122"/>
                <a:cs typeface="Times New Roman" pitchFamily="18" charset="0"/>
              </a:rPr>
              <a:t>Algorithms used: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15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476672"/>
            <a:ext cx="7992888" cy="79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IN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Proposed Methodology: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268760"/>
            <a:ext cx="84969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Objective 1: Vehicle Detection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/>
              <a:t>Real-time Vehicle Detection using YOLOv8 Nano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Objective 2: License Plate Detection &amp; OCR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 a custom-trained YOLOv8 model to locate license plates and extract text using Tesseract OCR.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Objective 3: Database Integration &amp; Alert System</a:t>
            </a:r>
          </a:p>
          <a:p>
            <a:r>
              <a:rPr lang="en-IN" sz="2400" dirty="0"/>
              <a:t>Database Integration and Alert System for Blacklisted Vehicles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16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476672"/>
            <a:ext cx="8640960" cy="79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 1:</a:t>
            </a:r>
            <a:r>
              <a:rPr lang="en-IN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Vehicle Detection</a:t>
            </a:r>
            <a:endParaRPr lang="en-US" sz="4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074257" y="1124745"/>
            <a:ext cx="2203397" cy="47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51520" y="5949280"/>
            <a:ext cx="85689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Figure 5 : Framework for Objective I: Vehicle Detection Using YOLOv8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17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476672"/>
            <a:ext cx="8640960" cy="79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Continue...</a:t>
            </a:r>
            <a:endParaRPr lang="en-US" sz="4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1268760"/>
            <a:ext cx="864096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1)Video Input: The process starts with a video input.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2)Extract Frame: Each frame is extracted and treated as a static image.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3)Resize Frame: The frame is resized to 640x640 (or the specified size).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4)Convert to Tensor: The frame is converted into a tensor for the neural network.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5)YOLOv8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Scans Frame: YOLOv8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nano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processes the frame in a single pass.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6)Predict Outputs: It predicts bounding boxes, class scores, and confidence scores.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7)Identify Vehicles: Vehicles are identified with bounding box coordinates (x1, y1, x2, y2).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8)Assign Label and Confidence: Labels (e.g., 'Car') and confidence scores (e.g., 0.85) are assigned.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9)Draw Rectangle: A rectangle is drawn around each vehicle with the label and confidence displayed.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10)Move to Next Frame: The process repeats for the next frame until the video ends.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18</a:t>
            </a:fld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251520" y="476672"/>
            <a:ext cx="8640960" cy="79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Dataset Training:</a:t>
            </a:r>
            <a:endParaRPr lang="en-US" sz="4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1268760"/>
            <a:ext cx="856895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Training the Model to Find License Plates: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YOLOv8 Nano: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small, fast tool that helps the computer spot license plates in videos.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Starts with a pre-built model (yolov8n.pt) that’s already good at finding objects.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Training Process: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Teaches the model to recognize license plates.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Studies the same set of pictures 5 times to learn better (epochs=5).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Uses pictures resized to a standard square size 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imgsz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=640).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Learns from 8 pictures at a time to save computer memory (batch=8).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Saves the trained model in a folder called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LicensePlateTraining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/yolov8n_custom_test.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Stores the learned skills for finding plates in videos.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19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476672"/>
            <a:ext cx="8640960" cy="792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 2:</a:t>
            </a:r>
            <a:r>
              <a:rPr lang="en-IN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License Plate Detection &amp; OCR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5949280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Figure 6 : Framework for Objective II: </a:t>
            </a:r>
            <a:r>
              <a:rPr lang="en-IN" sz="2000" dirty="0"/>
              <a:t>Framework for License Plate Detection and OCR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257397" y="1259676"/>
            <a:ext cx="2701214" cy="470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520" y="548680"/>
            <a:ext cx="747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4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1484784"/>
            <a:ext cx="85689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ea typeface="Lora" pitchFamily="34" charset="-122"/>
                <a:cs typeface="Times New Roman" pitchFamily="18" charset="0"/>
              </a:rPr>
              <a:t>Literature Review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
Dataset description and images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Technologies used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Algorithms used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Proposed Methodology followed by 3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Future developments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20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476672"/>
            <a:ext cx="8640960" cy="79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Continue...</a:t>
            </a:r>
            <a:endParaRPr lang="en-US" sz="4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0" y="1196752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R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YOLOv8 detects the number plate.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2) The plate region is cropped using the bounding box.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3) The cropped image is converted to greyscale.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4) Tesseract OCR extracts the text.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5) The OCR output is cleaned (removing spaces, line breaks, and    converting to uppercase).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6) The clean plate number is used for SQL blacklist comparison, display, and alerts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21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476672"/>
            <a:ext cx="8640960" cy="1368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Objective 3:</a:t>
            </a:r>
            <a:r>
              <a:rPr lang="en-IN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Database Integration and</a:t>
            </a:r>
          </a:p>
          <a:p>
            <a:pPr>
              <a:lnSpc>
                <a:spcPts val="5550"/>
              </a:lnSpc>
            </a:pPr>
            <a:r>
              <a:rPr lang="en-IN" sz="3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Alert System</a:t>
            </a:r>
            <a:endParaRPr lang="en-US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5949280"/>
            <a:ext cx="8568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Figure  7 : Framework for Objective III: </a:t>
            </a:r>
            <a:r>
              <a:rPr lang="en-IN" sz="2000" dirty="0"/>
              <a:t>Database Integration and Alert Mechanism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627784" y="1268757"/>
            <a:ext cx="3312368" cy="46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22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476672"/>
            <a:ext cx="8640960" cy="79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Continue...</a:t>
            </a:r>
            <a:endParaRPr lang="en-US" sz="4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12474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1)Checking the Blacklist: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Uses MySQL database with two tables: </a:t>
            </a:r>
          </a:p>
          <a:p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)blacklist: Stores problematic license plate numbers (e.g., KA09MK1234 for stolen cars).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ii)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detected_plates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: Records all detected plates with timestamps.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Extracts plate number using OCR and cleans it (e.g., removes spaces, converts to uppercase).Compares cleaned plate number with blacklist table to check for a match.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2) Alerting the User: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If plate is in blacklist and not previously alerted: Plays a beep sound using winsound to grab attention. Displays a popup warning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(e.g., “Blacklisted Plate Detected: KA09MK1234”).Adds plate to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alerted_plates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list to prevent repeat alerts in the same session.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Saves detection details (plate, timestamp) in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detected_plates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table.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3) Continuous Monitoring: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After processing a frame (alerted or not), moves to the next video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frame.Repeats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the process: extract, clean, compare, alert, and log. Ensures real-time monitoring to catch blacklisted plates instantly.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20" y="476672"/>
            <a:ext cx="8640960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IN" sz="60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4869160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Table 1: Objective-Wise Performance Summary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1521" y="1772816"/>
          <a:ext cx="8640959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9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Objective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Component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itchFamily="18" charset="0"/>
                          <a:cs typeface="Times New Roman" pitchFamily="18" charset="0"/>
                        </a:rPr>
                        <a:t>Latency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Objective 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YOLOv8</a:t>
                      </a:r>
                      <a:r>
                        <a:rPr lang="en-I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Vehicle Detection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0.91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38 ms/frame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Objective 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Plate</a:t>
                      </a:r>
                      <a:r>
                        <a:rPr lang="en-I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Detection + OCR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0.89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0.86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120 ms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Objective 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DB Match + Alert + Logging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360 ms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20" y="476672"/>
            <a:ext cx="3243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Continue...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80526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Figure 4: Objective I – Vehicle Detection using YOLOv8.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56792"/>
            <a:ext cx="8797577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20" y="476672"/>
            <a:ext cx="3243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Continue...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80526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Figure 5: Objective II – YOLOv8 Vehicle Detection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6409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520" y="476672"/>
            <a:ext cx="32431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Continue...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528" y="5805264"/>
            <a:ext cx="8568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Figure 6: Objective III – Alert + Logging.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568952" cy="397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27</a:t>
            </a:fld>
            <a:endParaRPr lang="en-US"/>
          </a:p>
        </p:txBody>
      </p:sp>
      <p:sp>
        <p:nvSpPr>
          <p:cNvPr id="7" name="Text 0"/>
          <p:cNvSpPr/>
          <p:nvPr/>
        </p:nvSpPr>
        <p:spPr>
          <a:xfrm>
            <a:off x="251520" y="476672"/>
            <a:ext cx="7877393" cy="942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6000" kern="0" spc="-45" dirty="0">
                <a:solidFill>
                  <a:srgbClr val="00B0F0"/>
                </a:solidFill>
                <a:latin typeface="Times New Roman" pitchFamily="18" charset="0"/>
                <a:ea typeface="Anton" pitchFamily="34" charset="-122"/>
                <a:cs typeface="Times New Roman" pitchFamily="18" charset="0"/>
              </a:rPr>
              <a:t>Conclusion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1484784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Successfully developed a smart system for real-time vehicle detection and license plate recognition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Used YOLOv8 for fast and accurate detection from video frames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Tesseract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OCR to extract and log license plate data automatically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Integrated 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database to manage blacklisted vehicles and generate alerts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Practical use in campuses, institutions, parking areas, and entry gates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28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251520" y="476672"/>
            <a:ext cx="7949401" cy="942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6000" kern="0" spc="-45" dirty="0">
                <a:solidFill>
                  <a:srgbClr val="00B0F0"/>
                </a:solidFill>
                <a:latin typeface="Times New Roman" pitchFamily="18" charset="0"/>
                <a:ea typeface="Anton" pitchFamily="34" charset="-122"/>
                <a:cs typeface="Times New Roman" pitchFamily="18" charset="0"/>
              </a:rPr>
              <a:t>Future Developments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268760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Model Enhancement: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Expand training data and epochs for better detection in diverse conditions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Advanced OCR Integration: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Use models like CRNN or Paddle OCR for improved accuracy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Multi-Object Detection: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Extend to detect vehicle type, driver, or helmet compliance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Alert System Upgrade: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Enable SMS/email alerts for blacklisted vehicles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Police Station Integration: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Auto-notify local police authorities when blacklisted vehicles are detected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Dashboard: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Add UI for live feeds, reports, and analytics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29</a:t>
            </a:fld>
            <a:endParaRPr lang="en-US"/>
          </a:p>
        </p:txBody>
      </p:sp>
      <p:sp>
        <p:nvSpPr>
          <p:cNvPr id="6" name="Text 0"/>
          <p:cNvSpPr/>
          <p:nvPr/>
        </p:nvSpPr>
        <p:spPr>
          <a:xfrm>
            <a:off x="251520" y="548680"/>
            <a:ext cx="8568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6000" kern="0" spc="-45" dirty="0">
                <a:solidFill>
                  <a:srgbClr val="00B0F0"/>
                </a:solidFill>
                <a:latin typeface="Times New Roman" pitchFamily="18" charset="0"/>
                <a:ea typeface="Anton" pitchFamily="34" charset="-122"/>
                <a:cs typeface="Times New Roman" pitchFamily="18" charset="0"/>
              </a:rPr>
              <a:t>Reference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6" name="AutoShape 2" descr="Upload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1520" y="1272817"/>
            <a:ext cx="85114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Aniruddh Puranic, Deepak K. T., Umadevi V. 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Vehicle Number Plate Recognition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System:A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Literature Review and Implementation using Template Matching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2022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fontAlgn="ctr">
              <a:buFont typeface="Arial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Hafiz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Hashim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Imtiaz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Paul Schaffer, Paul 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Hesse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Martin 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Kupper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Alexander Bergmann</a:t>
            </a:r>
            <a:r>
              <a:rPr lang="nb-NO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Automatic Number Plate Detection and Recognition System for Small‑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Sized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Number Plates of Category L‑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Vehicles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Remote Emission Sensing Applications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2025</a:t>
            </a:r>
          </a:p>
          <a:p>
            <a:pPr fontAlgn="t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M.A.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Jawale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P. William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A.B.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Pawar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Nikhil 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Marriwala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Implementation of Number Plate Detection System for Vehicle Under Different Environmental Conditions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,2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023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Lubna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Naveed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Mufti,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Syed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Afaq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Ali Shah 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Automatic Number Plate Recognition: A Detailed Survey of Relevant Algorithms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2021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Ratan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Kumar (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M.Tech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Scholar),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Prof.Devendra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Patle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(Associate Professor)</a:t>
            </a:r>
            <a:b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Literature Survey on License Plate Recognition Using Various Techniques</a:t>
            </a:r>
            <a:r>
              <a:rPr lang="nb-NO" sz="2000" dirty="0">
                <a:latin typeface="Times New Roman" pitchFamily="18" charset="0"/>
                <a:cs typeface="Times New Roman" pitchFamily="18" charset="0"/>
              </a:rPr>
              <a:t>, 2023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 err="1"/>
              <a:t>Soumya,Nikitha</a:t>
            </a:r>
            <a:r>
              <a:rPr lang="en-IN" sz="2000" dirty="0"/>
              <a:t>, </a:t>
            </a:r>
            <a:r>
              <a:rPr lang="en-IN" sz="2000" dirty="0" err="1"/>
              <a:t>andSwara</a:t>
            </a:r>
            <a:r>
              <a:rPr lang="en-IN" sz="2000" dirty="0"/>
              <a:t>, “</a:t>
            </a:r>
            <a:r>
              <a:rPr lang="en-IN" sz="2000" dirty="0" err="1"/>
              <a:t>Aliterature</a:t>
            </a:r>
            <a:r>
              <a:rPr lang="en-IN" sz="2000" dirty="0"/>
              <a:t> review on automatic </a:t>
            </a:r>
            <a:r>
              <a:rPr lang="en-IN" sz="2000" dirty="0" err="1"/>
              <a:t>numberplate</a:t>
            </a:r>
            <a:r>
              <a:rPr lang="en-IN" sz="2000" dirty="0"/>
              <a:t> recognition,” 2024.</a:t>
            </a:r>
            <a:endParaRPr lang="nb-NO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Story pin image">
            <a:extLst>
              <a:ext uri="{FF2B5EF4-FFF2-40B4-BE49-F238E27FC236}">
                <a16:creationId xmlns:a16="http://schemas.microsoft.com/office/drawing/2014/main" id="{A1BD2097-40FB-3CA9-CB3D-B6B8D6DD2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r="3599"/>
          <a:stretch>
            <a:fillRect/>
          </a:stretch>
        </p:blipFill>
        <p:spPr bwMode="auto">
          <a:xfrm>
            <a:off x="0" y="0"/>
            <a:ext cx="3923928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0"/>
          <p:cNvSpPr/>
          <p:nvPr/>
        </p:nvSpPr>
        <p:spPr>
          <a:xfrm>
            <a:off x="3995936" y="548680"/>
            <a:ext cx="4908024" cy="2736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00B0F0"/>
                </a:solidFill>
              </a:rPr>
              <a:t>Real-time License Plate Detection &amp; Unauthorized Vehicle Alerts</a:t>
            </a:r>
            <a:endParaRPr lang="en-US" sz="44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3928" y="3501008"/>
            <a:ext cx="4896544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ea typeface="Sora Light" pitchFamily="34" charset="-122"/>
                <a:cs typeface="Times New Roman" pitchFamily="18" charset="0"/>
              </a:rPr>
              <a:t>This presentation explores the technology, applications, and future of  Number Plate Recognition </a:t>
            </a:r>
            <a:r>
              <a:rPr lang="en-US" sz="2400" kern="0" spc="-36" dirty="0">
                <a:latin typeface="Times New Roman" pitchFamily="18" charset="0"/>
                <a:ea typeface="Fira Sans" pitchFamily="34" charset="-122"/>
                <a:cs typeface="Times New Roman" pitchFamily="18" charset="0"/>
              </a:rPr>
              <a:t>and its applications in real-time</a:t>
            </a:r>
            <a:r>
              <a:rPr lang="en-US" sz="2400" dirty="0">
                <a:latin typeface="Times New Roman" pitchFamily="18" charset="0"/>
                <a:ea typeface="Sora Light" pitchFamily="34" charset="-122"/>
                <a:cs typeface="Times New Roman" pitchFamily="18" charset="0"/>
              </a:rPr>
              <a:t> video analysis.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30</a:t>
            </a:fld>
            <a:endParaRPr lang="en-US"/>
          </a:p>
        </p:txBody>
      </p:sp>
      <p:sp>
        <p:nvSpPr>
          <p:cNvPr id="5" name="Text 0"/>
          <p:cNvSpPr/>
          <p:nvPr/>
        </p:nvSpPr>
        <p:spPr>
          <a:xfrm>
            <a:off x="179512" y="548680"/>
            <a:ext cx="8640960" cy="56886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IN" sz="8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</a:p>
          <a:p>
            <a:pPr algn="ctr"/>
            <a:r>
              <a:rPr lang="en-IN" sz="8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Suggestions </a:t>
            </a:r>
          </a:p>
          <a:p>
            <a:pPr algn="ctr"/>
            <a:r>
              <a:rPr lang="en-IN" sz="8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</a:p>
          <a:p>
            <a:pPr algn="ctr"/>
            <a:r>
              <a:rPr lang="en-IN" sz="88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  <a:endParaRPr lang="en-US" sz="81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31</a:t>
            </a:fld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2267744" y="2564904"/>
            <a:ext cx="4470732" cy="1296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sz="81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81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F532E1-C7C1-C4CE-0217-A5D71DB4AA8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8624" y="1556792"/>
            <a:ext cx="8208912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Rapid Increase in Vehicle Population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Challenges in Manual Traffic Monitoring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Need for Automation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Role of License Plates in Vehicle Identification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0"/>
          <p:cNvSpPr/>
          <p:nvPr/>
        </p:nvSpPr>
        <p:spPr>
          <a:xfrm>
            <a:off x="428624" y="566101"/>
            <a:ext cx="482917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6000" dirty="0">
                <a:solidFill>
                  <a:srgbClr val="00B0F0"/>
                </a:solidFill>
                <a:latin typeface="Times New Roman" pitchFamily="18" charset="0"/>
                <a:ea typeface="Alexandria Semi Bold" pitchFamily="34" charset="-122"/>
                <a:cs typeface="Times New Roman" pitchFamily="18" charset="0"/>
              </a:rPr>
              <a:t>Introduction</a:t>
            </a:r>
            <a:r>
              <a:rPr lang="en-US" sz="6000" b="1" dirty="0">
                <a:solidFill>
                  <a:srgbClr val="00B0F0"/>
                </a:solidFill>
                <a:latin typeface="Times New Roman" pitchFamily="18" charset="0"/>
                <a:ea typeface="Alexandria Semi Bold" pitchFamily="34" charset="-122"/>
                <a:cs typeface="Times New Roman" pitchFamily="18" charset="0"/>
              </a:rPr>
              <a:t> :</a:t>
            </a:r>
          </a:p>
          <a:p>
            <a:pPr marL="0" indent="0">
              <a:lnSpc>
                <a:spcPts val="5600"/>
              </a:lnSpc>
              <a:buNone/>
            </a:pPr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B5ED5-4D1A-6663-00C1-471E484E173D}"/>
              </a:ext>
            </a:extLst>
          </p:cNvPr>
          <p:cNvSpPr txBox="1"/>
          <p:nvPr/>
        </p:nvSpPr>
        <p:spPr>
          <a:xfrm>
            <a:off x="251520" y="1268760"/>
            <a:ext cx="85689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 Designing and Implementing a smart surveillance system that automatically detects vehicles and their license plates in video streams using object detection and optical character recognition (OCR).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system cross-verifies detected plates with a blacklist stored in a MySQL database and, upon a match, generates an audible alert, a popup warning message, and logs the incident into the database. </a:t>
            </a:r>
          </a:p>
        </p:txBody>
      </p:sp>
      <p:sp>
        <p:nvSpPr>
          <p:cNvPr id="6" name="Text 0"/>
          <p:cNvSpPr/>
          <p:nvPr/>
        </p:nvSpPr>
        <p:spPr>
          <a:xfrm>
            <a:off x="428624" y="566101"/>
            <a:ext cx="482917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IN" sz="6000" dirty="0">
                <a:solidFill>
                  <a:srgbClr val="00B0F0"/>
                </a:solidFill>
                <a:latin typeface="Times New Roman" pitchFamily="18" charset="0"/>
                <a:ea typeface="Alexandria Semi Bold" pitchFamily="34" charset="-122"/>
                <a:cs typeface="Times New Roman" pitchFamily="18" charset="0"/>
              </a:rPr>
              <a:t>Continue ...</a:t>
            </a:r>
            <a:endParaRPr lang="en-US" sz="6000" dirty="0">
              <a:solidFill>
                <a:srgbClr val="00B0F0"/>
              </a:solidFill>
              <a:latin typeface="Times New Roman" pitchFamily="18" charset="0"/>
              <a:ea typeface="Alexandria Semi Bold" pitchFamily="34" charset="-122"/>
              <a:cs typeface="Times New Roman" pitchFamily="18" charset="0"/>
            </a:endParaRPr>
          </a:p>
          <a:p>
            <a:pPr marL="0" indent="0">
              <a:lnSpc>
                <a:spcPts val="5600"/>
              </a:lnSpc>
              <a:buNone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E86C77-7A8D-AC12-9AEB-1D638FBF3DB9}"/>
              </a:ext>
            </a:extLst>
          </p:cNvPr>
          <p:cNvSpPr txBox="1"/>
          <p:nvPr/>
        </p:nvSpPr>
        <p:spPr>
          <a:xfrm>
            <a:off x="251520" y="359360"/>
            <a:ext cx="43924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Integration of MySQL (RDBMS SOFTWARE) : 	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Real-Time Detection </a:t>
            </a:r>
          </a:p>
          <a:p>
            <a:pPr marL="355600" lvl="1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Automation </a:t>
            </a:r>
          </a:p>
          <a:p>
            <a:pPr marL="355600"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Blacklist Alert System </a:t>
            </a:r>
          </a:p>
          <a:p>
            <a:pPr marL="355600" lvl="1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User-Friendly Interface </a:t>
            </a:r>
          </a:p>
          <a:p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929E8-B304-07D9-3DBB-58A8A6239A4B}"/>
              </a:ext>
            </a:extLst>
          </p:cNvPr>
          <p:cNvSpPr txBox="1"/>
          <p:nvPr/>
        </p:nvSpPr>
        <p:spPr>
          <a:xfrm>
            <a:off x="4572001" y="332656"/>
            <a:ext cx="43204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endParaRPr lang="en-US" sz="40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Lighting Sensitivity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9250" lvl="1" indent="635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Blurry or Angled Plates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9250" lvl="1" indent="635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OCR Character Confusion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9250" lvl="1" indent="635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Hardware Requirements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55600"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Video Quality Dependency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7</a:t>
            </a:fld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251520" y="332656"/>
            <a:ext cx="8640960" cy="8640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6000" dirty="0">
                <a:solidFill>
                  <a:srgbClr val="6EB9FC"/>
                </a:solidFill>
                <a:latin typeface="Times New Roman" pitchFamily="18" charset="0"/>
                <a:ea typeface="Lora" pitchFamily="34" charset="-122"/>
                <a:cs typeface="Times New Roman" pitchFamily="18" charset="0"/>
              </a:rPr>
              <a:t>Literature Review: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528" y="1412776"/>
          <a:ext cx="8568954" cy="4886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Paper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0" algn="ctr"/>
                      <a:r>
                        <a:rPr lang="en-IN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3125">
                <a:tc>
                  <a:txBody>
                    <a:bodyPr/>
                    <a:lstStyle/>
                    <a:p>
                      <a:r>
                        <a:rPr lang="en-US" sz="1200" dirty="0"/>
                        <a:t>Automatic Number Plate Recognition: A Detailed Survey of Relevant Algorithms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Lubna, Naveed Mufti, Syed Afaq Ali Shah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Systematic literature survey of ANPR methods: extraction → segmentation → recognition; performance comparison of various traditional/ML/deep‑learning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200" dirty="0"/>
                        <a:t>A wide spectrum of techniques evaluated, including: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• Edge/Table-based extraction (Sobel, Canny, HOG, LBP, Hough)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• Color and texture analysis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• Deep‑learning methods (</a:t>
                      </a:r>
                      <a:r>
                        <a:rPr lang="en-US" sz="1200" dirty="0" err="1"/>
                        <a:t>CNNs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TDNN</a:t>
                      </a:r>
                      <a:r>
                        <a:rPr lang="en-US" sz="1200" dirty="0"/>
                        <a:t>)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1200" dirty="0"/>
                        <a:t>Inconsistent comparisons—different datasets/methods hamper benchmarking 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• Environmental challenges (lighting, blur, skew, reflections) 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• Processing overhead for deep‑learning; hardware may be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429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Vehicle Number Plate Recognition System: A Literature Review and Implementation using Template Matching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/>
                        <a:t>Aniruddh Puranic, Deepak K. T., Umadevi V.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Implementation using template matching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/>
                        <a:t>Template Matching, 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itchFamily="34" charset="0"/>
                        <a:buChar char="•"/>
                      </a:pPr>
                      <a:r>
                        <a:rPr lang="en-US" sz="1200" dirty="0"/>
                        <a:t>Low accuracy with varying fonts, lighting, skew; not robust for all plate types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1412776"/>
          <a:ext cx="8568954" cy="485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Paper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0" algn="ctr"/>
                      <a:r>
                        <a:rPr lang="en-IN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514">
                <a:tc>
                  <a:txBody>
                    <a:bodyPr/>
                    <a:lstStyle/>
                    <a:p>
                      <a:r>
                        <a:rPr lang="en-US" sz="1200" dirty="0"/>
                        <a:t>Implementation of Number Plate Detection System for Vehicle Under Different Environmental Conditions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M.A.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Jawale</a:t>
                      </a:r>
                      <a:endParaRPr lang="en-I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 William</a:t>
                      </a:r>
                      <a:endParaRPr lang="en-I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A.B. Pawar</a:t>
                      </a:r>
                      <a:endParaRPr lang="en-I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Nikhil 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Marriwala</a:t>
                      </a:r>
                      <a:endParaRPr lang="en-IN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</a:t>
                      </a:r>
                      <a:endParaRPr lang="en-IN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Pipeline using image preprocessing → plate localization (HLS </a:t>
                      </a:r>
                      <a:r>
                        <a:rPr lang="en-IN" sz="1200" dirty="0" err="1"/>
                        <a:t>color</a:t>
                      </a:r>
                      <a:r>
                        <a:rPr lang="en-IN" sz="1200" dirty="0"/>
                        <a:t>-based neural network) → morphological filtering → text extraction via </a:t>
                      </a:r>
                      <a:r>
                        <a:rPr lang="en-IN" sz="1200" dirty="0" err="1"/>
                        <a:t>PyTesseract</a:t>
                      </a:r>
                      <a:r>
                        <a:rPr lang="en-IN" sz="1200" dirty="0"/>
                        <a:t> 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HLS-based neural net for ROI detection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Morphological operations and edge-detection segmentation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OCR via </a:t>
                      </a:r>
                      <a:r>
                        <a:rPr lang="en-US" sz="1200" dirty="0" err="1"/>
                        <a:t>PyTesseract</a:t>
                      </a:r>
                      <a:r>
                        <a:rPr lang="en-US" sz="1200" dirty="0"/>
                        <a:t> for character extraction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Performance affected by motion blur, speed variations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Sensitive to non‑standard fonts and plate variations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Environmental conditions (lighting, angle) reduce accuracy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806">
                <a:tc>
                  <a:txBody>
                    <a:bodyPr/>
                    <a:lstStyle/>
                    <a:p>
                      <a:r>
                        <a:rPr lang="en-IN" sz="1200" dirty="0"/>
                        <a:t>A Literature Survey on License Plate Recognition Using Various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Ratan Kumar (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M.Tech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Scholar),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Prof.Devendra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Patle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(Associate Professor)</a:t>
                      </a:r>
                      <a:endParaRPr lang="nb-N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2023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Detailed survey categorizing LP detection/extraction approaches—color-based, edge-based, geometry-, clustering-, hybrid-, wavelet-, CNN-based methods; includes discussions of system pipelines and comparative tables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Color</a:t>
                      </a:r>
                      <a:r>
                        <a:rPr lang="en-IN" sz="1200" dirty="0"/>
                        <a:t> thresholding &amp; histograms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- Edge detection (Sobel, Canny, Prewitt) + morphology/Hough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- Clustering (blob, corner, EM)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- Hybrid combinations</a:t>
                      </a:r>
                      <a:br>
                        <a:rPr lang="en-IN" sz="1200" dirty="0"/>
                      </a:br>
                      <a:r>
                        <a:rPr lang="en-IN" sz="1200" dirty="0"/>
                        <a:t>- CNN models like MD‑YOLO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Many methods rely on specific plate colors/layouts—poor generalization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Sensitive to lighting, blur, and skew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Varying dataset protocols hinder performance comparisons</a:t>
                      </a:r>
                      <a:br>
                        <a:rPr lang="en-US" sz="1200" dirty="0"/>
                      </a:b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0"/>
          <p:cNvSpPr/>
          <p:nvPr/>
        </p:nvSpPr>
        <p:spPr>
          <a:xfrm>
            <a:off x="428624" y="566101"/>
            <a:ext cx="482917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IN" sz="5400" dirty="0">
                <a:solidFill>
                  <a:srgbClr val="00B0F0"/>
                </a:solidFill>
                <a:latin typeface="Times New Roman" pitchFamily="18" charset="0"/>
                <a:ea typeface="Alexandria Semi Bold" pitchFamily="34" charset="-122"/>
                <a:cs typeface="Times New Roman" pitchFamily="18" charset="0"/>
              </a:rPr>
              <a:t>Continue ...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ea typeface="Alexandria Semi Bold" pitchFamily="34" charset="-122"/>
              <a:cs typeface="Times New Roman" pitchFamily="18" charset="0"/>
            </a:endParaRPr>
          </a:p>
          <a:p>
            <a:pPr marL="0" indent="0">
              <a:lnSpc>
                <a:spcPts val="5600"/>
              </a:lnSpc>
              <a:buNone/>
            </a:pP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5795-C3C2-4C7E-80D9-CB43D11B62F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1556792"/>
          <a:ext cx="8568954" cy="3590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Paper 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8900" indent="0" algn="ctr"/>
                      <a:r>
                        <a:rPr lang="en-IN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5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A literature review on automatic number plate recognition.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Soumya, Nikitha, and Swara, 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Edge detection, OCR, ML/DL approaches discussed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CCA, YOLO, OCR -</a:t>
                      </a:r>
                      <a:r>
                        <a:rPr lang="en-IN" sz="1200" baseline="0" dirty="0"/>
                        <a:t> </a:t>
                      </a:r>
                      <a:r>
                        <a:rPr lang="en-IN" sz="1200" dirty="0"/>
                        <a:t>all relevant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Blurriness, lighting, OCR errors, video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514">
                <a:tc>
                  <a:txBody>
                    <a:bodyPr/>
                    <a:lstStyle/>
                    <a:p>
                      <a:r>
                        <a:rPr lang="en-US" sz="1200" dirty="0"/>
                        <a:t>Automatic Number Plate Detection and Recognition System for Small‑Sized Number Plates of Category L‑Vehicles for Remote Emission Sensing Applications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Hafiz Hashim Imtiaz, Paul Schaffer, Paul Hesse, Martin Kupper, Alexander Bergmann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2025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Designed a specialized ANPR system (L‑ANPR) integrated with light‑barrier triggered cameras; tested in real-world EU campaigns; system pipeline: detection, preprocessing, recognition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Detection via CNN-based YOLOv4; character recognition using image conditioning (thresholding, dilation) + OCR on cropped plates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 resolution on small plates can blur characters (~30–40% accuracy drop)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Shadows &amp; sunlight hinder recognition (~20–30% loss)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YOLOv4 is aging; modern models could improve results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428624" y="566101"/>
            <a:ext cx="482917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IN" sz="5400" dirty="0">
                <a:solidFill>
                  <a:srgbClr val="00B0F0"/>
                </a:solidFill>
                <a:latin typeface="Times New Roman" pitchFamily="18" charset="0"/>
                <a:ea typeface="Alexandria Semi Bold" pitchFamily="34" charset="-122"/>
                <a:cs typeface="Times New Roman" pitchFamily="18" charset="0"/>
              </a:rPr>
              <a:t>Continue ...</a:t>
            </a:r>
            <a:endParaRPr lang="en-US" sz="5400" dirty="0">
              <a:solidFill>
                <a:srgbClr val="00B0F0"/>
              </a:solidFill>
              <a:latin typeface="Times New Roman" pitchFamily="18" charset="0"/>
              <a:ea typeface="Alexandria Semi Bold" pitchFamily="34" charset="-122"/>
              <a:cs typeface="Times New Roman" pitchFamily="18" charset="0"/>
            </a:endParaRPr>
          </a:p>
          <a:p>
            <a:pPr marL="0" indent="0">
              <a:lnSpc>
                <a:spcPts val="5600"/>
              </a:lnSpc>
              <a:buNone/>
            </a:pP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5706</TotalTime>
  <Words>2445</Words>
  <Application>Microsoft Office PowerPoint</Application>
  <PresentationFormat>On-screen Show (4:3)</PresentationFormat>
  <Paragraphs>326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Varsharanjaini</dc:creator>
  <cp:lastModifiedBy>Srujana H B</cp:lastModifiedBy>
  <cp:revision>46</cp:revision>
  <dcterms:created xsi:type="dcterms:W3CDTF">2025-07-12T14:57:05Z</dcterms:created>
  <dcterms:modified xsi:type="dcterms:W3CDTF">2025-07-17T08:15:00Z</dcterms:modified>
</cp:coreProperties>
</file>