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F8A18-8E51-4A40-8668-73778AF46B5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C3645-07CB-403A-AFD4-6B20940E4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63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C3645-07CB-403A-AFD4-6B20940E4E1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441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563BB-EB7F-9780-16FA-563A60405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77CB5-76ED-2413-4DE0-C64AB0A5A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D560B5-971E-E92B-7103-208D9B0D2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BBA05-ABF6-0A80-BD4D-99F826924D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C3645-07CB-403A-AFD4-6B20940E4E1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23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55135-7BD0-964C-9EC7-9C33D89B5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04E53-AA84-AA01-A4B3-B31DB1BE0C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644BA-168B-9891-DB89-773D5DFE4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258FF-D842-0D26-F128-100651CBE1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C3645-07CB-403A-AFD4-6B20940E4E1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7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9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0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51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436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4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8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40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19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4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5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3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9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9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5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65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jp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6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_bncoPYHMY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B29F9C9-7F9B-7387-C411-40DD11D6D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125991" y="3682344"/>
            <a:ext cx="4100037" cy="321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-up of a green circuit board&#10;&#10;Description automatically generated">
            <a:extLst>
              <a:ext uri="{FF2B5EF4-FFF2-40B4-BE49-F238E27FC236}">
                <a16:creationId xmlns:a16="http://schemas.microsoft.com/office/drawing/2014/main" id="{9A5B223D-81EE-CE15-1DEC-C3E408FBF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351" y="2149336"/>
            <a:ext cx="1408190" cy="1094876"/>
          </a:xfrm>
          <a:prstGeom prst="rect">
            <a:avLst/>
          </a:prstGeom>
        </p:spPr>
      </p:pic>
      <p:pic>
        <p:nvPicPr>
          <p:cNvPr id="5" name="Picture 4" descr="Esp32 38Pin Development Board">
            <a:extLst>
              <a:ext uri="{FF2B5EF4-FFF2-40B4-BE49-F238E27FC236}">
                <a16:creationId xmlns:a16="http://schemas.microsoft.com/office/drawing/2014/main" id="{0EBB861F-40A6-B314-5012-F9D44B4CE2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45" t="25112" r="39810" b="21973"/>
          <a:stretch/>
        </p:blipFill>
        <p:spPr>
          <a:xfrm>
            <a:off x="531786" y="4044862"/>
            <a:ext cx="412994" cy="932126"/>
          </a:xfrm>
          <a:prstGeom prst="rect">
            <a:avLst/>
          </a:prstGeom>
        </p:spPr>
      </p:pic>
      <p:pic>
        <p:nvPicPr>
          <p:cNvPr id="6" name="Picture 5" descr="Esp32 38Pin Development Board">
            <a:extLst>
              <a:ext uri="{FF2B5EF4-FFF2-40B4-BE49-F238E27FC236}">
                <a16:creationId xmlns:a16="http://schemas.microsoft.com/office/drawing/2014/main" id="{E38D3DA7-FD9D-00CD-946C-59186869EF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45" t="25112" r="39810" b="21973"/>
          <a:stretch/>
        </p:blipFill>
        <p:spPr>
          <a:xfrm>
            <a:off x="3389943" y="3992512"/>
            <a:ext cx="412994" cy="932126"/>
          </a:xfrm>
          <a:prstGeom prst="rect">
            <a:avLst/>
          </a:prstGeom>
        </p:spPr>
      </p:pic>
      <p:pic>
        <p:nvPicPr>
          <p:cNvPr id="7" name="Picture 6" descr="Esp32 38Pin Development Board">
            <a:extLst>
              <a:ext uri="{FF2B5EF4-FFF2-40B4-BE49-F238E27FC236}">
                <a16:creationId xmlns:a16="http://schemas.microsoft.com/office/drawing/2014/main" id="{41C2667C-92B9-168D-070C-FE54E955F2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45" t="25112" r="39810" b="21973"/>
          <a:stretch/>
        </p:blipFill>
        <p:spPr>
          <a:xfrm>
            <a:off x="5825256" y="3977426"/>
            <a:ext cx="412994" cy="932126"/>
          </a:xfrm>
          <a:prstGeom prst="rect">
            <a:avLst/>
          </a:prstGeom>
        </p:spPr>
      </p:pic>
      <p:pic>
        <p:nvPicPr>
          <p:cNvPr id="8" name="Picture 7" descr="RC522 RFID Card Reader Module 13.56MHz - Robotools">
            <a:extLst>
              <a:ext uri="{FF2B5EF4-FFF2-40B4-BE49-F238E27FC236}">
                <a16:creationId xmlns:a16="http://schemas.microsoft.com/office/drawing/2014/main" id="{912E4FED-34C4-82FF-4B12-D413301E2C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48" t="6400" r="15378" b="9600"/>
          <a:stretch/>
        </p:blipFill>
        <p:spPr>
          <a:xfrm>
            <a:off x="4027957" y="4045183"/>
            <a:ext cx="1233943" cy="828652"/>
          </a:xfrm>
          <a:prstGeom prst="rect">
            <a:avLst/>
          </a:prstGeom>
        </p:spPr>
      </p:pic>
      <p:pic>
        <p:nvPicPr>
          <p:cNvPr id="9" name="Picture 8" descr="RC522 RFID Card Reader Module 13.56MHz - Robotools">
            <a:extLst>
              <a:ext uri="{FF2B5EF4-FFF2-40B4-BE49-F238E27FC236}">
                <a16:creationId xmlns:a16="http://schemas.microsoft.com/office/drawing/2014/main" id="{2D9C38C7-6713-0369-E536-67CFC0B046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48" t="6400" r="15378" b="9600"/>
          <a:stretch/>
        </p:blipFill>
        <p:spPr>
          <a:xfrm>
            <a:off x="6415763" y="4095934"/>
            <a:ext cx="1233943" cy="828652"/>
          </a:xfrm>
          <a:prstGeom prst="rect">
            <a:avLst/>
          </a:prstGeom>
        </p:spPr>
      </p:pic>
      <p:pic>
        <p:nvPicPr>
          <p:cNvPr id="10" name="Picture 9" descr="RC522 RFID Card Reader Module 13.56MHz - Robotools">
            <a:extLst>
              <a:ext uri="{FF2B5EF4-FFF2-40B4-BE49-F238E27FC236}">
                <a16:creationId xmlns:a16="http://schemas.microsoft.com/office/drawing/2014/main" id="{CE2BC78F-EBC8-F727-F425-1E4DE45D65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48" t="6400" r="15378" b="9600"/>
          <a:stretch/>
        </p:blipFill>
        <p:spPr>
          <a:xfrm>
            <a:off x="1216804" y="4061467"/>
            <a:ext cx="1233943" cy="8286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6DAC9FD-5420-C4C1-CFE1-F7A7C541BD35}"/>
              </a:ext>
            </a:extLst>
          </p:cNvPr>
          <p:cNvSpPr/>
          <p:nvPr/>
        </p:nvSpPr>
        <p:spPr>
          <a:xfrm>
            <a:off x="5750822" y="3878660"/>
            <a:ext cx="2094730" cy="1125120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2B1A1-9167-1733-F0AA-5198FAD05B0E}"/>
              </a:ext>
            </a:extLst>
          </p:cNvPr>
          <p:cNvSpPr/>
          <p:nvPr/>
        </p:nvSpPr>
        <p:spPr>
          <a:xfrm>
            <a:off x="490697" y="3880458"/>
            <a:ext cx="1988868" cy="1156089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EB905-5DFE-0675-5AA6-F43237C7F4FE}"/>
              </a:ext>
            </a:extLst>
          </p:cNvPr>
          <p:cNvSpPr/>
          <p:nvPr/>
        </p:nvSpPr>
        <p:spPr>
          <a:xfrm>
            <a:off x="3291102" y="3878659"/>
            <a:ext cx="2088503" cy="1125120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402EDF-A8CE-1F7B-50D4-86A4158D22FD}"/>
              </a:ext>
            </a:extLst>
          </p:cNvPr>
          <p:cNvSpPr txBox="1"/>
          <p:nvPr/>
        </p:nvSpPr>
        <p:spPr>
          <a:xfrm>
            <a:off x="4580089" y="6247302"/>
            <a:ext cx="1835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RFID TAG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2F0167-8FF2-1F5D-C574-560B70C11A0E}"/>
              </a:ext>
            </a:extLst>
          </p:cNvPr>
          <p:cNvSpPr txBox="1"/>
          <p:nvPr/>
        </p:nvSpPr>
        <p:spPr>
          <a:xfrm>
            <a:off x="602133" y="5116871"/>
            <a:ext cx="20299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ESP&amp;RFID READER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1EF510-24AF-FBCF-1C8F-BD8870BA8460}"/>
              </a:ext>
            </a:extLst>
          </p:cNvPr>
          <p:cNvSpPr txBox="1"/>
          <p:nvPr/>
        </p:nvSpPr>
        <p:spPr>
          <a:xfrm>
            <a:off x="3490281" y="5090856"/>
            <a:ext cx="18356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ESP&amp;RFID READER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</a:rPr>
              <a:t>​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9C9F03-56A3-BF04-83B2-7BA546C9B387}"/>
              </a:ext>
            </a:extLst>
          </p:cNvPr>
          <p:cNvSpPr txBox="1"/>
          <p:nvPr/>
        </p:nvSpPr>
        <p:spPr>
          <a:xfrm>
            <a:off x="5881502" y="5115632"/>
            <a:ext cx="1835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ESP&amp;RFID READER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​</a:t>
            </a:r>
          </a:p>
        </p:txBody>
      </p:sp>
      <p:pic>
        <p:nvPicPr>
          <p:cNvPr id="32" name="Picture 31" descr="Rfid Icon Images – Browse 3,053 Stock Photos, Vectors, and Video | Adobe  Stock">
            <a:extLst>
              <a:ext uri="{FF2B5EF4-FFF2-40B4-BE49-F238E27FC236}">
                <a16:creationId xmlns:a16="http://schemas.microsoft.com/office/drawing/2014/main" id="{6A4E8D9B-10C9-C077-0A17-A9848D78B1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6429" y="6047369"/>
            <a:ext cx="1200343" cy="70463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0C03810-BE2C-5078-F7F8-EBA593B6FF3C}"/>
              </a:ext>
            </a:extLst>
          </p:cNvPr>
          <p:cNvSpPr txBox="1"/>
          <p:nvPr/>
        </p:nvSpPr>
        <p:spPr>
          <a:xfrm>
            <a:off x="1183123" y="2302688"/>
            <a:ext cx="1816613" cy="923330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RASPBERRY 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Broker</a:t>
            </a:r>
          </a:p>
          <a:p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Topic = ‘RFID DATA’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37AB2-5097-817A-D614-B1BB22C2162F}"/>
              </a:ext>
            </a:extLst>
          </p:cNvPr>
          <p:cNvSpPr txBox="1"/>
          <p:nvPr/>
        </p:nvSpPr>
        <p:spPr>
          <a:xfrm>
            <a:off x="8966630" y="5985692"/>
            <a:ext cx="32989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Micropython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Code running on ESP 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Thonny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IDE)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D902B9-10E2-3AB9-1190-241A4A36898C}"/>
              </a:ext>
            </a:extLst>
          </p:cNvPr>
          <p:cNvGrpSpPr/>
          <p:nvPr/>
        </p:nvGrpSpPr>
        <p:grpSpPr>
          <a:xfrm>
            <a:off x="-61017" y="88226"/>
            <a:ext cx="3841218" cy="1896896"/>
            <a:chOff x="-61017" y="88226"/>
            <a:chExt cx="3841218" cy="189689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88A639C-65A8-562E-CE52-2F0FBEC24DC1}"/>
                </a:ext>
              </a:extLst>
            </p:cNvPr>
            <p:cNvGrpSpPr/>
            <p:nvPr/>
          </p:nvGrpSpPr>
          <p:grpSpPr>
            <a:xfrm>
              <a:off x="138659" y="88226"/>
              <a:ext cx="3351621" cy="1876908"/>
              <a:chOff x="138659" y="88226"/>
              <a:chExt cx="3351621" cy="1876908"/>
            </a:xfrm>
          </p:grpSpPr>
          <p:pic>
            <p:nvPicPr>
              <p:cNvPr id="1028" name="Picture 4" descr="A computer screen with a green and white logo&#10;&#10;Description automatically generated">
                <a:extLst>
                  <a:ext uri="{FF2B5EF4-FFF2-40B4-BE49-F238E27FC236}">
                    <a16:creationId xmlns:a16="http://schemas.microsoft.com/office/drawing/2014/main" id="{3C7FF679-129B-3C92-1F88-477AB8976E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659" y="88226"/>
                <a:ext cx="3351621" cy="1876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B937203-53A9-E041-0C5A-17452DCEEEF8}"/>
                  </a:ext>
                </a:extLst>
              </p:cNvPr>
              <p:cNvGrpSpPr/>
              <p:nvPr/>
            </p:nvGrpSpPr>
            <p:grpSpPr>
              <a:xfrm>
                <a:off x="847745" y="426599"/>
                <a:ext cx="1933447" cy="1136893"/>
                <a:chOff x="0" y="1177902"/>
                <a:chExt cx="12178632" cy="5665246"/>
              </a:xfrm>
            </p:grpSpPr>
            <p:pic>
              <p:nvPicPr>
                <p:cNvPr id="23" name="Picture 22" descr="A screenshot of a computer&#10;&#10;Description automatically generated">
                  <a:extLst>
                    <a:ext uri="{FF2B5EF4-FFF2-40B4-BE49-F238E27FC236}">
                      <a16:creationId xmlns:a16="http://schemas.microsoft.com/office/drawing/2014/main" id="{736B6D2A-0BB0-20D3-A957-0F3CAB16DC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82632" y="1177902"/>
                  <a:ext cx="6096000" cy="5665246"/>
                </a:xfrm>
                <a:prstGeom prst="rect">
                  <a:avLst/>
                </a:prstGeom>
              </p:spPr>
            </p:pic>
            <p:pic>
              <p:nvPicPr>
                <p:cNvPr id="24" name="Picture 23" descr="A screenshot of a computer screen&#10;&#10;Description automatically generated">
                  <a:extLst>
                    <a:ext uri="{FF2B5EF4-FFF2-40B4-BE49-F238E27FC236}">
                      <a16:creationId xmlns:a16="http://schemas.microsoft.com/office/drawing/2014/main" id="{1CBB77CF-DC4A-4B37-CA54-064D370F30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0" y="1181808"/>
                  <a:ext cx="6082632" cy="5523752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1D49F5-F926-93E5-914F-4B45289087F7}"/>
                </a:ext>
              </a:extLst>
            </p:cNvPr>
            <p:cNvSpPr txBox="1"/>
            <p:nvPr/>
          </p:nvSpPr>
          <p:spPr>
            <a:xfrm>
              <a:off x="-61017" y="1677345"/>
              <a:ext cx="384121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entury Gothic" panose="020B0502020202020204"/>
                </a:rPr>
                <a:t>Sharing excel file of RPI to our system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11DB3D-6979-9C07-8D3D-074C91218955}"/>
              </a:ext>
            </a:extLst>
          </p:cNvPr>
          <p:cNvSpPr txBox="1"/>
          <p:nvPr/>
        </p:nvSpPr>
        <p:spPr>
          <a:xfrm>
            <a:off x="3170551" y="5408475"/>
            <a:ext cx="21554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Topic = ‘RFID DATA’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/>
              </a:rPr>
              <a:t>Client id = ‘ESP2’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36DF28-74E9-AFF3-8935-B8D9C343F976}"/>
              </a:ext>
            </a:extLst>
          </p:cNvPr>
          <p:cNvSpPr txBox="1"/>
          <p:nvPr/>
        </p:nvSpPr>
        <p:spPr>
          <a:xfrm>
            <a:off x="323796" y="5400271"/>
            <a:ext cx="21554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Topic = ‘RFID DATA’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/>
              </a:rPr>
              <a:t>Client id = ‘ESP1’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3D3AB755-08C0-D275-E6D6-31F7522AB8F9}"/>
              </a:ext>
            </a:extLst>
          </p:cNvPr>
          <p:cNvSpPr/>
          <p:nvPr/>
        </p:nvSpPr>
        <p:spPr>
          <a:xfrm rot="17932394">
            <a:off x="3530347" y="1859758"/>
            <a:ext cx="177406" cy="695444"/>
          </a:xfrm>
          <a:prstGeom prst="up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8D2ECC-4902-0B92-11D9-DDE10C759EA5}"/>
              </a:ext>
            </a:extLst>
          </p:cNvPr>
          <p:cNvSpPr txBox="1"/>
          <p:nvPr/>
        </p:nvSpPr>
        <p:spPr>
          <a:xfrm>
            <a:off x="6033902" y="5268032"/>
            <a:ext cx="1835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ESP&amp;RFID READER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​</a:t>
            </a:r>
          </a:p>
        </p:txBody>
      </p:sp>
      <p:pic>
        <p:nvPicPr>
          <p:cNvPr id="1030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F7D97B2-F0D9-5CAE-90C8-48AC8909F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7"/>
          <a:stretch/>
        </p:blipFill>
        <p:spPr bwMode="auto">
          <a:xfrm>
            <a:off x="8125991" y="18108"/>
            <a:ext cx="4100038" cy="366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DF7F63D5-554B-48C8-F419-E73684EC87BF}"/>
              </a:ext>
            </a:extLst>
          </p:cNvPr>
          <p:cNvSpPr/>
          <p:nvPr/>
        </p:nvSpPr>
        <p:spPr>
          <a:xfrm>
            <a:off x="8631936" y="88226"/>
            <a:ext cx="3378130" cy="86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accent2">
                  <a:lumMod val="50000"/>
                </a:schemeClr>
              </a:solidFill>
              <a:latin typeface="Century Gothic" panose="020B0502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/>
              </a:rPr>
              <a:t>P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ython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Code running on RPi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(Python shell)</a:t>
            </a:r>
          </a:p>
          <a:p>
            <a:pPr algn="ctr"/>
            <a:endParaRPr lang="en-GB" dirty="0"/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51469B0B-8B54-F1E1-549B-78E5EC9D3E03}"/>
              </a:ext>
            </a:extLst>
          </p:cNvPr>
          <p:cNvSpPr/>
          <p:nvPr/>
        </p:nvSpPr>
        <p:spPr>
          <a:xfrm rot="20223771">
            <a:off x="4269904" y="3202563"/>
            <a:ext cx="177406" cy="695444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D2E3A5F7-6051-0087-6B73-81179A20F4DF}"/>
              </a:ext>
            </a:extLst>
          </p:cNvPr>
          <p:cNvSpPr/>
          <p:nvPr/>
        </p:nvSpPr>
        <p:spPr>
          <a:xfrm rot="14237496">
            <a:off x="2828546" y="2554105"/>
            <a:ext cx="168122" cy="1764390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158B1942-0952-5C25-24E6-8974949D6EFA}"/>
              </a:ext>
            </a:extLst>
          </p:cNvPr>
          <p:cNvSpPr/>
          <p:nvPr/>
        </p:nvSpPr>
        <p:spPr>
          <a:xfrm rot="17932394">
            <a:off x="5465407" y="2483732"/>
            <a:ext cx="194911" cy="1840471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95CB7AF0-B46B-FDE7-677B-7B75859DB395}"/>
              </a:ext>
            </a:extLst>
          </p:cNvPr>
          <p:cNvSpPr/>
          <p:nvPr/>
        </p:nvSpPr>
        <p:spPr>
          <a:xfrm rot="15161352">
            <a:off x="6469425" y="413296"/>
            <a:ext cx="254608" cy="3078611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22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A863F2-2A61-DEDB-2AF1-44E56C514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8EDC1B5-A178-E3C0-CB97-2CE0FEE05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125991" y="3682344"/>
            <a:ext cx="4100037" cy="321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-up of a green circuit board&#10;&#10;Description automatically generated">
            <a:extLst>
              <a:ext uri="{FF2B5EF4-FFF2-40B4-BE49-F238E27FC236}">
                <a16:creationId xmlns:a16="http://schemas.microsoft.com/office/drawing/2014/main" id="{55DF78E5-F487-E22D-0586-ABF5A1285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351" y="2149336"/>
            <a:ext cx="1408190" cy="1094876"/>
          </a:xfrm>
          <a:prstGeom prst="rect">
            <a:avLst/>
          </a:prstGeom>
        </p:spPr>
      </p:pic>
      <p:pic>
        <p:nvPicPr>
          <p:cNvPr id="5" name="Picture 4" descr="Esp32 38Pin Development Board">
            <a:extLst>
              <a:ext uri="{FF2B5EF4-FFF2-40B4-BE49-F238E27FC236}">
                <a16:creationId xmlns:a16="http://schemas.microsoft.com/office/drawing/2014/main" id="{7E18BCE8-2A13-04B5-E61A-EBF01A58A2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45" t="25112" r="39810" b="21973"/>
          <a:stretch/>
        </p:blipFill>
        <p:spPr>
          <a:xfrm>
            <a:off x="531786" y="4044862"/>
            <a:ext cx="412994" cy="932126"/>
          </a:xfrm>
          <a:prstGeom prst="rect">
            <a:avLst/>
          </a:prstGeom>
        </p:spPr>
      </p:pic>
      <p:pic>
        <p:nvPicPr>
          <p:cNvPr id="6" name="Picture 5" descr="Esp32 38Pin Development Board">
            <a:extLst>
              <a:ext uri="{FF2B5EF4-FFF2-40B4-BE49-F238E27FC236}">
                <a16:creationId xmlns:a16="http://schemas.microsoft.com/office/drawing/2014/main" id="{A2804CC6-C880-6782-9B95-3F22BB96A2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45" t="25112" r="39810" b="21973"/>
          <a:stretch/>
        </p:blipFill>
        <p:spPr>
          <a:xfrm>
            <a:off x="3389943" y="3992512"/>
            <a:ext cx="412994" cy="932126"/>
          </a:xfrm>
          <a:prstGeom prst="rect">
            <a:avLst/>
          </a:prstGeom>
        </p:spPr>
      </p:pic>
      <p:pic>
        <p:nvPicPr>
          <p:cNvPr id="7" name="Picture 6" descr="Esp32 38Pin Development Board">
            <a:extLst>
              <a:ext uri="{FF2B5EF4-FFF2-40B4-BE49-F238E27FC236}">
                <a16:creationId xmlns:a16="http://schemas.microsoft.com/office/drawing/2014/main" id="{1F6C537E-7181-2A73-CE4B-4A383898C8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45" t="25112" r="39810" b="21973"/>
          <a:stretch/>
        </p:blipFill>
        <p:spPr>
          <a:xfrm>
            <a:off x="5825256" y="3977426"/>
            <a:ext cx="412994" cy="932126"/>
          </a:xfrm>
          <a:prstGeom prst="rect">
            <a:avLst/>
          </a:prstGeom>
        </p:spPr>
      </p:pic>
      <p:pic>
        <p:nvPicPr>
          <p:cNvPr id="8" name="Picture 7" descr="RC522 RFID Card Reader Module 13.56MHz - Robotools">
            <a:extLst>
              <a:ext uri="{FF2B5EF4-FFF2-40B4-BE49-F238E27FC236}">
                <a16:creationId xmlns:a16="http://schemas.microsoft.com/office/drawing/2014/main" id="{E361C577-1324-94F9-0245-32932E885E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48" t="6400" r="15378" b="9600"/>
          <a:stretch/>
        </p:blipFill>
        <p:spPr>
          <a:xfrm>
            <a:off x="4027957" y="4045183"/>
            <a:ext cx="1233943" cy="828652"/>
          </a:xfrm>
          <a:prstGeom prst="rect">
            <a:avLst/>
          </a:prstGeom>
        </p:spPr>
      </p:pic>
      <p:pic>
        <p:nvPicPr>
          <p:cNvPr id="9" name="Picture 8" descr="RC522 RFID Card Reader Module 13.56MHz - Robotools">
            <a:extLst>
              <a:ext uri="{FF2B5EF4-FFF2-40B4-BE49-F238E27FC236}">
                <a16:creationId xmlns:a16="http://schemas.microsoft.com/office/drawing/2014/main" id="{E9634DE0-13D8-FE84-7411-52EAFE145F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48" t="6400" r="15378" b="9600"/>
          <a:stretch/>
        </p:blipFill>
        <p:spPr>
          <a:xfrm>
            <a:off x="6415763" y="4095934"/>
            <a:ext cx="1233943" cy="828652"/>
          </a:xfrm>
          <a:prstGeom prst="rect">
            <a:avLst/>
          </a:prstGeom>
        </p:spPr>
      </p:pic>
      <p:pic>
        <p:nvPicPr>
          <p:cNvPr id="10" name="Picture 9" descr="RC522 RFID Card Reader Module 13.56MHz - Robotools">
            <a:extLst>
              <a:ext uri="{FF2B5EF4-FFF2-40B4-BE49-F238E27FC236}">
                <a16:creationId xmlns:a16="http://schemas.microsoft.com/office/drawing/2014/main" id="{6252EE4A-9CE0-77B6-55A0-59C8DDCBD3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48" t="6400" r="15378" b="9600"/>
          <a:stretch/>
        </p:blipFill>
        <p:spPr>
          <a:xfrm>
            <a:off x="1216804" y="4061467"/>
            <a:ext cx="1233943" cy="8286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4298BD-26C3-FDBC-C7FC-276DCE22B76D}"/>
              </a:ext>
            </a:extLst>
          </p:cNvPr>
          <p:cNvSpPr/>
          <p:nvPr/>
        </p:nvSpPr>
        <p:spPr>
          <a:xfrm>
            <a:off x="5750822" y="3878660"/>
            <a:ext cx="2094730" cy="1125120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18363-D775-F166-0F98-A9471307AE78}"/>
              </a:ext>
            </a:extLst>
          </p:cNvPr>
          <p:cNvSpPr/>
          <p:nvPr/>
        </p:nvSpPr>
        <p:spPr>
          <a:xfrm>
            <a:off x="490697" y="3880458"/>
            <a:ext cx="1988868" cy="1156089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63DC62-F12F-D792-D8B4-930F4BE45912}"/>
              </a:ext>
            </a:extLst>
          </p:cNvPr>
          <p:cNvSpPr/>
          <p:nvPr/>
        </p:nvSpPr>
        <p:spPr>
          <a:xfrm>
            <a:off x="3291102" y="3878659"/>
            <a:ext cx="2088503" cy="1125120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F16093-D969-18B8-D928-8A8E399AD289}"/>
              </a:ext>
            </a:extLst>
          </p:cNvPr>
          <p:cNvSpPr txBox="1"/>
          <p:nvPr/>
        </p:nvSpPr>
        <p:spPr>
          <a:xfrm>
            <a:off x="4580089" y="6247302"/>
            <a:ext cx="1835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RFID TAG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9F11EB-55A7-F0E4-A678-A0772078E1F4}"/>
              </a:ext>
            </a:extLst>
          </p:cNvPr>
          <p:cNvSpPr txBox="1"/>
          <p:nvPr/>
        </p:nvSpPr>
        <p:spPr>
          <a:xfrm>
            <a:off x="602133" y="5116871"/>
            <a:ext cx="20299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ESP&amp;RFID READER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0C5717-8323-7F55-F93F-4CA38C2A155A}"/>
              </a:ext>
            </a:extLst>
          </p:cNvPr>
          <p:cNvSpPr txBox="1"/>
          <p:nvPr/>
        </p:nvSpPr>
        <p:spPr>
          <a:xfrm>
            <a:off x="3490281" y="5090856"/>
            <a:ext cx="18356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ESP&amp;RFID READER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</a:rPr>
              <a:t>​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4C371B-DD88-90B5-57BF-F6CCAA796C59}"/>
              </a:ext>
            </a:extLst>
          </p:cNvPr>
          <p:cNvSpPr txBox="1"/>
          <p:nvPr/>
        </p:nvSpPr>
        <p:spPr>
          <a:xfrm>
            <a:off x="5881502" y="5115632"/>
            <a:ext cx="1835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ESP&amp;RFID READER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​</a:t>
            </a:r>
          </a:p>
        </p:txBody>
      </p:sp>
      <p:pic>
        <p:nvPicPr>
          <p:cNvPr id="32" name="Picture 31" descr="Rfid Icon Images – Browse 3,053 Stock Photos, Vectors, and Video | Adobe  Stock">
            <a:extLst>
              <a:ext uri="{FF2B5EF4-FFF2-40B4-BE49-F238E27FC236}">
                <a16:creationId xmlns:a16="http://schemas.microsoft.com/office/drawing/2014/main" id="{EDFF17F2-C03B-3165-C9C9-6C9723FE65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6429" y="6047369"/>
            <a:ext cx="1200343" cy="70463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B6DDBF7-4C61-E66B-AB47-8873399FC49A}"/>
              </a:ext>
            </a:extLst>
          </p:cNvPr>
          <p:cNvSpPr txBox="1"/>
          <p:nvPr/>
        </p:nvSpPr>
        <p:spPr>
          <a:xfrm>
            <a:off x="1183123" y="2302688"/>
            <a:ext cx="1816613" cy="923330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RASPBERRY 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Broker</a:t>
            </a:r>
          </a:p>
          <a:p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Topic = ‘RFID DATA’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94807-0508-DEB8-9A9F-5BF495EC43FB}"/>
              </a:ext>
            </a:extLst>
          </p:cNvPr>
          <p:cNvSpPr txBox="1"/>
          <p:nvPr/>
        </p:nvSpPr>
        <p:spPr>
          <a:xfrm>
            <a:off x="8966630" y="5985692"/>
            <a:ext cx="32989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Micropython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Code running on ESP 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Thonny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IDE)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B29960-DAE3-670F-9181-BC8D0ED94B64}"/>
              </a:ext>
            </a:extLst>
          </p:cNvPr>
          <p:cNvGrpSpPr/>
          <p:nvPr/>
        </p:nvGrpSpPr>
        <p:grpSpPr>
          <a:xfrm>
            <a:off x="-61017" y="88226"/>
            <a:ext cx="3841218" cy="1896896"/>
            <a:chOff x="-61017" y="88226"/>
            <a:chExt cx="3841218" cy="189689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57859C5-2269-C422-D3B9-70289D506620}"/>
                </a:ext>
              </a:extLst>
            </p:cNvPr>
            <p:cNvGrpSpPr/>
            <p:nvPr/>
          </p:nvGrpSpPr>
          <p:grpSpPr>
            <a:xfrm>
              <a:off x="138659" y="88226"/>
              <a:ext cx="3351621" cy="1876908"/>
              <a:chOff x="138659" y="88226"/>
              <a:chExt cx="3351621" cy="1876908"/>
            </a:xfrm>
          </p:grpSpPr>
          <p:pic>
            <p:nvPicPr>
              <p:cNvPr id="1028" name="Picture 4" descr="A computer screen with a green and white logo&#10;&#10;Description automatically generated">
                <a:extLst>
                  <a:ext uri="{FF2B5EF4-FFF2-40B4-BE49-F238E27FC236}">
                    <a16:creationId xmlns:a16="http://schemas.microsoft.com/office/drawing/2014/main" id="{BE5FC56F-2468-F49B-6FB6-AB374435CA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659" y="88226"/>
                <a:ext cx="3351621" cy="1876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0EBC5D1-2B13-7F6C-E730-9DC25985612E}"/>
                  </a:ext>
                </a:extLst>
              </p:cNvPr>
              <p:cNvGrpSpPr/>
              <p:nvPr/>
            </p:nvGrpSpPr>
            <p:grpSpPr>
              <a:xfrm>
                <a:off x="847745" y="426599"/>
                <a:ext cx="1933447" cy="1136893"/>
                <a:chOff x="0" y="1177902"/>
                <a:chExt cx="12178632" cy="5665246"/>
              </a:xfrm>
            </p:grpSpPr>
            <p:pic>
              <p:nvPicPr>
                <p:cNvPr id="23" name="Picture 22" descr="A screenshot of a computer&#10;&#10;Description automatically generated">
                  <a:extLst>
                    <a:ext uri="{FF2B5EF4-FFF2-40B4-BE49-F238E27FC236}">
                      <a16:creationId xmlns:a16="http://schemas.microsoft.com/office/drawing/2014/main" id="{BBF1F2D2-81CA-189B-A857-3F37D7E248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82632" y="1177902"/>
                  <a:ext cx="6096000" cy="5665246"/>
                </a:xfrm>
                <a:prstGeom prst="rect">
                  <a:avLst/>
                </a:prstGeom>
              </p:spPr>
            </p:pic>
            <p:pic>
              <p:nvPicPr>
                <p:cNvPr id="24" name="Picture 23" descr="A screenshot of a computer screen&#10;&#10;Description automatically generated">
                  <a:extLst>
                    <a:ext uri="{FF2B5EF4-FFF2-40B4-BE49-F238E27FC236}">
                      <a16:creationId xmlns:a16="http://schemas.microsoft.com/office/drawing/2014/main" id="{CAF372FD-C7E9-A4DF-0175-9A220C40B0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0" y="1181808"/>
                  <a:ext cx="6082632" cy="5523752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45DFA0-3D26-22EB-6C2B-F728CFC661CA}"/>
                </a:ext>
              </a:extLst>
            </p:cNvPr>
            <p:cNvSpPr txBox="1"/>
            <p:nvPr/>
          </p:nvSpPr>
          <p:spPr>
            <a:xfrm>
              <a:off x="-61017" y="1677345"/>
              <a:ext cx="384121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entury Gothic" panose="020B0502020202020204"/>
                </a:rPr>
                <a:t>Sharing excel file of RPI to our system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7CB8FA5-9CD7-9AB7-F6F3-F6F105D5CC5A}"/>
              </a:ext>
            </a:extLst>
          </p:cNvPr>
          <p:cNvSpPr txBox="1"/>
          <p:nvPr/>
        </p:nvSpPr>
        <p:spPr>
          <a:xfrm>
            <a:off x="3170551" y="5408475"/>
            <a:ext cx="21554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Topic = ‘RFID DATA’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/>
              </a:rPr>
              <a:t>Client id = ‘ESP2’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8E2CC2-F941-7A66-7C25-F01D281D4BAD}"/>
              </a:ext>
            </a:extLst>
          </p:cNvPr>
          <p:cNvSpPr txBox="1"/>
          <p:nvPr/>
        </p:nvSpPr>
        <p:spPr>
          <a:xfrm>
            <a:off x="323796" y="5400271"/>
            <a:ext cx="21554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Topic = ‘RFID DATA’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/>
              </a:rPr>
              <a:t>Client id = ‘ESP1’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AF77B466-0231-761A-72CA-66162B1FFFCA}"/>
              </a:ext>
            </a:extLst>
          </p:cNvPr>
          <p:cNvSpPr/>
          <p:nvPr/>
        </p:nvSpPr>
        <p:spPr>
          <a:xfrm rot="17932394">
            <a:off x="3530347" y="1859758"/>
            <a:ext cx="177406" cy="695444"/>
          </a:xfrm>
          <a:prstGeom prst="up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CD78F3-964D-64EE-4D8A-FF894505AD8E}"/>
              </a:ext>
            </a:extLst>
          </p:cNvPr>
          <p:cNvSpPr txBox="1"/>
          <p:nvPr/>
        </p:nvSpPr>
        <p:spPr>
          <a:xfrm>
            <a:off x="6033902" y="5268032"/>
            <a:ext cx="1835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ESP&amp;RFID READER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​</a:t>
            </a:r>
          </a:p>
        </p:txBody>
      </p:sp>
      <p:pic>
        <p:nvPicPr>
          <p:cNvPr id="1030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85A533E-145D-C2C0-E17E-1E271D329D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7"/>
          <a:stretch/>
        </p:blipFill>
        <p:spPr bwMode="auto">
          <a:xfrm>
            <a:off x="8125991" y="18108"/>
            <a:ext cx="4100038" cy="366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68744305-B61F-9AB2-3960-A9E7F6BDE736}"/>
              </a:ext>
            </a:extLst>
          </p:cNvPr>
          <p:cNvSpPr/>
          <p:nvPr/>
        </p:nvSpPr>
        <p:spPr>
          <a:xfrm>
            <a:off x="8631936" y="88226"/>
            <a:ext cx="3378130" cy="86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accent2">
                  <a:lumMod val="50000"/>
                </a:schemeClr>
              </a:solidFill>
              <a:latin typeface="Century Gothic" panose="020B0502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/>
              </a:rPr>
              <a:t>P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ython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Code running on RPi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(Python shell)</a:t>
            </a:r>
          </a:p>
          <a:p>
            <a:pPr algn="ctr"/>
            <a:endParaRPr lang="en-GB" dirty="0"/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DE826A8A-F75E-1F11-1CEE-9F3A8266C125}"/>
              </a:ext>
            </a:extLst>
          </p:cNvPr>
          <p:cNvSpPr/>
          <p:nvPr/>
        </p:nvSpPr>
        <p:spPr>
          <a:xfrm rot="20223771">
            <a:off x="4269904" y="3202563"/>
            <a:ext cx="177406" cy="695444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D7F31FD0-A704-4522-E831-929E710A34EE}"/>
              </a:ext>
            </a:extLst>
          </p:cNvPr>
          <p:cNvSpPr/>
          <p:nvPr/>
        </p:nvSpPr>
        <p:spPr>
          <a:xfrm rot="14237496">
            <a:off x="2828546" y="2554105"/>
            <a:ext cx="168122" cy="1764390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7286E7D4-D8A7-4A1E-82E4-19DA2C1D7FB4}"/>
              </a:ext>
            </a:extLst>
          </p:cNvPr>
          <p:cNvSpPr/>
          <p:nvPr/>
        </p:nvSpPr>
        <p:spPr>
          <a:xfrm rot="17932394">
            <a:off x="5465407" y="2483732"/>
            <a:ext cx="194911" cy="1840471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D3CAD464-112C-8830-4A2A-589AA0E65397}"/>
              </a:ext>
            </a:extLst>
          </p:cNvPr>
          <p:cNvSpPr/>
          <p:nvPr/>
        </p:nvSpPr>
        <p:spPr>
          <a:xfrm rot="15161352">
            <a:off x="6469425" y="413296"/>
            <a:ext cx="254608" cy="3078611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DE2582A9-0C5E-4644-6541-11758A75A4D1}"/>
              </a:ext>
            </a:extLst>
          </p:cNvPr>
          <p:cNvSpPr/>
          <p:nvPr/>
        </p:nvSpPr>
        <p:spPr>
          <a:xfrm rot="12227004" flipH="1">
            <a:off x="4634581" y="1012145"/>
            <a:ext cx="241734" cy="1174009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21" name="Picture 20" descr="A person with a hand on a monitor&#10;&#10;Description automatically generated">
            <a:extLst>
              <a:ext uri="{FF2B5EF4-FFF2-40B4-BE49-F238E27FC236}">
                <a16:creationId xmlns:a16="http://schemas.microsoft.com/office/drawing/2014/main" id="{C0B8A4D3-0397-A59F-2BEA-06B3D7035EE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9" t="21340" r="30355" b="-3844"/>
          <a:stretch/>
        </p:blipFill>
        <p:spPr>
          <a:xfrm>
            <a:off x="5163890" y="169991"/>
            <a:ext cx="1677667" cy="130225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CA41F7-6D33-76F2-EDC4-CAC7493438C6}"/>
              </a:ext>
            </a:extLst>
          </p:cNvPr>
          <p:cNvSpPr/>
          <p:nvPr/>
        </p:nvSpPr>
        <p:spPr>
          <a:xfrm>
            <a:off x="3876387" y="126965"/>
            <a:ext cx="1276604" cy="7023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Century Gothic" panose="020B0502020202020204"/>
              </a:rPr>
              <a:t>HMI ??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81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F47F32-B73F-F795-A18E-66E2621904BD}"/>
              </a:ext>
            </a:extLst>
          </p:cNvPr>
          <p:cNvSpPr/>
          <p:nvPr/>
        </p:nvSpPr>
        <p:spPr>
          <a:xfrm>
            <a:off x="0" y="0"/>
            <a:ext cx="12182591" cy="1175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dirty="0"/>
              <a:t>For HMI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123B298A-5C57-ABF0-8B15-836753D20044}"/>
              </a:ext>
            </a:extLst>
          </p:cNvPr>
          <p:cNvSpPr/>
          <p:nvPr/>
        </p:nvSpPr>
        <p:spPr>
          <a:xfrm>
            <a:off x="1261872" y="2651157"/>
            <a:ext cx="4251960" cy="75895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Grafana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15FA44E5-36CE-737E-F46B-7B0543300B1F}"/>
              </a:ext>
            </a:extLst>
          </p:cNvPr>
          <p:cNvSpPr/>
          <p:nvPr/>
        </p:nvSpPr>
        <p:spPr>
          <a:xfrm>
            <a:off x="4596384" y="4124547"/>
            <a:ext cx="4251960" cy="75895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Node-Red</a:t>
            </a:r>
          </a:p>
        </p:txBody>
      </p:sp>
    </p:spTree>
    <p:extLst>
      <p:ext uri="{BB962C8B-B14F-4D97-AF65-F5344CB8AC3E}">
        <p14:creationId xmlns:p14="http://schemas.microsoft.com/office/powerpoint/2010/main" val="304057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6332E5A-1221-4156-3C20-A3B533648B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6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7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C2C2AEF-53FE-0489-FC00-B5F0CDDCE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11784"/>
            <a:ext cx="10905066" cy="52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4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BCD40C-8185-5B18-F7B8-E9DF8F4CE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79D536D-77C9-080F-2244-58C9650A9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125991" y="3682344"/>
            <a:ext cx="4100037" cy="321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-up of a green circuit board&#10;&#10;Description automatically generated">
            <a:extLst>
              <a:ext uri="{FF2B5EF4-FFF2-40B4-BE49-F238E27FC236}">
                <a16:creationId xmlns:a16="http://schemas.microsoft.com/office/drawing/2014/main" id="{0D9F9096-2570-8D05-1116-2C1303098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351" y="2149336"/>
            <a:ext cx="1408190" cy="1094876"/>
          </a:xfrm>
          <a:prstGeom prst="rect">
            <a:avLst/>
          </a:prstGeom>
        </p:spPr>
      </p:pic>
      <p:pic>
        <p:nvPicPr>
          <p:cNvPr id="5" name="Picture 4" descr="Esp32 38Pin Development Board">
            <a:extLst>
              <a:ext uri="{FF2B5EF4-FFF2-40B4-BE49-F238E27FC236}">
                <a16:creationId xmlns:a16="http://schemas.microsoft.com/office/drawing/2014/main" id="{F2B35ED6-2137-B02D-E81C-15BA6F3C5F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45" t="25112" r="39810" b="21973"/>
          <a:stretch/>
        </p:blipFill>
        <p:spPr>
          <a:xfrm>
            <a:off x="531786" y="4044862"/>
            <a:ext cx="412994" cy="932126"/>
          </a:xfrm>
          <a:prstGeom prst="rect">
            <a:avLst/>
          </a:prstGeom>
        </p:spPr>
      </p:pic>
      <p:pic>
        <p:nvPicPr>
          <p:cNvPr id="6" name="Picture 5" descr="Esp32 38Pin Development Board">
            <a:extLst>
              <a:ext uri="{FF2B5EF4-FFF2-40B4-BE49-F238E27FC236}">
                <a16:creationId xmlns:a16="http://schemas.microsoft.com/office/drawing/2014/main" id="{BB794F28-36E6-8654-97FC-FBFD9C78E9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45" t="25112" r="39810" b="21973"/>
          <a:stretch/>
        </p:blipFill>
        <p:spPr>
          <a:xfrm>
            <a:off x="3389943" y="3992512"/>
            <a:ext cx="412994" cy="932126"/>
          </a:xfrm>
          <a:prstGeom prst="rect">
            <a:avLst/>
          </a:prstGeom>
        </p:spPr>
      </p:pic>
      <p:pic>
        <p:nvPicPr>
          <p:cNvPr id="7" name="Picture 6" descr="Esp32 38Pin Development Board">
            <a:extLst>
              <a:ext uri="{FF2B5EF4-FFF2-40B4-BE49-F238E27FC236}">
                <a16:creationId xmlns:a16="http://schemas.microsoft.com/office/drawing/2014/main" id="{80E76C8B-98C4-13A0-E995-DE29E99C5C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45" t="25112" r="39810" b="21973"/>
          <a:stretch/>
        </p:blipFill>
        <p:spPr>
          <a:xfrm>
            <a:off x="5825256" y="3977426"/>
            <a:ext cx="412994" cy="932126"/>
          </a:xfrm>
          <a:prstGeom prst="rect">
            <a:avLst/>
          </a:prstGeom>
        </p:spPr>
      </p:pic>
      <p:pic>
        <p:nvPicPr>
          <p:cNvPr id="8" name="Picture 7" descr="RC522 RFID Card Reader Module 13.56MHz - Robotools">
            <a:extLst>
              <a:ext uri="{FF2B5EF4-FFF2-40B4-BE49-F238E27FC236}">
                <a16:creationId xmlns:a16="http://schemas.microsoft.com/office/drawing/2014/main" id="{4CE8D46B-6B2D-216F-57CA-11ADCBD44D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48" t="6400" r="15378" b="9600"/>
          <a:stretch/>
        </p:blipFill>
        <p:spPr>
          <a:xfrm>
            <a:off x="4027957" y="4045183"/>
            <a:ext cx="1233943" cy="828652"/>
          </a:xfrm>
          <a:prstGeom prst="rect">
            <a:avLst/>
          </a:prstGeom>
        </p:spPr>
      </p:pic>
      <p:pic>
        <p:nvPicPr>
          <p:cNvPr id="9" name="Picture 8" descr="RC522 RFID Card Reader Module 13.56MHz - Robotools">
            <a:extLst>
              <a:ext uri="{FF2B5EF4-FFF2-40B4-BE49-F238E27FC236}">
                <a16:creationId xmlns:a16="http://schemas.microsoft.com/office/drawing/2014/main" id="{156DBC47-3F5A-DEF1-6B79-D0BBCA917C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48" t="6400" r="15378" b="9600"/>
          <a:stretch/>
        </p:blipFill>
        <p:spPr>
          <a:xfrm>
            <a:off x="6415763" y="4095934"/>
            <a:ext cx="1233943" cy="828652"/>
          </a:xfrm>
          <a:prstGeom prst="rect">
            <a:avLst/>
          </a:prstGeom>
        </p:spPr>
      </p:pic>
      <p:pic>
        <p:nvPicPr>
          <p:cNvPr id="10" name="Picture 9" descr="RC522 RFID Card Reader Module 13.56MHz - Robotools">
            <a:extLst>
              <a:ext uri="{FF2B5EF4-FFF2-40B4-BE49-F238E27FC236}">
                <a16:creationId xmlns:a16="http://schemas.microsoft.com/office/drawing/2014/main" id="{3A48AC5F-5884-8017-A40D-7A7D1DAAA3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48" t="6400" r="15378" b="9600"/>
          <a:stretch/>
        </p:blipFill>
        <p:spPr>
          <a:xfrm>
            <a:off x="1216804" y="4061467"/>
            <a:ext cx="1233943" cy="8286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883143-1E21-52B3-1855-51AF8BC419D8}"/>
              </a:ext>
            </a:extLst>
          </p:cNvPr>
          <p:cNvSpPr/>
          <p:nvPr/>
        </p:nvSpPr>
        <p:spPr>
          <a:xfrm>
            <a:off x="5750822" y="3878660"/>
            <a:ext cx="2094730" cy="1125120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D61D7B-7D5A-0BAA-04F0-F2E88A451F39}"/>
              </a:ext>
            </a:extLst>
          </p:cNvPr>
          <p:cNvSpPr/>
          <p:nvPr/>
        </p:nvSpPr>
        <p:spPr>
          <a:xfrm>
            <a:off x="490697" y="3880458"/>
            <a:ext cx="1988868" cy="1156089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CAD440-A7BC-0F49-B0EC-D6E09D02A522}"/>
              </a:ext>
            </a:extLst>
          </p:cNvPr>
          <p:cNvSpPr/>
          <p:nvPr/>
        </p:nvSpPr>
        <p:spPr>
          <a:xfrm>
            <a:off x="3291102" y="3878659"/>
            <a:ext cx="2088503" cy="1125120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CB4DD5-71F6-6161-76A8-BB406A7680B5}"/>
              </a:ext>
            </a:extLst>
          </p:cNvPr>
          <p:cNvSpPr txBox="1"/>
          <p:nvPr/>
        </p:nvSpPr>
        <p:spPr>
          <a:xfrm>
            <a:off x="4580089" y="6247302"/>
            <a:ext cx="1835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RFID TAG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C70DC3-31F2-6684-108D-3691FBF58B53}"/>
              </a:ext>
            </a:extLst>
          </p:cNvPr>
          <p:cNvSpPr txBox="1"/>
          <p:nvPr/>
        </p:nvSpPr>
        <p:spPr>
          <a:xfrm>
            <a:off x="602133" y="5116871"/>
            <a:ext cx="20299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ESP&amp;RFID READER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306BDC-7032-80E8-E19C-6000CAA7390E}"/>
              </a:ext>
            </a:extLst>
          </p:cNvPr>
          <p:cNvSpPr txBox="1"/>
          <p:nvPr/>
        </p:nvSpPr>
        <p:spPr>
          <a:xfrm>
            <a:off x="3490281" y="5090856"/>
            <a:ext cx="18356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ESP&amp;RFID READER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</a:rPr>
              <a:t>​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342ED9-AF18-C0CE-F4AB-6E880ECA1557}"/>
              </a:ext>
            </a:extLst>
          </p:cNvPr>
          <p:cNvSpPr txBox="1"/>
          <p:nvPr/>
        </p:nvSpPr>
        <p:spPr>
          <a:xfrm>
            <a:off x="5881502" y="5115632"/>
            <a:ext cx="1835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ESP&amp;RFID READER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​</a:t>
            </a:r>
          </a:p>
        </p:txBody>
      </p:sp>
      <p:pic>
        <p:nvPicPr>
          <p:cNvPr id="32" name="Picture 31" descr="Rfid Icon Images – Browse 3,053 Stock Photos, Vectors, and Video | Adobe  Stock">
            <a:extLst>
              <a:ext uri="{FF2B5EF4-FFF2-40B4-BE49-F238E27FC236}">
                <a16:creationId xmlns:a16="http://schemas.microsoft.com/office/drawing/2014/main" id="{785941D0-0961-479A-E8E2-9D832275C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6429" y="6047369"/>
            <a:ext cx="1200343" cy="70463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5248CE-1E2F-2CF5-E6DD-2F0D20725439}"/>
              </a:ext>
            </a:extLst>
          </p:cNvPr>
          <p:cNvSpPr txBox="1"/>
          <p:nvPr/>
        </p:nvSpPr>
        <p:spPr>
          <a:xfrm>
            <a:off x="1183123" y="2302688"/>
            <a:ext cx="1816613" cy="923330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RASPBERRY 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Broker</a:t>
            </a:r>
          </a:p>
          <a:p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Topic = ‘RFID DATA’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ECB3B-E6A9-63D6-8874-A1F98D6148E8}"/>
              </a:ext>
            </a:extLst>
          </p:cNvPr>
          <p:cNvSpPr txBox="1"/>
          <p:nvPr/>
        </p:nvSpPr>
        <p:spPr>
          <a:xfrm>
            <a:off x="8966630" y="5985692"/>
            <a:ext cx="32989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Micropython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Code running on ESP 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Thonny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IDE)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5CA132-0FEF-5FFC-AE1B-53E93B8E63CE}"/>
              </a:ext>
            </a:extLst>
          </p:cNvPr>
          <p:cNvGrpSpPr/>
          <p:nvPr/>
        </p:nvGrpSpPr>
        <p:grpSpPr>
          <a:xfrm>
            <a:off x="-61017" y="88226"/>
            <a:ext cx="3841218" cy="1896896"/>
            <a:chOff x="-61017" y="88226"/>
            <a:chExt cx="3841218" cy="189689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9F29FB8-1C4D-9AB2-D09A-F316A1AB5B21}"/>
                </a:ext>
              </a:extLst>
            </p:cNvPr>
            <p:cNvGrpSpPr/>
            <p:nvPr/>
          </p:nvGrpSpPr>
          <p:grpSpPr>
            <a:xfrm>
              <a:off x="138659" y="88226"/>
              <a:ext cx="3351621" cy="1876908"/>
              <a:chOff x="138659" y="88226"/>
              <a:chExt cx="3351621" cy="1876908"/>
            </a:xfrm>
          </p:grpSpPr>
          <p:pic>
            <p:nvPicPr>
              <p:cNvPr id="1028" name="Picture 4" descr="A computer screen with a green and white logo&#10;&#10;Description automatically generated">
                <a:extLst>
                  <a:ext uri="{FF2B5EF4-FFF2-40B4-BE49-F238E27FC236}">
                    <a16:creationId xmlns:a16="http://schemas.microsoft.com/office/drawing/2014/main" id="{4BAA225A-A990-3955-1552-E47021CFF6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659" y="88226"/>
                <a:ext cx="3351621" cy="1876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DAD4FAB-EACE-B0E9-0F68-3AB28F537510}"/>
                  </a:ext>
                </a:extLst>
              </p:cNvPr>
              <p:cNvGrpSpPr/>
              <p:nvPr/>
            </p:nvGrpSpPr>
            <p:grpSpPr>
              <a:xfrm>
                <a:off x="847745" y="426599"/>
                <a:ext cx="1933447" cy="1136893"/>
                <a:chOff x="0" y="1177902"/>
                <a:chExt cx="12178632" cy="5665246"/>
              </a:xfrm>
            </p:grpSpPr>
            <p:pic>
              <p:nvPicPr>
                <p:cNvPr id="23" name="Picture 22" descr="A screenshot of a computer&#10;&#10;Description automatically generated">
                  <a:extLst>
                    <a:ext uri="{FF2B5EF4-FFF2-40B4-BE49-F238E27FC236}">
                      <a16:creationId xmlns:a16="http://schemas.microsoft.com/office/drawing/2014/main" id="{FB761AF8-48BC-29BE-A270-2AAE6364F1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82632" y="1177902"/>
                  <a:ext cx="6096000" cy="5665246"/>
                </a:xfrm>
                <a:prstGeom prst="rect">
                  <a:avLst/>
                </a:prstGeom>
              </p:spPr>
            </p:pic>
            <p:pic>
              <p:nvPicPr>
                <p:cNvPr id="24" name="Picture 23" descr="A screenshot of a computer screen&#10;&#10;Description automatically generated">
                  <a:extLst>
                    <a:ext uri="{FF2B5EF4-FFF2-40B4-BE49-F238E27FC236}">
                      <a16:creationId xmlns:a16="http://schemas.microsoft.com/office/drawing/2014/main" id="{2AF88232-118A-EE68-A636-92688F3C85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0" y="1181808"/>
                  <a:ext cx="6082632" cy="5523752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163BE7-80EA-9543-F2A3-4F91387C1CA9}"/>
                </a:ext>
              </a:extLst>
            </p:cNvPr>
            <p:cNvSpPr txBox="1"/>
            <p:nvPr/>
          </p:nvSpPr>
          <p:spPr>
            <a:xfrm>
              <a:off x="-61017" y="1677345"/>
              <a:ext cx="384121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entury Gothic" panose="020B0502020202020204"/>
                </a:rPr>
                <a:t>Sharing excel file of RPI to our system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379D017-F53E-9261-0F25-8352F4F11AC7}"/>
              </a:ext>
            </a:extLst>
          </p:cNvPr>
          <p:cNvSpPr txBox="1"/>
          <p:nvPr/>
        </p:nvSpPr>
        <p:spPr>
          <a:xfrm>
            <a:off x="3170551" y="5408475"/>
            <a:ext cx="21554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Topic = ‘RFID DATA’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/>
              </a:rPr>
              <a:t>Client id = ‘ESP2’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5249E-3A57-D038-E61E-4A2A4A5502FD}"/>
              </a:ext>
            </a:extLst>
          </p:cNvPr>
          <p:cNvSpPr txBox="1"/>
          <p:nvPr/>
        </p:nvSpPr>
        <p:spPr>
          <a:xfrm>
            <a:off x="323796" y="5400271"/>
            <a:ext cx="21554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Topic = ‘RFID DATA’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/>
              </a:rPr>
              <a:t>Client id = ‘ESP1’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7A3C1728-1748-B0CA-7734-8F974A95CB5C}"/>
              </a:ext>
            </a:extLst>
          </p:cNvPr>
          <p:cNvSpPr/>
          <p:nvPr/>
        </p:nvSpPr>
        <p:spPr>
          <a:xfrm rot="17932394">
            <a:off x="3530347" y="1859758"/>
            <a:ext cx="177406" cy="695444"/>
          </a:xfrm>
          <a:prstGeom prst="up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C03CFB-4164-4DDA-30E1-78A1905E1D52}"/>
              </a:ext>
            </a:extLst>
          </p:cNvPr>
          <p:cNvSpPr txBox="1"/>
          <p:nvPr/>
        </p:nvSpPr>
        <p:spPr>
          <a:xfrm>
            <a:off x="6033902" y="5268032"/>
            <a:ext cx="1835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ESP&amp;RFID READER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​</a:t>
            </a:r>
          </a:p>
        </p:txBody>
      </p:sp>
      <p:pic>
        <p:nvPicPr>
          <p:cNvPr id="1030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21A593A-AA90-E20D-2B7A-91F41109C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7"/>
          <a:stretch/>
        </p:blipFill>
        <p:spPr bwMode="auto">
          <a:xfrm>
            <a:off x="8125991" y="18108"/>
            <a:ext cx="4100038" cy="366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C0D671FE-081F-04BD-CD1C-4181A0B24828}"/>
              </a:ext>
            </a:extLst>
          </p:cNvPr>
          <p:cNvSpPr/>
          <p:nvPr/>
        </p:nvSpPr>
        <p:spPr>
          <a:xfrm>
            <a:off x="8631936" y="88226"/>
            <a:ext cx="3378130" cy="86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accent2">
                  <a:lumMod val="50000"/>
                </a:schemeClr>
              </a:solidFill>
              <a:latin typeface="Century Gothic" panose="020B0502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/>
              </a:rPr>
              <a:t>P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ython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Code running on RPi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(Python shell)</a:t>
            </a:r>
          </a:p>
          <a:p>
            <a:pPr algn="ctr"/>
            <a:endParaRPr lang="en-GB" dirty="0"/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0E97267F-0BC6-4D8C-2680-5857735CA9EB}"/>
              </a:ext>
            </a:extLst>
          </p:cNvPr>
          <p:cNvSpPr/>
          <p:nvPr/>
        </p:nvSpPr>
        <p:spPr>
          <a:xfrm rot="20223771">
            <a:off x="4269904" y="3202563"/>
            <a:ext cx="177406" cy="695444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4EF133FA-8DB2-5E62-2987-1BD48FA830BE}"/>
              </a:ext>
            </a:extLst>
          </p:cNvPr>
          <p:cNvSpPr/>
          <p:nvPr/>
        </p:nvSpPr>
        <p:spPr>
          <a:xfrm rot="14237496">
            <a:off x="2828546" y="2554105"/>
            <a:ext cx="168122" cy="1764390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FF2F9B39-9A63-8CBF-1C51-4D2B1378E4D8}"/>
              </a:ext>
            </a:extLst>
          </p:cNvPr>
          <p:cNvSpPr/>
          <p:nvPr/>
        </p:nvSpPr>
        <p:spPr>
          <a:xfrm rot="17932394">
            <a:off x="5465407" y="2483732"/>
            <a:ext cx="194911" cy="1840471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79FFC92C-AB09-7812-1CA5-406DA78FC68C}"/>
              </a:ext>
            </a:extLst>
          </p:cNvPr>
          <p:cNvSpPr/>
          <p:nvPr/>
        </p:nvSpPr>
        <p:spPr>
          <a:xfrm rot="15161352">
            <a:off x="6469425" y="413296"/>
            <a:ext cx="254608" cy="3078611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4B63F5AD-78FC-B292-EEB7-36977D3384D3}"/>
              </a:ext>
            </a:extLst>
          </p:cNvPr>
          <p:cNvSpPr/>
          <p:nvPr/>
        </p:nvSpPr>
        <p:spPr>
          <a:xfrm rot="12227004" flipH="1">
            <a:off x="4634581" y="1012145"/>
            <a:ext cx="241734" cy="1174009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6AEF431-EAE1-1C87-EC8B-A6090AD8197D}"/>
              </a:ext>
            </a:extLst>
          </p:cNvPr>
          <p:cNvSpPr/>
          <p:nvPr/>
        </p:nvSpPr>
        <p:spPr>
          <a:xfrm>
            <a:off x="3876387" y="126965"/>
            <a:ext cx="1276604" cy="7023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Century Gothic" panose="020B0502020202020204"/>
              </a:rPr>
              <a:t>HMI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7232103D-A2CC-A144-1921-D673EA00EF5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1" t="3380" r="35370" b="41401"/>
          <a:stretch/>
        </p:blipFill>
        <p:spPr>
          <a:xfrm>
            <a:off x="5242084" y="78667"/>
            <a:ext cx="1633441" cy="16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5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DED95-265D-3CFF-9A9A-BCE817167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01E485-3886-FBE0-9344-EFAD476081B0}"/>
              </a:ext>
            </a:extLst>
          </p:cNvPr>
          <p:cNvSpPr/>
          <p:nvPr/>
        </p:nvSpPr>
        <p:spPr>
          <a:xfrm>
            <a:off x="0" y="0"/>
            <a:ext cx="12182591" cy="1175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dirty="0"/>
              <a:t>Next step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400FAE97-ACDF-9736-74F6-BB3028772A6A}"/>
              </a:ext>
            </a:extLst>
          </p:cNvPr>
          <p:cNvSpPr/>
          <p:nvPr/>
        </p:nvSpPr>
        <p:spPr>
          <a:xfrm>
            <a:off x="0" y="1438053"/>
            <a:ext cx="10991088" cy="75895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We want to eliminate the python code and only want to work with </a:t>
            </a:r>
            <a:r>
              <a:rPr lang="en-GB" dirty="0" err="1"/>
              <a:t>nodered</a:t>
            </a:r>
            <a:r>
              <a:rPr lang="en-GB" dirty="0"/>
              <a:t> and </a:t>
            </a:r>
            <a:r>
              <a:rPr lang="en-GB" dirty="0" err="1"/>
              <a:t>micropython</a:t>
            </a:r>
            <a:endParaRPr lang="en-GB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873AE2B-81FF-DC21-CDB3-B070048FD488}"/>
              </a:ext>
            </a:extLst>
          </p:cNvPr>
          <p:cNvSpPr/>
          <p:nvPr/>
        </p:nvSpPr>
        <p:spPr>
          <a:xfrm>
            <a:off x="0" y="2385981"/>
            <a:ext cx="10991088" cy="75895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Map tool id detail in </a:t>
            </a:r>
            <a:r>
              <a:rPr lang="en-GB" dirty="0" err="1"/>
              <a:t>nodered</a:t>
            </a:r>
            <a:r>
              <a:rPr lang="en-GB" dirty="0"/>
              <a:t> and directly link with output that are coming from Esp though MQTT.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50DEE33-2299-F26F-8D25-9E5CF43BFB4D}"/>
              </a:ext>
            </a:extLst>
          </p:cNvPr>
          <p:cNvSpPr/>
          <p:nvPr/>
        </p:nvSpPr>
        <p:spPr>
          <a:xfrm>
            <a:off x="0" y="3429000"/>
            <a:ext cx="10991088" cy="143560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Display: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Real time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History data (Also we can apply the filter date wise, tool id )</a:t>
            </a:r>
          </a:p>
        </p:txBody>
      </p:sp>
    </p:spTree>
    <p:extLst>
      <p:ext uri="{BB962C8B-B14F-4D97-AF65-F5344CB8AC3E}">
        <p14:creationId xmlns:p14="http://schemas.microsoft.com/office/powerpoint/2010/main" val="420645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2C88BF-5B86-2B99-0484-DFAB326E0870}"/>
              </a:ext>
            </a:extLst>
          </p:cNvPr>
          <p:cNvSpPr/>
          <p:nvPr/>
        </p:nvSpPr>
        <p:spPr>
          <a:xfrm>
            <a:off x="0" y="0"/>
            <a:ext cx="12192000" cy="1234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n w="0"/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Raspberry Pi: Adding a DS3231 RTC (Real Time Clock)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AFE7E-7555-9993-E95F-25D38A3A0DC2}"/>
              </a:ext>
            </a:extLst>
          </p:cNvPr>
          <p:cNvSpPr txBox="1"/>
          <p:nvPr/>
        </p:nvSpPr>
        <p:spPr>
          <a:xfrm>
            <a:off x="265176" y="6345936"/>
            <a:ext cx="1140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Reference: https://www.youtube.com/watch?v=HP82VQxmfgE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58369-F859-EBC0-5865-A71F5AD5C4C7}"/>
              </a:ext>
            </a:extLst>
          </p:cNvPr>
          <p:cNvSpPr txBox="1"/>
          <p:nvPr/>
        </p:nvSpPr>
        <p:spPr>
          <a:xfrm>
            <a:off x="137160" y="1581912"/>
            <a:ext cx="1049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 changing in the /boot/config.txt file we have add the DS3231 as RPi default clock</a:t>
            </a:r>
          </a:p>
        </p:txBody>
      </p:sp>
      <p:pic>
        <p:nvPicPr>
          <p:cNvPr id="10" name="Picture 9" descr="A close-up of a circuit board&#10;&#10;Description automatically generated">
            <a:extLst>
              <a:ext uri="{FF2B5EF4-FFF2-40B4-BE49-F238E27FC236}">
                <a16:creationId xmlns:a16="http://schemas.microsoft.com/office/drawing/2014/main" id="{409E335A-F7F2-87E7-E5FF-E53BABDDB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25" y="2458021"/>
            <a:ext cx="3388043" cy="3388043"/>
          </a:xfrm>
          <a:prstGeom prst="rect">
            <a:avLst/>
          </a:prstGeom>
        </p:spPr>
      </p:pic>
      <p:pic>
        <p:nvPicPr>
          <p:cNvPr id="12" name="Picture 11" descr="A green circuit board with wires and wires&#10;&#10;Description automatically generated">
            <a:extLst>
              <a:ext uri="{FF2B5EF4-FFF2-40B4-BE49-F238E27FC236}">
                <a16:creationId xmlns:a16="http://schemas.microsoft.com/office/drawing/2014/main" id="{2943C5B5-1378-A02A-7F8A-1409FFFA3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82" y="2918650"/>
            <a:ext cx="5028438" cy="253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7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0DE382-FE5E-EADB-9868-1DB6CDB1D124}"/>
              </a:ext>
            </a:extLst>
          </p:cNvPr>
          <p:cNvSpPr txBox="1"/>
          <p:nvPr/>
        </p:nvSpPr>
        <p:spPr>
          <a:xfrm>
            <a:off x="402336" y="237744"/>
            <a:ext cx="977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Dashboard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8E8CB-3E5D-CA5E-31E1-AF1FB8B76A03}"/>
              </a:ext>
            </a:extLst>
          </p:cNvPr>
          <p:cNvSpPr txBox="1"/>
          <p:nvPr/>
        </p:nvSpPr>
        <p:spPr>
          <a:xfrm>
            <a:off x="667512" y="1490472"/>
            <a:ext cx="9253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https://www.youtube.com/watch?v=5_bncoPYHMY</a:t>
            </a:r>
            <a:endParaRPr lang="en-GB" dirty="0"/>
          </a:p>
          <a:p>
            <a:endParaRPr lang="en-GB" dirty="0"/>
          </a:p>
          <a:p>
            <a:r>
              <a:rPr lang="en-GB"/>
              <a:t>https://discourse.nodered.org/t/background-image-dashboard/58130/2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9842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387</Words>
  <Application>Microsoft Office PowerPoint</Application>
  <PresentationFormat>Widescreen</PresentationFormat>
  <Paragraphs>77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 Badshah</dc:creator>
  <cp:lastModifiedBy>Hussain Badshah</cp:lastModifiedBy>
  <cp:revision>3</cp:revision>
  <dcterms:created xsi:type="dcterms:W3CDTF">2024-02-03T06:28:22Z</dcterms:created>
  <dcterms:modified xsi:type="dcterms:W3CDTF">2024-03-08T11:18:24Z</dcterms:modified>
</cp:coreProperties>
</file>