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114" y="8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05/8/layout/chevron1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BB8E6574-3490-4E4F-8DB2-091CFE89454A}" type="pres">
      <dgm:prSet presAssocID="{43AD8D62-DCC2-4CBE-83DA-9ECE1DD16F87}" presName="Name0" presStyleCnt="0">
        <dgm:presLayoutVars>
          <dgm:dir/>
          <dgm:animLvl val="lvl"/>
          <dgm:resizeHandles val="exact"/>
        </dgm:presLayoutVars>
      </dgm:prSet>
      <dgm:spPr/>
    </dgm:pt>
    <dgm:pt modelId="{6A6B510A-ECEA-4613-BFE1-D972D6786F07}" type="pres">
      <dgm:prSet presAssocID="{BC7CF13E-48E6-4CCA-985F-821B0ABFE0FE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E9DD22B5-F352-4B09-BF8D-672137E6738E}" type="pres">
      <dgm:prSet presAssocID="{FB666919-084D-4327-91C2-7C35021E6529}" presName="parTxOnlySpace" presStyleCnt="0"/>
      <dgm:spPr/>
    </dgm:pt>
    <dgm:pt modelId="{176E4355-081E-4B0A-9D53-D9737FD6DDD9}" type="pres">
      <dgm:prSet presAssocID="{F1296084-4882-401E-BF04-7A0E3CF44B1C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38D40DDC-5B8B-42F2-8C81-B93D87B73C94}" type="pres">
      <dgm:prSet presAssocID="{1FB5C5A0-6E9E-4CCE-ABDE-AB89BBAF169A}" presName="parTxOnlySpace" presStyleCnt="0"/>
      <dgm:spPr/>
    </dgm:pt>
    <dgm:pt modelId="{660056FC-1D18-45B5-BB90-4FBE75A4A111}" type="pres">
      <dgm:prSet presAssocID="{D615DE8F-9EE7-47E6-BDBC-27210AD6B66B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FC59CCCD-790E-4270-ABD4-98E68CF7E388}" type="pres">
      <dgm:prSet presAssocID="{925F4C72-E967-493B-AA5D-FFDD838D902E}" presName="parTxOnlySpace" presStyleCnt="0"/>
      <dgm:spPr/>
    </dgm:pt>
    <dgm:pt modelId="{A9CF7AC3-D650-4ADA-9419-5DF8E882B68C}" type="pres">
      <dgm:prSet presAssocID="{314B2251-69F0-43B4-927D-418813C44B9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E2DBD3CB-57A1-4C75-B263-4795C233F516}" type="pres">
      <dgm:prSet presAssocID="{C71F0CFE-253F-489E-BCB6-6E1A5CB619F6}" presName="parTxOnlySpace" presStyleCnt="0"/>
      <dgm:spPr/>
    </dgm:pt>
    <dgm:pt modelId="{16284519-3AB6-4DC3-A509-9A3EABDBB505}" type="pres">
      <dgm:prSet presAssocID="{87DB4B17-95EE-423D-941B-A5ABFE70FE2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D8DFFD9F-40A8-4EFB-8FD1-7A0E864B9147}" type="pres">
      <dgm:prSet presAssocID="{263236C4-7DF2-4631-AE1E-B8B876BEE81E}" presName="parTxOnlySpace" presStyleCnt="0"/>
      <dgm:spPr/>
    </dgm:pt>
    <dgm:pt modelId="{03564420-5E9E-4CE0-BB44-7D7EFB4253CB}" type="pres">
      <dgm:prSet presAssocID="{ECBC75CF-DEC3-4DA9-84A8-9303AC7D9D10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E94DE33-399C-49B9-8EFD-67121D2940FD}" type="pres">
      <dgm:prSet presAssocID="{A7208B2A-6D36-4886-AAC4-D9BEA8EE8562}" presName="parTxOnlySpace" presStyleCnt="0"/>
      <dgm:spPr/>
    </dgm:pt>
    <dgm:pt modelId="{F4C6067C-65BB-491F-8F91-1B75BC1C1593}" type="pres">
      <dgm:prSet presAssocID="{971EEFAB-30DE-498D-B3A8-82613F1C2D3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600BB12E-F708-48E8-9EE2-6E6916F3DC4F}" type="pres">
      <dgm:prSet presAssocID="{DC4C381D-A777-4155-B913-2C8B4E3FAF59}" presName="parTxOnlySpace" presStyleCnt="0"/>
      <dgm:spPr/>
    </dgm:pt>
    <dgm:pt modelId="{8857AECF-601E-4AB3-A3DC-6F98073F792A}" type="pres">
      <dgm:prSet presAssocID="{0077A407-AF31-4E4B-ADC5-01EE984AE18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7EF8751E-6960-4423-85DA-3B792E2FED23}" type="presOf" srcId="{43AD8D62-DCC2-4CBE-83DA-9ECE1DD16F87}" destId="{BB8E6574-3490-4E4F-8DB2-091CFE89454A}" srcOrd="0" destOrd="0" presId="urn:microsoft.com/office/officeart/2005/8/layout/chevron1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4260B240-AB58-4E06-B3EF-B5E59C334FB9}" type="presOf" srcId="{ECBC75CF-DEC3-4DA9-84A8-9303AC7D9D10}" destId="{03564420-5E9E-4CE0-BB44-7D7EFB4253CB}" srcOrd="0" destOrd="0" presId="urn:microsoft.com/office/officeart/2005/8/layout/chevron1"/>
    <dgm:cxn modelId="{90BDB240-8F13-4B1B-BC84-C85BD6F76AE5}" type="presOf" srcId="{F1296084-4882-401E-BF04-7A0E3CF44B1C}" destId="{176E4355-081E-4B0A-9D53-D9737FD6DDD9}" srcOrd="0" destOrd="0" presId="urn:microsoft.com/office/officeart/2005/8/layout/chevron1"/>
    <dgm:cxn modelId="{B40B0D68-7C21-4D95-B534-EF9A5217BBAE}" type="presOf" srcId="{971EEFAB-30DE-498D-B3A8-82613F1C2D33}" destId="{F4C6067C-65BB-491F-8F91-1B75BC1C1593}" srcOrd="0" destOrd="0" presId="urn:microsoft.com/office/officeart/2005/8/layout/chevron1"/>
    <dgm:cxn modelId="{9F9BEA6F-F371-472F-A35F-E33F97278B7C}" type="presOf" srcId="{0077A407-AF31-4E4B-ADC5-01EE984AE18F}" destId="{8857AECF-601E-4AB3-A3DC-6F98073F792A}" srcOrd="0" destOrd="0" presId="urn:microsoft.com/office/officeart/2005/8/layout/chevron1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CDA3C396-D806-4D15-B746-42E88120E616}" type="presOf" srcId="{87DB4B17-95EE-423D-941B-A5ABFE70FE2B}" destId="{16284519-3AB6-4DC3-A509-9A3EABDBB505}" srcOrd="0" destOrd="0" presId="urn:microsoft.com/office/officeart/2005/8/layout/chevron1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5FE4079F-920B-43E6-B83D-BEE8E62BCA38}" type="presOf" srcId="{BC7CF13E-48E6-4CCA-985F-821B0ABFE0FE}" destId="{6A6B510A-ECEA-4613-BFE1-D972D6786F07}" srcOrd="0" destOrd="0" presId="urn:microsoft.com/office/officeart/2005/8/layout/chevron1"/>
    <dgm:cxn modelId="{076508A5-5BEE-4B48-BADE-A0643F8B6B63}" type="presOf" srcId="{D615DE8F-9EE7-47E6-BDBC-27210AD6B66B}" destId="{660056FC-1D18-45B5-BB90-4FBE75A4A111}" srcOrd="0" destOrd="0" presId="urn:microsoft.com/office/officeart/2005/8/layout/chevron1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495D43ED-F1E8-4E49-82BC-C1428B5DAE64}" type="presOf" srcId="{314B2251-69F0-43B4-927D-418813C44B96}" destId="{A9CF7AC3-D650-4ADA-9419-5DF8E882B68C}" srcOrd="0" destOrd="0" presId="urn:microsoft.com/office/officeart/2005/8/layout/chevron1"/>
    <dgm:cxn modelId="{616C9954-816D-4CE2-BC29-7A936CFC6A7E}" type="presParOf" srcId="{BB8E6574-3490-4E4F-8DB2-091CFE89454A}" destId="{6A6B510A-ECEA-4613-BFE1-D972D6786F07}" srcOrd="0" destOrd="0" presId="urn:microsoft.com/office/officeart/2005/8/layout/chevron1"/>
    <dgm:cxn modelId="{82D99D7C-BB65-4809-A1BC-7F8478C36649}" type="presParOf" srcId="{BB8E6574-3490-4E4F-8DB2-091CFE89454A}" destId="{E9DD22B5-F352-4B09-BF8D-672137E6738E}" srcOrd="1" destOrd="0" presId="urn:microsoft.com/office/officeart/2005/8/layout/chevron1"/>
    <dgm:cxn modelId="{3DDE2BA1-BD80-489D-8DE5-1A28A0275325}" type="presParOf" srcId="{BB8E6574-3490-4E4F-8DB2-091CFE89454A}" destId="{176E4355-081E-4B0A-9D53-D9737FD6DDD9}" srcOrd="2" destOrd="0" presId="urn:microsoft.com/office/officeart/2005/8/layout/chevron1"/>
    <dgm:cxn modelId="{B8B6B794-CAEE-4ECC-814B-DB666E8112E0}" type="presParOf" srcId="{BB8E6574-3490-4E4F-8DB2-091CFE89454A}" destId="{38D40DDC-5B8B-42F2-8C81-B93D87B73C94}" srcOrd="3" destOrd="0" presId="urn:microsoft.com/office/officeart/2005/8/layout/chevron1"/>
    <dgm:cxn modelId="{E746CF48-736B-4BFF-8F00-DA8FD4BE24EE}" type="presParOf" srcId="{BB8E6574-3490-4E4F-8DB2-091CFE89454A}" destId="{660056FC-1D18-45B5-BB90-4FBE75A4A111}" srcOrd="4" destOrd="0" presId="urn:microsoft.com/office/officeart/2005/8/layout/chevron1"/>
    <dgm:cxn modelId="{490A03A6-864A-4CDB-9796-87FE6673B92A}" type="presParOf" srcId="{BB8E6574-3490-4E4F-8DB2-091CFE89454A}" destId="{FC59CCCD-790E-4270-ABD4-98E68CF7E388}" srcOrd="5" destOrd="0" presId="urn:microsoft.com/office/officeart/2005/8/layout/chevron1"/>
    <dgm:cxn modelId="{1701C09E-6192-46C0-BCB9-843219E7207D}" type="presParOf" srcId="{BB8E6574-3490-4E4F-8DB2-091CFE89454A}" destId="{A9CF7AC3-D650-4ADA-9419-5DF8E882B68C}" srcOrd="6" destOrd="0" presId="urn:microsoft.com/office/officeart/2005/8/layout/chevron1"/>
    <dgm:cxn modelId="{36445018-7FA1-4C12-A327-307BF042BC0D}" type="presParOf" srcId="{BB8E6574-3490-4E4F-8DB2-091CFE89454A}" destId="{E2DBD3CB-57A1-4C75-B263-4795C233F516}" srcOrd="7" destOrd="0" presId="urn:microsoft.com/office/officeart/2005/8/layout/chevron1"/>
    <dgm:cxn modelId="{D0C5AE85-9DAB-4CEE-BB05-6D0DFC189B09}" type="presParOf" srcId="{BB8E6574-3490-4E4F-8DB2-091CFE89454A}" destId="{16284519-3AB6-4DC3-A509-9A3EABDBB505}" srcOrd="8" destOrd="0" presId="urn:microsoft.com/office/officeart/2005/8/layout/chevron1"/>
    <dgm:cxn modelId="{4B01AB77-420C-4742-9550-5ECDD295BB58}" type="presParOf" srcId="{BB8E6574-3490-4E4F-8DB2-091CFE89454A}" destId="{D8DFFD9F-40A8-4EFB-8FD1-7A0E864B9147}" srcOrd="9" destOrd="0" presId="urn:microsoft.com/office/officeart/2005/8/layout/chevron1"/>
    <dgm:cxn modelId="{8149597E-97A3-4E02-9F99-E6D578F20B08}" type="presParOf" srcId="{BB8E6574-3490-4E4F-8DB2-091CFE89454A}" destId="{03564420-5E9E-4CE0-BB44-7D7EFB4253CB}" srcOrd="10" destOrd="0" presId="urn:microsoft.com/office/officeart/2005/8/layout/chevron1"/>
    <dgm:cxn modelId="{FB6501F7-CFA0-42CE-9ACC-7E3D1CFD345F}" type="presParOf" srcId="{BB8E6574-3490-4E4F-8DB2-091CFE89454A}" destId="{8E94DE33-399C-49B9-8EFD-67121D2940FD}" srcOrd="11" destOrd="0" presId="urn:microsoft.com/office/officeart/2005/8/layout/chevron1"/>
    <dgm:cxn modelId="{27FB69DB-DF94-4F20-AE41-7C41AB0E2CF9}" type="presParOf" srcId="{BB8E6574-3490-4E4F-8DB2-091CFE89454A}" destId="{F4C6067C-65BB-491F-8F91-1B75BC1C1593}" srcOrd="12" destOrd="0" presId="urn:microsoft.com/office/officeart/2005/8/layout/chevron1"/>
    <dgm:cxn modelId="{C019F00D-36BE-42AB-9595-43FBC2A4D01F}" type="presParOf" srcId="{BB8E6574-3490-4E4F-8DB2-091CFE89454A}" destId="{600BB12E-F708-48E8-9EE2-6E6916F3DC4F}" srcOrd="13" destOrd="0" presId="urn:microsoft.com/office/officeart/2005/8/layout/chevron1"/>
    <dgm:cxn modelId="{E3B96103-E73C-4419-A603-1DAA24E6D4A0}" type="presParOf" srcId="{BB8E6574-3490-4E4F-8DB2-091CFE89454A}" destId="{8857AECF-601E-4AB3-A3DC-6F98073F792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B510A-ECEA-4613-BFE1-D972D6786F07}">
      <dsp:nvSpPr>
        <dsp:cNvPr id="0" name=""/>
        <dsp:cNvSpPr/>
      </dsp:nvSpPr>
      <dsp:spPr>
        <a:xfrm>
          <a:off x="941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Importing the Data</a:t>
          </a:r>
        </a:p>
      </dsp:txBody>
      <dsp:txXfrm>
        <a:off x="302676" y="423643"/>
        <a:ext cx="905203" cy="603469"/>
      </dsp:txXfrm>
    </dsp:sp>
    <dsp:sp modelId="{176E4355-081E-4B0A-9D53-D9737FD6DDD9}">
      <dsp:nvSpPr>
        <dsp:cNvPr id="0" name=""/>
        <dsp:cNvSpPr/>
      </dsp:nvSpPr>
      <dsp:spPr>
        <a:xfrm>
          <a:off x="1358746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83565"/>
                <a:satOff val="2239"/>
                <a:lumOff val="9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83565"/>
                <a:satOff val="2239"/>
                <a:lumOff val="9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83565"/>
                <a:satOff val="2239"/>
                <a:lumOff val="9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large null value columns</a:t>
          </a:r>
        </a:p>
      </dsp:txBody>
      <dsp:txXfrm>
        <a:off x="1660481" y="423643"/>
        <a:ext cx="905203" cy="603469"/>
      </dsp:txXfrm>
    </dsp:sp>
    <dsp:sp modelId="{660056FC-1D18-45B5-BB90-4FBE75A4A111}">
      <dsp:nvSpPr>
        <dsp:cNvPr id="0" name=""/>
        <dsp:cNvSpPr/>
      </dsp:nvSpPr>
      <dsp:spPr>
        <a:xfrm>
          <a:off x="2716552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67129"/>
                <a:satOff val="4478"/>
                <a:lumOff val="19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7129"/>
                <a:satOff val="4478"/>
                <a:lumOff val="19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7129"/>
                <a:satOff val="4478"/>
                <a:lumOff val="19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Duplicate Data</a:t>
          </a:r>
        </a:p>
      </dsp:txBody>
      <dsp:txXfrm>
        <a:off x="3018287" y="423643"/>
        <a:ext cx="905203" cy="603469"/>
      </dsp:txXfrm>
    </dsp:sp>
    <dsp:sp modelId="{A9CF7AC3-D650-4ADA-9419-5DF8E882B68C}">
      <dsp:nvSpPr>
        <dsp:cNvPr id="0" name=""/>
        <dsp:cNvSpPr/>
      </dsp:nvSpPr>
      <dsp:spPr>
        <a:xfrm>
          <a:off x="4074358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50694"/>
                <a:satOff val="6716"/>
                <a:lumOff val="295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250694"/>
                <a:satOff val="6716"/>
                <a:lumOff val="295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250694"/>
                <a:satOff val="6716"/>
                <a:lumOff val="295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irrelevant columns</a:t>
          </a:r>
        </a:p>
      </dsp:txBody>
      <dsp:txXfrm>
        <a:off x="4376093" y="423643"/>
        <a:ext cx="905203" cy="603469"/>
      </dsp:txXfrm>
    </dsp:sp>
    <dsp:sp modelId="{16284519-3AB6-4DC3-A509-9A3EABDBB505}">
      <dsp:nvSpPr>
        <dsp:cNvPr id="0" name=""/>
        <dsp:cNvSpPr/>
      </dsp:nvSpPr>
      <dsp:spPr>
        <a:xfrm>
          <a:off x="5432163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334258"/>
                <a:satOff val="8955"/>
                <a:lumOff val="394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334258"/>
                <a:satOff val="8955"/>
                <a:lumOff val="394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334258"/>
                <a:satOff val="8955"/>
                <a:lumOff val="394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Removing/Fixing null values</a:t>
          </a:r>
        </a:p>
      </dsp:txBody>
      <dsp:txXfrm>
        <a:off x="5733898" y="423643"/>
        <a:ext cx="905203" cy="603469"/>
      </dsp:txXfrm>
    </dsp:sp>
    <dsp:sp modelId="{03564420-5E9E-4CE0-BB44-7D7EFB4253CB}">
      <dsp:nvSpPr>
        <dsp:cNvPr id="0" name=""/>
        <dsp:cNvSpPr/>
      </dsp:nvSpPr>
      <dsp:spPr>
        <a:xfrm>
          <a:off x="6789969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50694"/>
                <a:satOff val="6716"/>
                <a:lumOff val="295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250694"/>
                <a:satOff val="6716"/>
                <a:lumOff val="295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250694"/>
                <a:satOff val="6716"/>
                <a:lumOff val="295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Correcting data types and deriving new columns</a:t>
          </a:r>
        </a:p>
      </dsp:txBody>
      <dsp:txXfrm>
        <a:off x="7091704" y="423643"/>
        <a:ext cx="905203" cy="603469"/>
      </dsp:txXfrm>
    </dsp:sp>
    <dsp:sp modelId="{F4C6067C-65BB-491F-8F91-1B75BC1C1593}">
      <dsp:nvSpPr>
        <dsp:cNvPr id="0" name=""/>
        <dsp:cNvSpPr/>
      </dsp:nvSpPr>
      <dsp:spPr>
        <a:xfrm>
          <a:off x="8147775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67129"/>
                <a:satOff val="4478"/>
                <a:lumOff val="19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167129"/>
                <a:satOff val="4478"/>
                <a:lumOff val="19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167129"/>
                <a:satOff val="4478"/>
                <a:lumOff val="19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Filter Data for requirement.</a:t>
          </a:r>
        </a:p>
      </dsp:txBody>
      <dsp:txXfrm>
        <a:off x="8449510" y="423643"/>
        <a:ext cx="905203" cy="603469"/>
      </dsp:txXfrm>
    </dsp:sp>
    <dsp:sp modelId="{8857AECF-601E-4AB3-A3DC-6F98073F792A}">
      <dsp:nvSpPr>
        <dsp:cNvPr id="0" name=""/>
        <dsp:cNvSpPr/>
      </dsp:nvSpPr>
      <dsp:spPr>
        <a:xfrm>
          <a:off x="9505580" y="423643"/>
          <a:ext cx="1508672" cy="603469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83565"/>
                <a:satOff val="2239"/>
                <a:lumOff val="9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83565"/>
                <a:satOff val="2239"/>
                <a:lumOff val="9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83565"/>
                <a:satOff val="2239"/>
                <a:lumOff val="9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Removing outliers</a:t>
          </a:r>
        </a:p>
      </dsp:txBody>
      <dsp:txXfrm>
        <a:off x="9807315" y="423643"/>
        <a:ext cx="905203" cy="60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FD68-81F6-AB40-B729-58FDEDCB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674420"/>
            <a:ext cx="9442189" cy="106877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Lending Club Case Study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0A16B-5D55-1C22-EA72-84BA0B9AD71F}"/>
              </a:ext>
            </a:extLst>
          </p:cNvPr>
          <p:cNvSpPr txBox="1"/>
          <p:nvPr/>
        </p:nvSpPr>
        <p:spPr>
          <a:xfrm>
            <a:off x="521208" y="411480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</a:rPr>
              <a:t>HEMANT BAGADE</a:t>
            </a:r>
          </a:p>
          <a:p>
            <a:r>
              <a:rPr lang="en-GB" b="1" dirty="0">
                <a:solidFill>
                  <a:schemeClr val="bg1"/>
                </a:solidFill>
                <a:latin typeface="Lucida Sans" panose="020B0602030504020204" pitchFamily="34" charset="0"/>
              </a:rPr>
              <a:t>SAHIL NAYAB</a:t>
            </a:r>
            <a:endParaRPr lang="en-IN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3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FB5-6A32-369A-FD59-D93F82E1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Annual income vs interest rate</a:t>
            </a:r>
            <a:endParaRPr lang="en-IN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0C0CBF-1B78-DB50-E96E-3365BF6172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800883"/>
            <a:ext cx="4416425" cy="324670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E3733-9513-D7A9-AD27-A20932457CDA}"/>
              </a:ext>
            </a:extLst>
          </p:cNvPr>
          <p:cNvSpPr txBox="1"/>
          <p:nvPr/>
        </p:nvSpPr>
        <p:spPr>
          <a:xfrm>
            <a:off x="5533901" y="1959429"/>
            <a:ext cx="5481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loans are default when interest rate is between</a:t>
            </a:r>
          </a:p>
          <a:p>
            <a:r>
              <a:rPr lang="en-GB" dirty="0"/>
              <a:t>21% to 25%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3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1C1-1CD7-0AEE-89B6-3C4D525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Loan vs loan purpose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BA222-BA19-EB2C-A3E5-351F7F52D3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026349"/>
            <a:ext cx="4416425" cy="2795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765EB-1136-1B5E-2545-DEA23252C2DA}"/>
              </a:ext>
            </a:extLst>
          </p:cNvPr>
          <p:cNvSpPr txBox="1"/>
          <p:nvPr/>
        </p:nvSpPr>
        <p:spPr>
          <a:xfrm>
            <a:off x="5533901" y="2291938"/>
            <a:ext cx="505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loans are defaulted when loan is taken for </a:t>
            </a:r>
          </a:p>
          <a:p>
            <a:r>
              <a:rPr lang="en-GB" dirty="0"/>
              <a:t>Paying for another loan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36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5483-E724-B7B3-91C7-1628BCA1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Recommendations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A570-4B3C-8922-0252-7139D9139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15195" cy="4846439"/>
          </a:xfrm>
        </p:spPr>
        <p:txBody>
          <a:bodyPr>
            <a:normAutofit/>
          </a:bodyPr>
          <a:lstStyle/>
          <a:p>
            <a:r>
              <a:rPr lang="en-GB" sz="1800" dirty="0"/>
              <a:t>Major driving factors that can be used to predict the defaulting changes are: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DTI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Grades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Verification Status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Annual Income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Home ownership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Grades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Employment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23623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0E1-91B3-9C4E-489C-A41648C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E196-AD06-A37D-807F-F94AE43D64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15195" cy="3977640"/>
          </a:xfrm>
        </p:spPr>
        <p:txBody>
          <a:bodyPr>
            <a:normAutofit/>
          </a:bodyPr>
          <a:lstStyle/>
          <a:p>
            <a:r>
              <a:rPr lang="en-IN" sz="1600" dirty="0"/>
              <a:t>The Objective of this case study is to implement EDA technique on a real world problem and to understand the insights.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Benefits of the case study: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Gives a idea about how EDA is used in real life business problems.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also develops a basic understanding of risk analytics in banking and financial services.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It improves our understating of visualization and what charts to use for real life data.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242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0E1-91B3-9C4E-489C-A41648C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E196-AD06-A37D-807F-F94AE43D64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15195" cy="3977640"/>
          </a:xfrm>
        </p:spPr>
        <p:txBody>
          <a:bodyPr>
            <a:normAutofit/>
          </a:bodyPr>
          <a:lstStyle/>
          <a:p>
            <a:r>
              <a:rPr lang="en-IN" sz="1600" dirty="0"/>
              <a:t>Business objective is to take decision when loan application is received, Check whether to reject or approve the loan.</a:t>
            </a:r>
          </a:p>
          <a:p>
            <a:r>
              <a:rPr lang="en-IN" sz="1600" b="1" dirty="0"/>
              <a:t>Dataset details:</a:t>
            </a:r>
          </a:p>
          <a:p>
            <a:r>
              <a:rPr lang="en-US" sz="1600" dirty="0"/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67D4C54-91A7-9DEC-DFCB-A9467F738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413843"/>
              </p:ext>
            </p:extLst>
          </p:nvPr>
        </p:nvGraphicFramePr>
        <p:xfrm>
          <a:off x="521206" y="4219711"/>
          <a:ext cx="11015195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3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124-81C9-4588-B567-53735C2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Loan Status and Amount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3E7CB5-14B7-53D6-C0ED-C0F10D9C1B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736695"/>
            <a:ext cx="6301650" cy="44622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B623C1-DABF-A680-FD8A-F75FF362DA99}"/>
              </a:ext>
            </a:extLst>
          </p:cNvPr>
          <p:cNvSpPr txBox="1"/>
          <p:nvPr/>
        </p:nvSpPr>
        <p:spPr>
          <a:xfrm>
            <a:off x="7220197" y="1844394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Loan Status: </a:t>
            </a:r>
            <a:r>
              <a:rPr lang="en-GB" dirty="0"/>
              <a:t>The number of charged off</a:t>
            </a:r>
          </a:p>
          <a:p>
            <a:r>
              <a:rPr lang="en-GB" dirty="0"/>
              <a:t>Is much smaller compared to total 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9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DC09-4BDF-CAC4-576E-D1C00201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Grades and Sub Grades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2C666-969D-4693-AA9F-A802C0A953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4434" y="1779500"/>
            <a:ext cx="4416425" cy="32894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84323-F1E4-9F98-C802-A98A2E2E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9500"/>
            <a:ext cx="5491566" cy="3289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50FCE6-9B8B-D9AF-65E6-A7CCA081B60F}"/>
              </a:ext>
            </a:extLst>
          </p:cNvPr>
          <p:cNvSpPr txBox="1"/>
          <p:nvPr/>
        </p:nvSpPr>
        <p:spPr>
          <a:xfrm>
            <a:off x="604434" y="5367647"/>
            <a:ext cx="41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Grade: Loan approved are higher grade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104CC-E703-EE1F-7AEC-58228C0D7D71}"/>
              </a:ext>
            </a:extLst>
          </p:cNvPr>
          <p:cNvSpPr txBox="1"/>
          <p:nvPr/>
        </p:nvSpPr>
        <p:spPr>
          <a:xfrm>
            <a:off x="6094022" y="539100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Sub-Grades: Grade ‘B5’ has higher count against all</a:t>
            </a:r>
          </a:p>
          <a:p>
            <a:r>
              <a:rPr lang="en-GB" dirty="0"/>
              <a:t>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1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75B4-7C58-868B-7309-14954E5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Employment length &amp; Home ownership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BD4E99-1E5A-BF9B-93B9-5EE910BB5F4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775693"/>
            <a:ext cx="4416425" cy="329708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04DB2-DCF5-258C-49CC-55BA45EC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305" y="1775692"/>
            <a:ext cx="4416425" cy="3297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5B942-0C63-7AB6-270C-D25408ED02F9}"/>
              </a:ext>
            </a:extLst>
          </p:cNvPr>
          <p:cNvSpPr txBox="1"/>
          <p:nvPr/>
        </p:nvSpPr>
        <p:spPr>
          <a:xfrm>
            <a:off x="653143" y="5391397"/>
            <a:ext cx="4920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Employment Length: </a:t>
            </a:r>
            <a:r>
              <a:rPr lang="en-IN" dirty="0"/>
              <a:t>Majority of clients have </a:t>
            </a:r>
          </a:p>
          <a:p>
            <a:r>
              <a:rPr lang="en-IN" dirty="0"/>
              <a:t>10+ years of experience and has highest </a:t>
            </a:r>
          </a:p>
          <a:p>
            <a:r>
              <a:rPr lang="en-IN" dirty="0"/>
              <a:t>number of defaulted loan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86B1B-1F1A-B746-CE42-1B75C1288125}"/>
              </a:ext>
            </a:extLst>
          </p:cNvPr>
          <p:cNvSpPr txBox="1"/>
          <p:nvPr/>
        </p:nvSpPr>
        <p:spPr>
          <a:xfrm>
            <a:off x="6094022" y="539139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Home Ownership: </a:t>
            </a:r>
            <a:r>
              <a:rPr lang="en-IN" dirty="0"/>
              <a:t>Majority of clients are lacking ownership of any property and are on rent or mortgage and have a higher chance of defaulting.</a:t>
            </a:r>
          </a:p>
        </p:txBody>
      </p:sp>
    </p:spTree>
    <p:extLst>
      <p:ext uri="{BB962C8B-B14F-4D97-AF65-F5344CB8AC3E}">
        <p14:creationId xmlns:p14="http://schemas.microsoft.com/office/powerpoint/2010/main" val="38991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3863-E22C-5E7B-A8BA-7FD239E2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Issue Month and Issue Year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0644E-22EE-CCAD-8C1A-E7B0B3D661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749709"/>
            <a:ext cx="4416425" cy="33490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5AA90-F2CB-A3D0-4F6B-50DB13E1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22" y="1749709"/>
            <a:ext cx="4598968" cy="3349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6846EF-3FF8-E3A3-2A46-7273C4B8A49B}"/>
              </a:ext>
            </a:extLst>
          </p:cNvPr>
          <p:cNvSpPr txBox="1"/>
          <p:nvPr/>
        </p:nvSpPr>
        <p:spPr>
          <a:xfrm>
            <a:off x="539750" y="5486400"/>
            <a:ext cx="488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loans are defaulted in December of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50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AF6C-9A83-2F00-26CF-072C96B9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Annual income and loan purpose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EF7CF-5CB2-193E-A2D8-0907C499CE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026349"/>
            <a:ext cx="4416425" cy="2795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C5ECE-5069-2F57-80E5-13F0D44021D5}"/>
              </a:ext>
            </a:extLst>
          </p:cNvPr>
          <p:cNvSpPr txBox="1"/>
          <p:nvPr/>
        </p:nvSpPr>
        <p:spPr>
          <a:xfrm>
            <a:off x="5367647" y="2363190"/>
            <a:ext cx="4770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loans are defaulted when borrowed for </a:t>
            </a:r>
          </a:p>
          <a:p>
            <a:r>
              <a:rPr lang="en-GB" dirty="0"/>
              <a:t>‘</a:t>
            </a:r>
            <a:r>
              <a:rPr lang="en-GB" dirty="0" err="1"/>
              <a:t>home_improvement</a:t>
            </a:r>
            <a:r>
              <a:rPr lang="en-GB" dirty="0"/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49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5F25-C2BC-B960-6DAD-73362F45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Home ownership and Annual income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3FBB1-9164-3823-BB80-28898958345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800883"/>
            <a:ext cx="4416425" cy="3246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66484-4515-FE99-CCF4-A51873886646}"/>
              </a:ext>
            </a:extLst>
          </p:cNvPr>
          <p:cNvSpPr txBox="1"/>
          <p:nvPr/>
        </p:nvSpPr>
        <p:spPr>
          <a:xfrm>
            <a:off x="5522026" y="1983179"/>
            <a:ext cx="470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Most loans are defaulted when borrower has</a:t>
            </a:r>
          </a:p>
          <a:p>
            <a:r>
              <a:rPr lang="en-GB" dirty="0"/>
              <a:t>‘MORTGAGE’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58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{6BBFFF03-41DA-4E34-9932-5A362281A947}tf10001108_win32</Template>
  <TotalTime>28</TotalTime>
  <Words>386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</vt:lpstr>
      <vt:lpstr>Segoe UI</vt:lpstr>
      <vt:lpstr>Segoe UI Light</vt:lpstr>
      <vt:lpstr>Custom</vt:lpstr>
      <vt:lpstr>Lending Club Case Study</vt:lpstr>
      <vt:lpstr>Objective</vt:lpstr>
      <vt:lpstr>Business Understanding</vt:lpstr>
      <vt:lpstr>Loan Status and Amount</vt:lpstr>
      <vt:lpstr>Grades and Sub Grades</vt:lpstr>
      <vt:lpstr>Employment length &amp; Home ownership</vt:lpstr>
      <vt:lpstr>Issue Month and Issue Year</vt:lpstr>
      <vt:lpstr>Annual income and loan purpose</vt:lpstr>
      <vt:lpstr>Home ownership and Annual income</vt:lpstr>
      <vt:lpstr>Annual income vs interest rate</vt:lpstr>
      <vt:lpstr>Loan vs loan purpose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hemant bagade</dc:creator>
  <cp:keywords/>
  <cp:lastModifiedBy>hemant bagade</cp:lastModifiedBy>
  <cp:revision>2</cp:revision>
  <dcterms:created xsi:type="dcterms:W3CDTF">2023-11-07T15:24:40Z</dcterms:created>
  <dcterms:modified xsi:type="dcterms:W3CDTF">2023-11-07T15:58:11Z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