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Quicksan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icksan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Quicksan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9f3b3e7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b9f3b3e7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b9f3b3e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b9f3b3e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bb50b06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bb50b06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bd738ea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bd738ea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b50b06d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b50b06d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b96a62a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b96a62a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5b96a62a0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5b96a62a0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bd7d43c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bd7d43c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bd7d43c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bd7d43c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bd7d43c0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bd7d43c0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5b96a62a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5b96a62a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5b96a62a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5b96a62a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bc8f5db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bc8f5db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naek/youtube-new/download" TargetMode="External"/><Relationship Id="rId4" Type="http://schemas.openxmlformats.org/officeDocument/2006/relationships/hyperlink" Target="https://www.kaggle.com/datasnaek/youtube-new/downloa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Programming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Yash, Kamal, Hama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ctrTitle"/>
          </p:nvPr>
        </p:nvSpPr>
        <p:spPr>
          <a:xfrm>
            <a:off x="311700" y="4600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Like Dislike Ratio</a:t>
            </a:r>
            <a:endParaRPr/>
          </a:p>
        </p:txBody>
      </p:sp>
      <p:sp>
        <p:nvSpPr>
          <p:cNvPr id="106" name="Google Shape;106;p22"/>
          <p:cNvSpPr txBox="1"/>
          <p:nvPr>
            <p:ph idx="1" type="subTitle"/>
          </p:nvPr>
        </p:nvSpPr>
        <p:spPr>
          <a:xfrm>
            <a:off x="311700" y="1495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5975"/>
            <a:ext cx="9143999" cy="354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and Dislikes Ratio of the USA by date</a:t>
            </a:r>
            <a:endParaRPr/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50" y="1152475"/>
            <a:ext cx="9060150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Likes and dislikes ratio of the Canada by date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9143999" cy="41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0"/>
            <a:ext cx="85206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Days to trending status US and Canada Videos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0" y="886204"/>
            <a:ext cx="9144000" cy="42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By subtracting Trending date and publish date the days to trending is calculated.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Just took the 5 videos to see  the days to trending.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All Videos </a:t>
            </a:r>
            <a:r>
              <a:rPr lang="en" sz="1400"/>
              <a:t>published</a:t>
            </a:r>
            <a:r>
              <a:rPr lang="en" sz="1400"/>
              <a:t> in 2017- 11-13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 videos                                                           Canada Videos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                                                  </a:t>
            </a:r>
            <a:endParaRPr/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2201725"/>
            <a:ext cx="315877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267138"/>
            <a:ext cx="322400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Days To Trending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USA                                                                   Canada</a:t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03025"/>
            <a:ext cx="4572000" cy="291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900850"/>
            <a:ext cx="4280051" cy="264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538050" y="347925"/>
            <a:ext cx="8067900" cy="3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Quicksand"/>
              <a:buChar char="●"/>
            </a:pPr>
            <a:r>
              <a:rPr b="1" lang="en">
                <a:solidFill>
                  <a:srgbClr val="282828"/>
                </a:solidFill>
                <a:highlight>
                  <a:srgbClr val="F5F5F5"/>
                </a:highlight>
                <a:latin typeface="Quicksand"/>
                <a:ea typeface="Quicksand"/>
                <a:cs typeface="Quicksand"/>
                <a:sym typeface="Quicksand"/>
              </a:rPr>
              <a:t>One billion hours watched daily</a:t>
            </a:r>
            <a:endParaRPr b="1">
              <a:solidFill>
                <a:srgbClr val="282828"/>
              </a:solidFill>
              <a:highlight>
                <a:srgbClr val="F5F5F5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Quicksand"/>
              <a:buChar char="●"/>
            </a:pPr>
            <a:r>
              <a:rPr b="1" lang="en">
                <a:solidFill>
                  <a:srgbClr val="282828"/>
                </a:solidFill>
                <a:highlight>
                  <a:srgbClr val="F5F5F5"/>
                </a:highlight>
                <a:latin typeface="Quicksand"/>
                <a:ea typeface="Quicksand"/>
                <a:cs typeface="Quicksand"/>
                <a:sym typeface="Quicksand"/>
              </a:rPr>
              <a:t>2+ billion users - meaning almost one-third of the internet.</a:t>
            </a:r>
            <a:endParaRPr b="1">
              <a:solidFill>
                <a:srgbClr val="282828"/>
              </a:solidFill>
              <a:highlight>
                <a:srgbClr val="F5F5F5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Quicksand"/>
              <a:buChar char="●"/>
            </a:pPr>
            <a:r>
              <a:rPr b="1" lang="en">
                <a:solidFill>
                  <a:srgbClr val="282828"/>
                </a:solidFill>
                <a:highlight>
                  <a:srgbClr val="F5F5F5"/>
                </a:highlight>
                <a:latin typeface="Quicksand"/>
                <a:ea typeface="Quicksand"/>
                <a:cs typeface="Quicksand"/>
                <a:sym typeface="Quicksand"/>
              </a:rPr>
              <a:t>YouTube is the second largest search engine, right after Google. It's bigger than Bing, Yahoo!, and Ask combined.</a:t>
            </a:r>
            <a:endParaRPr b="1">
              <a:solidFill>
                <a:srgbClr val="282828"/>
              </a:solidFill>
              <a:highlight>
                <a:srgbClr val="F5F5F5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82828"/>
                </a:solidFill>
                <a:highlight>
                  <a:srgbClr val="F5F5F5"/>
                </a:highlight>
                <a:latin typeface="Quicksand"/>
                <a:ea typeface="Quicksand"/>
                <a:cs typeface="Quicksand"/>
                <a:sym typeface="Quicksand"/>
              </a:rPr>
              <a:t>Source: https://www.youtube.com/about/press/</a:t>
            </a:r>
            <a:endParaRPr b="1">
              <a:solidFill>
                <a:srgbClr val="282828"/>
              </a:solidFill>
              <a:highlight>
                <a:srgbClr val="F5F5F5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82828"/>
              </a:solidFill>
              <a:highlight>
                <a:srgbClr val="F5F5F5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152400" marR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Download (514 MB)</a:t>
            </a:r>
            <a:endParaRPr sz="1050">
              <a:solidFill>
                <a:schemeClr val="hlink"/>
              </a:solidFill>
              <a:highlight>
                <a:srgbClr val="FFFFFF"/>
              </a:highlight>
              <a:uFill>
                <a:noFill/>
              </a:uFill>
              <a:hlinkClick r:id="rId4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82828"/>
              </a:solidFill>
              <a:highlight>
                <a:srgbClr val="F5F5F5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1986350" y="879550"/>
            <a:ext cx="52881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Pre-Processing</a:t>
            </a:r>
            <a:endParaRPr sz="36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Null Values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Duplicates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types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Categories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971825" y="1102175"/>
            <a:ext cx="7322400" cy="3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We are going to see if there are any patterns with a specific period (month or day of the week) associated category of videos that are trending. 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860025" y="798675"/>
            <a:ext cx="7379700" cy="31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Is there a pattern in videos becoming trending in the US first and later, the trend spread to the rest of these developed nations for example?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716250" y="543100"/>
            <a:ext cx="7555500" cy="3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Are there channels that have recurring trending videos, and is there a pattern weekly, monthly? 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675" y="1100138"/>
            <a:ext cx="712470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225" y="842963"/>
            <a:ext cx="381952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ctrTitle"/>
          </p:nvPr>
        </p:nvSpPr>
        <p:spPr>
          <a:xfrm>
            <a:off x="311700" y="-105700"/>
            <a:ext cx="8520600" cy="6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Like dislike Ratio of the videos</a:t>
            </a:r>
            <a:endParaRPr sz="3000"/>
          </a:p>
        </p:txBody>
      </p:sp>
      <p:sp>
        <p:nvSpPr>
          <p:cNvPr id="96" name="Google Shape;96;p21"/>
          <p:cNvSpPr txBox="1"/>
          <p:nvPr>
            <p:ph idx="1" type="subTitle"/>
          </p:nvPr>
        </p:nvSpPr>
        <p:spPr>
          <a:xfrm>
            <a:off x="0" y="425400"/>
            <a:ext cx="8520600" cy="47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-By comparing the US and Canada trending videos.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-The ratio of the likes and dislikes found </a:t>
            </a:r>
            <a:r>
              <a:rPr lang="en" sz="1800"/>
              <a:t>consistent in both country based on likes and dislikes.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 Viewers likes the </a:t>
            </a:r>
            <a:r>
              <a:rPr lang="en" sz="1800"/>
              <a:t>video</a:t>
            </a:r>
            <a:r>
              <a:rPr lang="en" sz="1800"/>
              <a:t> more than dislikes in both country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US like Percentile  </a:t>
            </a:r>
            <a:r>
              <a:rPr lang="en" sz="1200"/>
              <a:t>           </a:t>
            </a:r>
            <a:r>
              <a:rPr b="1" lang="en" sz="1200"/>
              <a:t> US Dislikes Percentile</a:t>
            </a:r>
            <a:r>
              <a:rPr lang="en" sz="1200"/>
              <a:t>     </a:t>
            </a:r>
            <a:r>
              <a:rPr b="1" lang="en" sz="1200"/>
              <a:t>Canada Likes Percentile</a:t>
            </a:r>
            <a:r>
              <a:rPr lang="en" sz="1200"/>
              <a:t>         </a:t>
            </a:r>
            <a:r>
              <a:rPr b="1" lang="en" sz="1200"/>
              <a:t>  Canada dislikes Percentile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50" y="2195950"/>
            <a:ext cx="1423450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150" y="2210250"/>
            <a:ext cx="157400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0850" y="2234063"/>
            <a:ext cx="1574000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0500" y="2234075"/>
            <a:ext cx="183222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