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6" r:id="rId3"/>
    <p:sldId id="275" r:id="rId4"/>
    <p:sldId id="277" r:id="rId5"/>
    <p:sldId id="276" r:id="rId6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17A"/>
    <a:srgbClr val="EB3325"/>
    <a:srgbClr val="656E77"/>
    <a:srgbClr val="01B725"/>
    <a:srgbClr val="000000"/>
    <a:srgbClr val="EC8836"/>
    <a:srgbClr val="C24C8A"/>
    <a:srgbClr val="A6435F"/>
    <a:srgbClr val="009AA6"/>
    <a:srgbClr val="81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9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167E64-7F80-6647-ADF0-5C357E1EEFE5}" type="datetimeFigureOut">
              <a:rPr lang="fr-FR"/>
              <a:pPr>
                <a:defRPr/>
              </a:pPr>
              <a:t>11/03/2018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8B4BB4-F496-A34E-A741-9094C4E684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91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21B7172-CFAC-8140-AFB2-AC4DA0C99E43}" type="datetimeFigureOut">
              <a:rPr lang="fr-FR"/>
              <a:pPr>
                <a:defRPr/>
              </a:pPr>
              <a:t>11/03/2018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074A18-F1BF-864E-AE63-954E8C4E5F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7106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ce réservé de l’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/>
          </a:p>
        </p:txBody>
      </p:sp>
      <p:sp>
        <p:nvSpPr>
          <p:cNvPr id="2150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fld id="{C45C8758-A7A3-184E-9DA7-93C4EFEC7910}" type="slidenum">
              <a:rPr lang="fr-FR" altLang="fr-FR"/>
              <a:pPr/>
              <a:t>5</a:t>
            </a:fld>
            <a:endParaRPr lang="fr-FR" alt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BF5D6-A672-9A4E-872B-CC85C0027939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345C-7409-C346-B768-AAF8363DAF8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64940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07FD-E956-F34B-9654-F79B94D57157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4FF3D-C060-6644-B3A9-15F59E9BFC5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244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DAF77-3E64-4A46-8092-89EC41B0314E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C3485-FA2A-454F-BB76-D734E0C01566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5629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E8931-8C4E-6848-B30C-04F0FC974C81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FDE3C-BFA3-D94A-81F1-D07E3313E97B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002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27E3F-1F34-8848-9649-A82D3A30CCF1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589E4-6503-0E42-B7EB-F4B7129F7B23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924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7F81D-DBFA-3246-8E0B-919E0A65D8FF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2641E-79DE-3747-B9FD-FD130A5B099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18428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643C4-FDDA-3640-AB3F-5043D99C282B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88F3-F43D-A441-8A7D-B45CA823D9B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829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BBFD2-42C0-9941-8E23-14040966F717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E62C-BFD2-AC46-934F-71FBCB3B9B1C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81533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2210F-F55F-0F42-A275-262169DE26A0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0508F-64C4-D748-A7AE-A7FD70CB5F40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11028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FD584-E740-C44D-A439-5794376D5373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48506-3424-E94A-A19E-233CD62592A1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334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C856F-6C78-FA42-BA49-0D96099C9A4B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7ABD4-6628-CF49-8B8F-2A18365B7CE8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78835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Click to edit Master title style</a:t>
            </a:r>
            <a:endParaRPr lang="en-US" altLang="fr-FR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Click to edit Master text styles</a:t>
            </a:r>
          </a:p>
          <a:p>
            <a:pPr lvl="1"/>
            <a:r>
              <a:rPr lang="fr-FR" altLang="fr-FR"/>
              <a:t>Second level</a:t>
            </a:r>
          </a:p>
          <a:p>
            <a:pPr lvl="2"/>
            <a:r>
              <a:rPr lang="fr-FR" altLang="fr-FR"/>
              <a:t>Third level</a:t>
            </a:r>
          </a:p>
          <a:p>
            <a:pPr lvl="3"/>
            <a:r>
              <a:rPr lang="fr-FR" altLang="fr-FR"/>
              <a:t>Fourth level</a:t>
            </a:r>
          </a:p>
          <a:p>
            <a:pPr lvl="4"/>
            <a:r>
              <a:rPr lang="fr-FR" altLang="fr-FR"/>
              <a:t>Fifth level</a:t>
            </a:r>
            <a:endParaRPr lang="en-US" alt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3E82034-C5D9-A94A-932D-05BA32590273}" type="datetimeFigureOut">
              <a:rPr lang="en-US" altLang="fr-FR"/>
              <a:pPr>
                <a:defRPr/>
              </a:pPr>
              <a:t>3/11/2018</a:t>
            </a:fld>
            <a:endParaRPr lang="en-US" alt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7F5D3F5-C9BC-9540-9A33-5BB05CFEFA77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3.jpeg"/><Relationship Id="rId5" Type="http://schemas.openxmlformats.org/officeDocument/2006/relationships/image" Target="../media/image5.jpg"/><Relationship Id="rId10" Type="http://schemas.openxmlformats.org/officeDocument/2006/relationships/image" Target="../media/image2.png"/><Relationship Id="rId4" Type="http://schemas.openxmlformats.org/officeDocument/2006/relationships/hyperlink" Target="https://www.agorize.com/users/93647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360969" y="2133972"/>
            <a:ext cx="6677246" cy="179317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fr-FR" sz="2400" b="1" dirty="0">
                <a:solidFill>
                  <a:srgbClr val="656E77"/>
                </a:solidFill>
                <a:latin typeface="Arial" charset="0"/>
              </a:rPr>
              <a:t>CRÉDIBILISER LES VRAIES NOUVELLES</a:t>
            </a:r>
          </a:p>
          <a:p>
            <a:pPr algn="ctr" eaLnBrk="1" hangingPunct="1">
              <a:defRPr/>
            </a:pPr>
            <a:br>
              <a:rPr lang="en-US" altLang="fr-FR" sz="2400" b="1" dirty="0">
                <a:latin typeface="Arial" charset="0"/>
              </a:rPr>
            </a:br>
            <a:r>
              <a:rPr lang="en-US" altLang="fr-FR" sz="2400" b="1" dirty="0">
                <a:solidFill>
                  <a:srgbClr val="D7317A"/>
                </a:solidFill>
                <a:latin typeface="Arial" charset="0"/>
              </a:rPr>
              <a:t>INTELLIGENCIA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C12B0F1-5E4B-4AC5-AFD5-EB54EA695DBF}"/>
              </a:ext>
            </a:extLst>
          </p:cNvPr>
          <p:cNvGrpSpPr/>
          <p:nvPr/>
        </p:nvGrpSpPr>
        <p:grpSpPr>
          <a:xfrm>
            <a:off x="19118" y="0"/>
            <a:ext cx="9124882" cy="1194192"/>
            <a:chOff x="19118" y="0"/>
            <a:chExt cx="9124882" cy="1194192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53CD7F7-5E85-4B68-88A4-B565F81CEF3B}"/>
                </a:ext>
              </a:extLst>
            </p:cNvPr>
            <p:cNvGrpSpPr/>
            <p:nvPr/>
          </p:nvGrpSpPr>
          <p:grpSpPr>
            <a:xfrm>
              <a:off x="7160806" y="0"/>
              <a:ext cx="1983194" cy="673617"/>
              <a:chOff x="7160806" y="0"/>
              <a:chExt cx="1983194" cy="673617"/>
            </a:xfrm>
          </p:grpSpPr>
          <p:pic>
            <p:nvPicPr>
              <p:cNvPr id="2" name="Image 1">
                <a:extLst>
                  <a:ext uri="{FF2B5EF4-FFF2-40B4-BE49-F238E27FC236}">
                    <a16:creationId xmlns:a16="http://schemas.microsoft.com/office/drawing/2014/main" id="{7743C204-E085-4B37-9FA5-A60651946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60806" y="0"/>
                <a:ext cx="1554501" cy="673617"/>
              </a:xfrm>
              <a:prstGeom prst="rect">
                <a:avLst/>
              </a:prstGeom>
            </p:spPr>
          </p:pic>
          <p:pic>
            <p:nvPicPr>
              <p:cNvPr id="3" name="Image 2">
                <a:extLst>
                  <a:ext uri="{FF2B5EF4-FFF2-40B4-BE49-F238E27FC236}">
                    <a16:creationId xmlns:a16="http://schemas.microsoft.com/office/drawing/2014/main" id="{614B5BB9-E084-4F96-AB19-7F07FD30F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4425" y="119974"/>
                <a:ext cx="409575" cy="457200"/>
              </a:xfrm>
              <a:prstGeom prst="rect">
                <a:avLst/>
              </a:prstGeom>
            </p:spPr>
          </p:pic>
        </p:grp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2D26F589-1151-4926-9F58-E362DF44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18" y="17500"/>
              <a:ext cx="1639561" cy="1176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80300E2-C0E3-45B1-8D8C-5FB98E7946F3}"/>
              </a:ext>
            </a:extLst>
          </p:cNvPr>
          <p:cNvSpPr txBox="1"/>
          <p:nvPr/>
        </p:nvSpPr>
        <p:spPr>
          <a:xfrm>
            <a:off x="1446159" y="1639582"/>
            <a:ext cx="6563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Problématique :</a:t>
            </a:r>
          </a:p>
          <a:p>
            <a:endParaRPr lang="fr-CA" dirty="0"/>
          </a:p>
          <a:p>
            <a:r>
              <a:rPr lang="fr-CA" dirty="0"/>
              <a:t>Devant la recrudescence des médias sociaux, le contrôle et l’authentifications des nouvelles s’avèrent de plus en plus difficiles.</a:t>
            </a:r>
          </a:p>
          <a:p>
            <a:endParaRPr lang="fr-CA" dirty="0"/>
          </a:p>
          <a:p>
            <a:r>
              <a:rPr lang="fr-CA" dirty="0"/>
              <a:t>L’accès facile à ce genre de contenu médiatique génère un climat de non-confiance dans les institutions médiatiques (Radio-Canada par exemple).</a:t>
            </a:r>
          </a:p>
          <a:p>
            <a:endParaRPr lang="fr-CA" dirty="0"/>
          </a:p>
          <a:p>
            <a:r>
              <a:rPr lang="fr-CA" dirty="0"/>
              <a:t>Le métier de journaliste se voient pénaliser par une concurrence négative en quantité et en qualité.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22D6571-6F5E-47D2-A3C3-400FB30D78DB}"/>
              </a:ext>
            </a:extLst>
          </p:cNvPr>
          <p:cNvSpPr txBox="1"/>
          <p:nvPr/>
        </p:nvSpPr>
        <p:spPr>
          <a:xfrm>
            <a:off x="2659674" y="257841"/>
            <a:ext cx="385961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alt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Arial" charset="0"/>
              </a:rPr>
              <a:t>Description synthétique</a:t>
            </a:r>
            <a:endParaRPr lang="fr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3ABB61B-CED2-4CE3-AAE1-271BBFA2C874}"/>
              </a:ext>
            </a:extLst>
          </p:cNvPr>
          <p:cNvGrpSpPr/>
          <p:nvPr/>
        </p:nvGrpSpPr>
        <p:grpSpPr>
          <a:xfrm>
            <a:off x="19118" y="0"/>
            <a:ext cx="9124882" cy="1194192"/>
            <a:chOff x="19118" y="0"/>
            <a:chExt cx="9124882" cy="1194192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52B309ED-0B9E-45BD-AC82-8B7801857324}"/>
                </a:ext>
              </a:extLst>
            </p:cNvPr>
            <p:cNvGrpSpPr/>
            <p:nvPr/>
          </p:nvGrpSpPr>
          <p:grpSpPr>
            <a:xfrm>
              <a:off x="7160806" y="0"/>
              <a:ext cx="1983194" cy="673617"/>
              <a:chOff x="7160806" y="0"/>
              <a:chExt cx="1983194" cy="673617"/>
            </a:xfrm>
          </p:grpSpPr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0325B499-2FAD-4785-88C9-55918DD26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60806" y="0"/>
                <a:ext cx="1554501" cy="673617"/>
              </a:xfrm>
              <a:prstGeom prst="rect">
                <a:avLst/>
              </a:prstGeom>
            </p:spPr>
          </p:pic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2FD6A6BD-730E-4B19-9AB6-BB032B801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4425" y="119974"/>
                <a:ext cx="409575" cy="457200"/>
              </a:xfrm>
              <a:prstGeom prst="rect">
                <a:avLst/>
              </a:prstGeom>
            </p:spPr>
          </p:pic>
        </p:grp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C052CEB-BDE0-4C3E-B708-BC772E17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18" y="17500"/>
              <a:ext cx="1639561" cy="1176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E39E40E-E15D-4E48-9B77-5B1FDCA45A5A}"/>
              </a:ext>
            </a:extLst>
          </p:cNvPr>
          <p:cNvSpPr txBox="1"/>
          <p:nvPr/>
        </p:nvSpPr>
        <p:spPr>
          <a:xfrm>
            <a:off x="903767" y="1482432"/>
            <a:ext cx="76554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médias sociaux permettent à leurs utilisateurs de partager de l’information. Plusieurs plateformes présentent les « nouvelles », les publicités et les publications commanditées de telle sorte qu’il est ardu de les distinguer. Les médias sociaux deviennent donc un terreau fertile pour les fausses nouvelles.</a:t>
            </a:r>
          </a:p>
          <a:p>
            <a:endParaRPr lang="fr-CA" dirty="0"/>
          </a:p>
          <a:p>
            <a:r>
              <a:rPr lang="fr-CA" dirty="0"/>
              <a:t>En 2017, Facebook, Twitter et Google se sont fait accuser de servir de plate-forme aux fausses informations notamment dans l’affaire reliant la Russie à l’élection présidentielle américaine. </a:t>
            </a:r>
          </a:p>
          <a:p>
            <a:endParaRPr lang="fr-CA" dirty="0"/>
          </a:p>
          <a:p>
            <a:r>
              <a:rPr lang="fr-CA" dirty="0"/>
              <a:t>D’ici vient l’idée de trouver un moyen pour faire face à la fausse nouvelle en utilisant un outil automatisé pour la détecté et alerter de son existence.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9A9A75-9248-4225-8A12-F2BD28244EC6}"/>
              </a:ext>
            </a:extLst>
          </p:cNvPr>
          <p:cNvSpPr txBox="1"/>
          <p:nvPr/>
        </p:nvSpPr>
        <p:spPr>
          <a:xfrm>
            <a:off x="2617144" y="257841"/>
            <a:ext cx="385961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Arial" charset="0"/>
              </a:rPr>
              <a:t>Sources d’inspirations</a:t>
            </a:r>
            <a:endParaRPr lang="fr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2B81AFC-A4EF-43C2-AB62-0B52A00D73D6}"/>
              </a:ext>
            </a:extLst>
          </p:cNvPr>
          <p:cNvGrpSpPr/>
          <p:nvPr/>
        </p:nvGrpSpPr>
        <p:grpSpPr>
          <a:xfrm>
            <a:off x="19118" y="0"/>
            <a:ext cx="9124882" cy="1194192"/>
            <a:chOff x="19118" y="0"/>
            <a:chExt cx="9124882" cy="1194192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75EAE7B-7D67-4F81-A0C2-B508AED6DC14}"/>
                </a:ext>
              </a:extLst>
            </p:cNvPr>
            <p:cNvGrpSpPr/>
            <p:nvPr/>
          </p:nvGrpSpPr>
          <p:grpSpPr>
            <a:xfrm>
              <a:off x="7160806" y="0"/>
              <a:ext cx="1983194" cy="673617"/>
              <a:chOff x="7160806" y="0"/>
              <a:chExt cx="1983194" cy="673617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60C83743-3AEA-41D2-81F5-288EBB272C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60806" y="0"/>
                <a:ext cx="1554501" cy="673617"/>
              </a:xfrm>
              <a:prstGeom prst="rect">
                <a:avLst/>
              </a:prstGeom>
            </p:spPr>
          </p:pic>
          <p:pic>
            <p:nvPicPr>
              <p:cNvPr id="13" name="Image 12">
                <a:extLst>
                  <a:ext uri="{FF2B5EF4-FFF2-40B4-BE49-F238E27FC236}">
                    <a16:creationId xmlns:a16="http://schemas.microsoft.com/office/drawing/2014/main" id="{5FADF19D-745D-4B94-B034-94075F8C0A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4425" y="119974"/>
                <a:ext cx="409575" cy="457200"/>
              </a:xfrm>
              <a:prstGeom prst="rect">
                <a:avLst/>
              </a:prstGeom>
            </p:spPr>
          </p:pic>
        </p:grpSp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BA81FDE2-689D-473A-8CDB-3E86F56A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18" y="17500"/>
              <a:ext cx="1639561" cy="1176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2C5BAF-E3CF-44AB-B453-BE4472E84E6B}"/>
              </a:ext>
            </a:extLst>
          </p:cNvPr>
          <p:cNvSpPr/>
          <p:nvPr/>
        </p:nvSpPr>
        <p:spPr>
          <a:xfrm>
            <a:off x="1325883" y="1261601"/>
            <a:ext cx="7216049" cy="3466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 proposée: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C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Notre équipe utilisera l’intelligence artificielle pour :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et répertorier le produit médiatique par thème, mots clés et source émettrice.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Identifier et filtrer les fausses nouvelles.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Aider les professionnelles dans la gestion du flux médiatique.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Faciliter l’accès aux nouvelles au grand publique.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C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Mettre en place une base de données de produits médiatiques authentiques.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F28158-5165-4FDD-856C-D33CA9407115}"/>
              </a:ext>
            </a:extLst>
          </p:cNvPr>
          <p:cNvSpPr txBox="1"/>
          <p:nvPr/>
        </p:nvSpPr>
        <p:spPr>
          <a:xfrm>
            <a:off x="2585246" y="257841"/>
            <a:ext cx="385961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sym typeface="Arial" charset="0"/>
              </a:rPr>
              <a:t>Points forts de notre démarche</a:t>
            </a:r>
            <a:endParaRPr lang="fr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F90938C6-FE26-4568-BAC9-2CF57B7B1E7A}"/>
              </a:ext>
            </a:extLst>
          </p:cNvPr>
          <p:cNvGrpSpPr/>
          <p:nvPr/>
        </p:nvGrpSpPr>
        <p:grpSpPr>
          <a:xfrm>
            <a:off x="19118" y="0"/>
            <a:ext cx="9124882" cy="1194192"/>
            <a:chOff x="19118" y="0"/>
            <a:chExt cx="9124882" cy="1194192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1014FC88-AA46-4D57-ADCB-95361FA05E45}"/>
                </a:ext>
              </a:extLst>
            </p:cNvPr>
            <p:cNvGrpSpPr/>
            <p:nvPr/>
          </p:nvGrpSpPr>
          <p:grpSpPr>
            <a:xfrm>
              <a:off x="7160806" y="0"/>
              <a:ext cx="1983194" cy="673617"/>
              <a:chOff x="7160806" y="0"/>
              <a:chExt cx="1983194" cy="673617"/>
            </a:xfrm>
          </p:grpSpPr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DD9C2976-7C15-46E1-8C04-F7456588E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60806" y="0"/>
                <a:ext cx="1554501" cy="673617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013231B6-3F5B-43B5-9720-1956F840B2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4425" y="119974"/>
                <a:ext cx="409575" cy="457200"/>
              </a:xfrm>
              <a:prstGeom prst="rect">
                <a:avLst/>
              </a:prstGeom>
            </p:spPr>
          </p:pic>
        </p:grp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ED6B9E5-4075-42DF-9903-1AD1CF23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18" y="17500"/>
              <a:ext cx="1639561" cy="117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580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33"/>
          <p:cNvSpPr txBox="1">
            <a:spLocks noChangeArrowheads="1"/>
          </p:cNvSpPr>
          <p:nvPr/>
        </p:nvSpPr>
        <p:spPr bwMode="auto">
          <a:xfrm>
            <a:off x="93017" y="3464228"/>
            <a:ext cx="16400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Bakrim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	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Hassan 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hbakrim@gmail.com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(819) 580-1823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Spécialiste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: intelligence </a:t>
            </a: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artificielle</a:t>
            </a: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</p:txBody>
      </p:sp>
      <p:pic>
        <p:nvPicPr>
          <p:cNvPr id="16" name="Picture 2" descr="http://nitewall.com/fr/images/default-profile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3445" y="2123727"/>
            <a:ext cx="1231920" cy="1233215"/>
          </a:xfrm>
          <a:prstGeom prst="ellipse">
            <a:avLst/>
          </a:prstGeom>
          <a:noFill/>
          <a:ln>
            <a:noFill/>
          </a:ln>
          <a:extLst/>
        </p:spPr>
      </p:pic>
      <p:sp>
        <p:nvSpPr>
          <p:cNvPr id="20488" name="TextBox 33"/>
          <p:cNvSpPr txBox="1">
            <a:spLocks noChangeArrowheads="1"/>
          </p:cNvSpPr>
          <p:nvPr/>
        </p:nvSpPr>
        <p:spPr bwMode="auto">
          <a:xfrm>
            <a:off x="1733090" y="3457861"/>
            <a:ext cx="227538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Lambert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Jules 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fr-CA" sz="1200" dirty="0">
                <a:solidFill>
                  <a:srgbClr val="656E77"/>
                </a:solidFill>
                <a:latin typeface="Arial" charset="0"/>
              </a:rPr>
              <a:t>juleslambert345@hotmail.com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(438) 395-7697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Spéciliste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Intélligence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 </a:t>
            </a: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artificielle</a:t>
            </a: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</p:txBody>
      </p:sp>
      <p:sp>
        <p:nvSpPr>
          <p:cNvPr id="20489" name="TextBox 33"/>
          <p:cNvSpPr txBox="1">
            <a:spLocks noChangeArrowheads="1"/>
          </p:cNvSpPr>
          <p:nvPr/>
        </p:nvSpPr>
        <p:spPr bwMode="auto">
          <a:xfrm>
            <a:off x="5530918" y="3452828"/>
            <a:ext cx="1640071" cy="16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fr-CA" sz="1200" dirty="0" err="1">
                <a:solidFill>
                  <a:srgbClr val="656E77"/>
                </a:solidFill>
                <a:latin typeface="Arial" charset="0"/>
              </a:rPr>
              <a:t>Duzgun</a:t>
            </a:r>
            <a:r>
              <a:rPr lang="fr-CA" sz="1200" dirty="0">
                <a:solidFill>
                  <a:srgbClr val="656E77"/>
                </a:solidFill>
                <a:latin typeface="Arial" charset="0"/>
              </a:rPr>
              <a:t> 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	</a:t>
            </a:r>
            <a:endParaRPr lang="fr-CA" sz="1200" dirty="0">
              <a:solidFill>
                <a:srgbClr val="656E77"/>
              </a:solidFill>
              <a:latin typeface="Arial" charset="0"/>
              <a:hlinkClick r:id="rId4"/>
            </a:endParaRPr>
          </a:p>
          <a:p>
            <a:pPr>
              <a:buNone/>
            </a:pPr>
            <a:r>
              <a:rPr lang="fr-CA" sz="1200" dirty="0">
                <a:solidFill>
                  <a:srgbClr val="656E77"/>
                </a:solidFill>
                <a:latin typeface="Arial" charset="0"/>
              </a:rPr>
              <a:t>Deniz </a:t>
            </a:r>
            <a:r>
              <a:rPr lang="fr-CA" sz="1200" dirty="0" err="1">
                <a:solidFill>
                  <a:srgbClr val="656E77"/>
                </a:solidFill>
                <a:latin typeface="Arial" charset="0"/>
              </a:rPr>
              <a:t>onur</a:t>
            </a:r>
            <a:endParaRPr lang="fr-CA" sz="1200" dirty="0">
              <a:solidFill>
                <a:srgbClr val="656E77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CA" sz="1200" dirty="0">
                <a:solidFill>
                  <a:srgbClr val="656E77"/>
                </a:solidFill>
                <a:latin typeface="Arial" charset="0"/>
              </a:rPr>
              <a:t>denoduz@gmail.com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(438) 880-8328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Developpeur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 backend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9739E2-79F9-4FA2-A274-08C805125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578" y="2049214"/>
            <a:ext cx="1296766" cy="12967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70D21C-D0F2-44B5-9274-F44B99A8B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965" y="2054411"/>
            <a:ext cx="1301104" cy="129676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7251647-E3C5-4FF3-B2E0-FC5CBEA392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989" y="2113977"/>
            <a:ext cx="1231921" cy="1233216"/>
          </a:xfrm>
          <a:prstGeom prst="rect">
            <a:avLst/>
          </a:prstGeom>
        </p:spPr>
      </p:pic>
      <p:sp>
        <p:nvSpPr>
          <p:cNvPr id="21" name="TextBox 33">
            <a:extLst>
              <a:ext uri="{FF2B5EF4-FFF2-40B4-BE49-F238E27FC236}">
                <a16:creationId xmlns:a16="http://schemas.microsoft.com/office/drawing/2014/main" id="{383A3FE7-8CD8-47A1-9600-56828C204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295" y="3482676"/>
            <a:ext cx="164007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Kartoue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	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Damedah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 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	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fr-CA" sz="1200" dirty="0">
                <a:solidFill>
                  <a:srgbClr val="656E77"/>
                </a:solidFill>
                <a:latin typeface="Arial" charset="0"/>
              </a:rPr>
              <a:t>kartoue@gmail.com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(514) 756-9831</a:t>
            </a:r>
            <a:br>
              <a:rPr lang="en-US" altLang="fr-FR" sz="1200" dirty="0">
                <a:solidFill>
                  <a:srgbClr val="656E77"/>
                </a:solidFill>
                <a:latin typeface="Arial" charset="0"/>
              </a:rPr>
            </a:b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Spéciliste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: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Intélligence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 </a:t>
            </a: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artificielle</a:t>
            </a: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DAF8B219-52FE-455F-8135-7FD03718C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652" y="3470913"/>
            <a:ext cx="1980332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buNone/>
            </a:pPr>
            <a:r>
              <a:rPr lang="fr-CA" sz="1200" dirty="0">
                <a:solidFill>
                  <a:srgbClr val="656E77"/>
                </a:solidFill>
                <a:latin typeface="Arial" charset="0"/>
              </a:rPr>
              <a:t>Alami-</a:t>
            </a:r>
            <a:r>
              <a:rPr lang="fr-CA" sz="1200" dirty="0" err="1">
                <a:solidFill>
                  <a:srgbClr val="656E77"/>
                </a:solidFill>
                <a:latin typeface="Arial" charset="0"/>
              </a:rPr>
              <a:t>laroussi</a:t>
            </a:r>
            <a:endParaRPr lang="fr-CA" sz="1200" dirty="0">
              <a:solidFill>
                <a:srgbClr val="656E77"/>
              </a:solidFill>
              <a:latin typeface="Arial" charset="0"/>
              <a:hlinkClick r:id="rId4"/>
            </a:endParaRPr>
          </a:p>
          <a:p>
            <a:pPr>
              <a:buNone/>
            </a:pPr>
            <a:r>
              <a:rPr lang="fr-CA" sz="1200" dirty="0">
                <a:solidFill>
                  <a:srgbClr val="656E77"/>
                </a:solidFill>
                <a:latin typeface="Arial" charset="0"/>
              </a:rPr>
              <a:t>Anas</a:t>
            </a: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	</a:t>
            </a:r>
          </a:p>
          <a:p>
            <a:pPr>
              <a:buNone/>
            </a:pP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>
              <a:buNone/>
            </a:pPr>
            <a:r>
              <a:rPr lang="fr-CA" sz="1200" dirty="0">
                <a:solidFill>
                  <a:srgbClr val="656E77"/>
                </a:solidFill>
                <a:latin typeface="Arial" charset="0"/>
              </a:rPr>
              <a:t>Alamilaroussi@gmail.com</a:t>
            </a:r>
          </a:p>
          <a:p>
            <a:pPr>
              <a:buNone/>
            </a:pPr>
            <a:r>
              <a:rPr lang="fr-CA" altLang="fr-FR" sz="1200" dirty="0">
                <a:solidFill>
                  <a:srgbClr val="656E77"/>
                </a:solidFill>
                <a:latin typeface="Arial" charset="0"/>
              </a:rPr>
              <a:t>(514) 627-7649</a:t>
            </a: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  <a:p>
            <a:pPr eaLnBrk="1" hangingPunct="1">
              <a:spcBef>
                <a:spcPct val="0"/>
              </a:spcBef>
              <a:buFont typeface="Arial" charset="0"/>
              <a:buNone/>
            </a:pPr>
            <a:r>
              <a:rPr lang="en-US" altLang="fr-FR" sz="1200" dirty="0">
                <a:solidFill>
                  <a:srgbClr val="656E77"/>
                </a:solidFill>
                <a:latin typeface="Arial" charset="0"/>
              </a:rPr>
              <a:t>Gestion de </a:t>
            </a:r>
            <a:r>
              <a:rPr lang="en-US" altLang="fr-FR" sz="1200" dirty="0" err="1">
                <a:solidFill>
                  <a:srgbClr val="656E77"/>
                </a:solidFill>
                <a:latin typeface="Arial" charset="0"/>
              </a:rPr>
              <a:t>projet</a:t>
            </a:r>
            <a:endParaRPr lang="en-US" altLang="fr-FR" sz="1200" dirty="0">
              <a:solidFill>
                <a:srgbClr val="656E77"/>
              </a:solidFill>
              <a:latin typeface="Arial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B650D9-2CEE-4D6F-8EB9-7294945AF484}"/>
              </a:ext>
            </a:extLst>
          </p:cNvPr>
          <p:cNvSpPr txBox="1"/>
          <p:nvPr/>
        </p:nvSpPr>
        <p:spPr>
          <a:xfrm>
            <a:off x="3418722" y="626818"/>
            <a:ext cx="2371922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L’ÉQUIPE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9CC2FA3-5049-49AB-9D69-BC03BA2097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9678" y="2049213"/>
            <a:ext cx="1390650" cy="1329183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98D4E91-84FA-42B4-A105-D6A8E4A963D5}"/>
              </a:ext>
            </a:extLst>
          </p:cNvPr>
          <p:cNvGrpSpPr/>
          <p:nvPr/>
        </p:nvGrpSpPr>
        <p:grpSpPr>
          <a:xfrm>
            <a:off x="19118" y="0"/>
            <a:ext cx="9124882" cy="1194192"/>
            <a:chOff x="19118" y="0"/>
            <a:chExt cx="9124882" cy="1194192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1DD29EA7-79BC-490D-A57D-07247058B4F3}"/>
                </a:ext>
              </a:extLst>
            </p:cNvPr>
            <p:cNvGrpSpPr/>
            <p:nvPr/>
          </p:nvGrpSpPr>
          <p:grpSpPr>
            <a:xfrm>
              <a:off x="7160806" y="0"/>
              <a:ext cx="1983194" cy="673617"/>
              <a:chOff x="7160806" y="0"/>
              <a:chExt cx="1983194" cy="673617"/>
            </a:xfrm>
          </p:grpSpPr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70DAB35E-7C67-4443-84D5-5C06A54FE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0806" y="0"/>
                <a:ext cx="1554501" cy="673617"/>
              </a:xfrm>
              <a:prstGeom prst="rect">
                <a:avLst/>
              </a:prstGeom>
            </p:spPr>
          </p:pic>
          <p:pic>
            <p:nvPicPr>
              <p:cNvPr id="26" name="Image 25">
                <a:extLst>
                  <a:ext uri="{FF2B5EF4-FFF2-40B4-BE49-F238E27FC236}">
                    <a16:creationId xmlns:a16="http://schemas.microsoft.com/office/drawing/2014/main" id="{CA4EDDD1-FC77-42A9-8586-D95015299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34425" y="119974"/>
                <a:ext cx="409575" cy="457200"/>
              </a:xfrm>
              <a:prstGeom prst="rect">
                <a:avLst/>
              </a:prstGeom>
            </p:spPr>
          </p:pic>
        </p:grp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712B43B6-8D66-4FE9-90D5-EFEB4F248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118" y="17500"/>
              <a:ext cx="1639561" cy="11766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3011</TotalTime>
  <Words>40</Words>
  <Application>Microsoft Office PowerPoint</Application>
  <PresentationFormat>Affichage à l'écran (16:9)</PresentationFormat>
  <Paragraphs>54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F</dc:creator>
  <cp:lastModifiedBy>hassan bakrim</cp:lastModifiedBy>
  <cp:revision>107</cp:revision>
  <dcterms:created xsi:type="dcterms:W3CDTF">2016-08-30T08:34:03Z</dcterms:created>
  <dcterms:modified xsi:type="dcterms:W3CDTF">2018-03-12T00:35:27Z</dcterms:modified>
</cp:coreProperties>
</file>