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8" r:id="rId1"/>
  </p:sldMasterIdLst>
  <p:notesMasterIdLst>
    <p:notesMasterId r:id="rId8"/>
  </p:notesMasterIdLst>
  <p:handoutMasterIdLst>
    <p:handoutMasterId r:id="rId9"/>
  </p:handoutMasterIdLst>
  <p:sldIdLst>
    <p:sldId id="830" r:id="rId2"/>
    <p:sldId id="941" r:id="rId3"/>
    <p:sldId id="930" r:id="rId4"/>
    <p:sldId id="919" r:id="rId5"/>
    <p:sldId id="918" r:id="rId6"/>
    <p:sldId id="942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B933D535-8CC6-494C-B54E-BA65F20AFD54}">
          <p14:sldIdLst>
            <p14:sldId id="830"/>
            <p14:sldId id="941"/>
            <p14:sldId id="930"/>
            <p14:sldId id="919"/>
            <p14:sldId id="918"/>
            <p14:sldId id="9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son Paris" initials="AP" lastIdx="1" clrIdx="0"/>
  <p:cmAuthor id="2" name="Hillaker, Elizabeth H" initials="EHH" lastIdx="36" clrIdx="1"/>
  <p:cmAuthor id="3" name="UF Health" initials="" lastIdx="0" clrIdx="2"/>
  <p:cmAuthor id="4" name="Lemas,Dominick" initials="L" lastIdx="2" clrIdx="3">
    <p:extLst>
      <p:ext uri="{19B8F6BF-5375-455C-9EA6-DF929625EA0E}">
        <p15:presenceInfo xmlns:p15="http://schemas.microsoft.com/office/powerpoint/2012/main" userId="S-1-5-21-1308237860-4193317556-336787646-18306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clrMru>
    <a:srgbClr val="E76630"/>
    <a:srgbClr val="EC7D47"/>
    <a:srgbClr val="299CD3"/>
    <a:srgbClr val="CCEEE1"/>
    <a:srgbClr val="2D7C5E"/>
    <a:srgbClr val="F5CDD0"/>
    <a:srgbClr val="0080FF"/>
    <a:srgbClr val="50BFFF"/>
    <a:srgbClr val="FBFFC8"/>
    <a:srgbClr val="FBE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21" autoAdjust="0"/>
    <p:restoredTop sz="85170"/>
  </p:normalViewPr>
  <p:slideViewPr>
    <p:cSldViewPr>
      <p:cViewPr varScale="1">
        <p:scale>
          <a:sx n="108" d="100"/>
          <a:sy n="108" d="100"/>
        </p:scale>
        <p:origin x="816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68265-25E4-9247-9CBF-6720424BFD3A}" type="datetimeFigureOut">
              <a:rPr lang="en-US" smtClean="0"/>
              <a:t>8/16/20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53770-86ED-8C44-B628-DBB875CF5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49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96A7F-B9FF-764D-92BA-762513460AB9}" type="datetimeFigureOut">
              <a:rPr lang="en-US" smtClean="0"/>
              <a:t>8/16/20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58D21-85FA-714E-81BE-3B1F4152D2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096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8D21-85FA-714E-81BE-3B1F4152D25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61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8D21-85FA-714E-81BE-3B1F4152D25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0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6359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8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AD515-65E4-9748-8589-D611FA895703}" type="datetime1">
              <a:rPr lang="en-US" smtClean="0"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8/16/20</a:t>
            </a:fld>
            <a:endParaRPr lang="en-US"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‹#›</a:t>
            </a:fld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40391417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241E-E9DF-CE46-8A5B-0E56F3B4BCF9}" type="datetime1">
              <a:rPr lang="en-US" smtClean="0"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8/16/20</a:t>
            </a:fld>
            <a:endParaRPr lang="en-US"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‹#›</a:t>
            </a:fld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83180771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032FD-BC08-B84A-AA78-827C108B8595}" type="datetime1">
              <a:rPr lang="en-US" smtClean="0"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8/16/20</a:t>
            </a:fld>
            <a:endParaRPr lang="en-US"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‹#›</a:t>
            </a:fld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11882448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CBA02-3385-B945-9BBC-1BDEA0C3DDE1}" type="datetime1">
              <a:rPr lang="en-US" smtClean="0"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8/16/20</a:t>
            </a:fld>
            <a:endParaRPr lang="en-US"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‹#›</a:t>
            </a:fld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81134983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99170-A62A-114A-A1FC-F0049A2CEF21}" type="datetime1">
              <a:rPr lang="en-US" smtClean="0"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8/16/20</a:t>
            </a:fld>
            <a:endParaRPr lang="en-US"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‹#›</a:t>
            </a:fld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30632346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70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8319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8319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05896-1357-5D4A-905C-6246ABC4BCEE}" type="datetime1">
              <a:rPr lang="en-US" smtClean="0"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8/16/20</a:t>
            </a:fld>
            <a:endParaRPr lang="en-US"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8319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‹#›</a:t>
            </a:fld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39671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</p:sldLayoutIdLst>
  <p:transition spd="slow">
    <p:push dir="u"/>
  </p:transition>
  <p:hf sldNum="0" hdr="0" ftr="0" dt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978" y="2866310"/>
            <a:ext cx="9613422" cy="1107996"/>
          </a:xfrm>
        </p:spPr>
        <p:txBody>
          <a:bodyPr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Code Modification &amp; Testing with </a:t>
            </a:r>
            <a:r>
              <a:rPr lang="en-US" sz="3600" b="1" dirty="0" err="1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Github</a:t>
            </a:r>
            <a:r>
              <a:rPr lang="en-US" sz="3600" b="1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 + Local Machine + </a:t>
            </a:r>
            <a:r>
              <a:rPr lang="en-US" sz="3600" b="1" dirty="0" err="1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HiPerGator</a:t>
            </a:r>
            <a:endParaRPr lang="en-US" sz="3600" b="1" dirty="0">
              <a:solidFill>
                <a:schemeClr val="tx2"/>
              </a:solidFill>
              <a:latin typeface="Arial Black"/>
              <a:ea typeface="Museo Slab 900" charset="0"/>
              <a:cs typeface="Arial Black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5029200"/>
            <a:ext cx="5511800" cy="4775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2362200"/>
            <a:ext cx="5511800" cy="4775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72000" y="-381000"/>
            <a:ext cx="5511800" cy="47752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" y="-3048000"/>
            <a:ext cx="5511800" cy="4775200"/>
          </a:xfrm>
          <a:prstGeom prst="rect">
            <a:avLst/>
          </a:prstGeom>
        </p:spPr>
      </p:pic>
      <p:sp>
        <p:nvSpPr>
          <p:cNvPr id="38" name="Title 1"/>
          <p:cNvSpPr txBox="1">
            <a:spLocks/>
          </p:cNvSpPr>
          <p:nvPr/>
        </p:nvSpPr>
        <p:spPr>
          <a:xfrm>
            <a:off x="304800" y="6324600"/>
            <a:ext cx="9448800" cy="2286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spc="200" dirty="0" err="1">
                <a:solidFill>
                  <a:schemeClr val="tx2"/>
                </a:solidFill>
                <a:latin typeface="Arial" panose="020B0604020202020204" pitchFamily="34" charset="0"/>
                <a:ea typeface="Proxima Nova Light" charset="0"/>
                <a:cs typeface="Arial" panose="020B0604020202020204" pitchFamily="34" charset="0"/>
              </a:rPr>
              <a:t>Xinsong</a:t>
            </a:r>
            <a:r>
              <a:rPr lang="en-US" sz="1600" spc="200" dirty="0">
                <a:solidFill>
                  <a:schemeClr val="tx2"/>
                </a:solidFill>
                <a:latin typeface="Arial" panose="020B0604020202020204" pitchFamily="34" charset="0"/>
                <a:ea typeface="Proxima Nova Light" charset="0"/>
                <a:cs typeface="Arial" panose="020B0604020202020204" pitchFamily="34" charset="0"/>
              </a:rPr>
              <a:t> Du, M.S.</a:t>
            </a:r>
          </a:p>
          <a:p>
            <a:r>
              <a:rPr lang="en-US" sz="1600" spc="200" dirty="0">
                <a:solidFill>
                  <a:schemeClr val="tx2"/>
                </a:solidFill>
                <a:latin typeface="Arial" panose="020B0604020202020204" pitchFamily="34" charset="0"/>
                <a:ea typeface="Proxima Nova Light" charset="0"/>
                <a:cs typeface="Arial" panose="020B0604020202020204" pitchFamily="34" charset="0"/>
              </a:rPr>
              <a:t>Ph.D. Student, Graduate Assistant</a:t>
            </a:r>
          </a:p>
          <a:p>
            <a:r>
              <a:rPr lang="en-US" sz="1600" spc="200" dirty="0">
                <a:solidFill>
                  <a:schemeClr val="tx2"/>
                </a:solidFill>
                <a:latin typeface="Arial" panose="020B0604020202020204" pitchFamily="34" charset="0"/>
                <a:ea typeface="Proxima Nova Light" charset="0"/>
                <a:cs typeface="Arial" panose="020B0604020202020204" pitchFamily="34" charset="0"/>
              </a:rPr>
              <a:t>Department of Health Outcomes and Biomedical Informatics</a:t>
            </a:r>
          </a:p>
          <a:p>
            <a:r>
              <a:rPr lang="en-US" sz="1600" spc="200" dirty="0">
                <a:solidFill>
                  <a:schemeClr val="tx2"/>
                </a:solidFill>
                <a:latin typeface="Arial" panose="020B0604020202020204" pitchFamily="34" charset="0"/>
                <a:ea typeface="Proxima Nova Light" charset="0"/>
                <a:cs typeface="Arial" panose="020B0604020202020204" pitchFamily="34" charset="0"/>
              </a:rPr>
              <a:t>University of Florida, College of Medicine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485900" y="2362200"/>
            <a:ext cx="9220200" cy="2133600"/>
            <a:chOff x="1524000" y="2362200"/>
            <a:chExt cx="9220200" cy="21336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524000" y="2362200"/>
              <a:ext cx="9220200" cy="0"/>
            </a:xfrm>
            <a:prstGeom prst="line">
              <a:avLst/>
            </a:prstGeom>
            <a:ln w="38100" cmpd="sng">
              <a:solidFill>
                <a:srgbClr val="EC7D4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24000" y="4495800"/>
              <a:ext cx="9220200" cy="0"/>
            </a:xfrm>
            <a:prstGeom prst="line">
              <a:avLst/>
            </a:prstGeom>
            <a:ln w="38100" cmpd="sng">
              <a:solidFill>
                <a:srgbClr val="EC7D4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94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11A19B8-057A-2344-AA4A-037A2CDBA06E}"/>
              </a:ext>
            </a:extLst>
          </p:cNvPr>
          <p:cNvSpPr txBox="1">
            <a:spLocks/>
          </p:cNvSpPr>
          <p:nvPr/>
        </p:nvSpPr>
        <p:spPr>
          <a:xfrm>
            <a:off x="634313" y="706782"/>
            <a:ext cx="4800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eaLnBrk="1" hangingPunct="1">
              <a:defRPr>
                <a:latin typeface="+mn-lt"/>
                <a:ea typeface="+mn-ea"/>
                <a:cs typeface="+mn-cs"/>
              </a:defRPr>
            </a:lvl1pPr>
            <a:lvl2pPr marL="457200" eaLnBrk="1" hangingPunct="1">
              <a:defRPr>
                <a:latin typeface="+mn-lt"/>
                <a:ea typeface="+mn-ea"/>
                <a:cs typeface="+mn-cs"/>
              </a:defRPr>
            </a:lvl2pPr>
            <a:lvl3pPr marL="914400" eaLnBrk="1" hangingPunct="1">
              <a:defRPr>
                <a:latin typeface="+mn-lt"/>
                <a:ea typeface="+mn-ea"/>
                <a:cs typeface="+mn-cs"/>
              </a:defRPr>
            </a:lvl3pPr>
            <a:lvl4pPr marL="1371600" eaLnBrk="1" hangingPunct="1">
              <a:defRPr>
                <a:latin typeface="+mn-lt"/>
                <a:ea typeface="+mn-ea"/>
                <a:cs typeface="+mn-cs"/>
              </a:defRPr>
            </a:lvl4pPr>
            <a:lvl5pPr marL="1828800" eaLnBrk="1" hangingPunct="1">
              <a:defRPr>
                <a:latin typeface="+mn-lt"/>
                <a:ea typeface="+mn-ea"/>
                <a:cs typeface="+mn-cs"/>
              </a:defRPr>
            </a:lvl5pPr>
            <a:lvl6pPr marL="2286000" eaLnBrk="1" hangingPunct="1">
              <a:defRPr>
                <a:latin typeface="+mn-lt"/>
                <a:ea typeface="+mn-ea"/>
                <a:cs typeface="+mn-cs"/>
              </a:defRPr>
            </a:lvl6pPr>
            <a:lvl7pPr marL="2743200" eaLnBrk="1" hangingPunct="1">
              <a:defRPr>
                <a:latin typeface="+mn-lt"/>
                <a:ea typeface="+mn-ea"/>
                <a:cs typeface="+mn-cs"/>
              </a:defRPr>
            </a:lvl7pPr>
            <a:lvl8pPr marL="3200400" eaLnBrk="1" hangingPunct="1">
              <a:defRPr>
                <a:latin typeface="+mn-lt"/>
                <a:ea typeface="+mn-ea"/>
                <a:cs typeface="+mn-cs"/>
              </a:defRPr>
            </a:lvl8pPr>
            <a:lvl9pPr marL="3657600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0" dirty="0"/>
              <a:t>About Me</a:t>
            </a:r>
            <a:endParaRPr lang="en-US" sz="2800" b="1" dirty="0"/>
          </a:p>
        </p:txBody>
      </p:sp>
      <p:pic>
        <p:nvPicPr>
          <p:cNvPr id="16" name="Picture 15" descr="HealthOutcomes[white].eps">
            <a:extLst>
              <a:ext uri="{FF2B5EF4-FFF2-40B4-BE49-F238E27FC236}">
                <a16:creationId xmlns:a16="http://schemas.microsoft.com/office/drawing/2014/main" id="{DF2A99E4-01D9-4743-A1AC-D01AB22B4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6248400"/>
            <a:ext cx="2324100" cy="47286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C2CE98E-4246-2B4C-A03D-405EA76F53EC}"/>
              </a:ext>
            </a:extLst>
          </p:cNvPr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85CECB5-F7E9-CF48-A8FA-3D9C71E7D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87D3121-BF02-054D-AD76-CC8103BE6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243539A-875D-924C-9AD5-4C8C327F849E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HealthOutcomes[white].eps">
            <a:extLst>
              <a:ext uri="{FF2B5EF4-FFF2-40B4-BE49-F238E27FC236}">
                <a16:creationId xmlns:a16="http://schemas.microsoft.com/office/drawing/2014/main" id="{565765F8-B5A5-B545-BA28-553860B61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D8BA545F-9B2B-A84F-916C-F802CAEA3F80}"/>
              </a:ext>
            </a:extLst>
          </p:cNvPr>
          <p:cNvGrpSpPr/>
          <p:nvPr/>
        </p:nvGrpSpPr>
        <p:grpSpPr>
          <a:xfrm>
            <a:off x="4087338" y="706782"/>
            <a:ext cx="7428538" cy="4772524"/>
            <a:chOff x="2614798" y="223907"/>
            <a:chExt cx="8850828" cy="568628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E5B36F-0463-014A-BBDB-4868EC89D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4798" y="223907"/>
              <a:ext cx="8850828" cy="5686286"/>
            </a:xfrm>
            <a:prstGeom prst="rect">
              <a:avLst/>
            </a:prstGeom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89D271-4ACC-724C-A1AB-11DB899B6241}"/>
                </a:ext>
              </a:extLst>
            </p:cNvPr>
            <p:cNvSpPr/>
            <p:nvPr/>
          </p:nvSpPr>
          <p:spPr>
            <a:xfrm>
              <a:off x="10010900" y="2628826"/>
              <a:ext cx="106878" cy="106878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7B00A4E-19E5-254E-8645-F98E1F61B6A6}"/>
                </a:ext>
              </a:extLst>
            </p:cNvPr>
            <p:cNvSpPr/>
            <p:nvPr/>
          </p:nvSpPr>
          <p:spPr>
            <a:xfrm>
              <a:off x="9818917" y="2555595"/>
              <a:ext cx="106878" cy="106878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B140E3F-F8C3-224F-A59E-F43632CD5713}"/>
                </a:ext>
              </a:extLst>
            </p:cNvPr>
            <p:cNvSpPr/>
            <p:nvPr/>
          </p:nvSpPr>
          <p:spPr>
            <a:xfrm>
              <a:off x="4591804" y="3004878"/>
              <a:ext cx="106878" cy="106878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2CAB8B5-544D-A448-B50C-643C95E91E92}"/>
                </a:ext>
              </a:extLst>
            </p:cNvPr>
            <p:cNvSpPr txBox="1"/>
            <p:nvPr/>
          </p:nvSpPr>
          <p:spPr>
            <a:xfrm>
              <a:off x="9084222" y="2219806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STHupo" panose="02010800040101010101" pitchFamily="2" charset="-122"/>
                  <a:ea typeface="STHupo" panose="02010800040101010101" pitchFamily="2" charset="-122"/>
                </a:rPr>
                <a:t>Beijing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1670CD-B584-F643-B3B8-6CEF7618E169}"/>
                </a:ext>
              </a:extLst>
            </p:cNvPr>
            <p:cNvSpPr txBox="1"/>
            <p:nvPr/>
          </p:nvSpPr>
          <p:spPr>
            <a:xfrm>
              <a:off x="9687299" y="2691880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STHupo" panose="02010800040101010101" pitchFamily="2" charset="-122"/>
                  <a:ea typeface="STHupo" panose="02010800040101010101" pitchFamily="2" charset="-122"/>
                </a:rPr>
                <a:t>Shandong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8D03EBE-87A0-E440-B0A6-FDF0E121909A}"/>
                </a:ext>
              </a:extLst>
            </p:cNvPr>
            <p:cNvSpPr txBox="1"/>
            <p:nvPr/>
          </p:nvSpPr>
          <p:spPr>
            <a:xfrm>
              <a:off x="4714763" y="2873651"/>
              <a:ext cx="901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STHupo" panose="02010800040101010101" pitchFamily="2" charset="-122"/>
                  <a:ea typeface="STHupo" panose="02010800040101010101" pitchFamily="2" charset="-122"/>
                </a:rPr>
                <a:t>Florida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B1DAEA-A5F5-5347-AC1D-41FABD71B0FC}"/>
              </a:ext>
            </a:extLst>
          </p:cNvPr>
          <p:cNvCxnSpPr>
            <a:cxnSpLocks/>
          </p:cNvCxnSpPr>
          <p:nvPr/>
        </p:nvCxnSpPr>
        <p:spPr>
          <a:xfrm>
            <a:off x="1056903" y="1306287"/>
            <a:ext cx="0" cy="4173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DC20BDB-1E36-6049-B301-E0BDD5AE1172}"/>
              </a:ext>
            </a:extLst>
          </p:cNvPr>
          <p:cNvSpPr/>
          <p:nvPr/>
        </p:nvSpPr>
        <p:spPr>
          <a:xfrm>
            <a:off x="997528" y="1258787"/>
            <a:ext cx="118753" cy="118753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ECF8F2D-1896-6D42-9412-F1743AE9D073}"/>
              </a:ext>
            </a:extLst>
          </p:cNvPr>
          <p:cNvSpPr/>
          <p:nvPr/>
        </p:nvSpPr>
        <p:spPr>
          <a:xfrm>
            <a:off x="997526" y="2528777"/>
            <a:ext cx="118753" cy="118753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DB3C23-93AE-E04D-A5D4-BC61F2FDE597}"/>
              </a:ext>
            </a:extLst>
          </p:cNvPr>
          <p:cNvSpPr txBox="1"/>
          <p:nvPr/>
        </p:nvSpPr>
        <p:spPr>
          <a:xfrm>
            <a:off x="1227503" y="1137671"/>
            <a:ext cx="1907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1993: Born in Shandong, China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124220-2293-B94D-9472-1D428EE5D56C}"/>
              </a:ext>
            </a:extLst>
          </p:cNvPr>
          <p:cNvSpPr txBox="1"/>
          <p:nvPr/>
        </p:nvSpPr>
        <p:spPr>
          <a:xfrm>
            <a:off x="1227502" y="2362200"/>
            <a:ext cx="1907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2002: Family moved to Beijing, China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7E6F46A-5C5A-C244-93A8-297BED49266B}"/>
              </a:ext>
            </a:extLst>
          </p:cNvPr>
          <p:cNvSpPr/>
          <p:nvPr/>
        </p:nvSpPr>
        <p:spPr>
          <a:xfrm>
            <a:off x="995551" y="3797460"/>
            <a:ext cx="118753" cy="118753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27D005-8D76-0E42-AC5E-7C545D6565F9}"/>
              </a:ext>
            </a:extLst>
          </p:cNvPr>
          <p:cNvSpPr txBox="1"/>
          <p:nvPr/>
        </p:nvSpPr>
        <p:spPr>
          <a:xfrm>
            <a:off x="1222319" y="3533670"/>
            <a:ext cx="2278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2011: Undergrad study in Shandong, China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3B0BF2-5740-2941-80D5-9B67B83D85F0}"/>
              </a:ext>
            </a:extLst>
          </p:cNvPr>
          <p:cNvSpPr/>
          <p:nvPr/>
        </p:nvSpPr>
        <p:spPr>
          <a:xfrm>
            <a:off x="993576" y="5066136"/>
            <a:ext cx="118753" cy="118753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10DB3D-189A-BB49-8AA3-1E2895E47120}"/>
              </a:ext>
            </a:extLst>
          </p:cNvPr>
          <p:cNvSpPr txBox="1"/>
          <p:nvPr/>
        </p:nvSpPr>
        <p:spPr>
          <a:xfrm>
            <a:off x="1220345" y="4715470"/>
            <a:ext cx="2105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2015: Graduate study in Florida, U.S.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37B1A8-C446-0049-BAD3-AB483B8B8162}"/>
              </a:ext>
            </a:extLst>
          </p:cNvPr>
          <p:cNvSpPr txBox="1"/>
          <p:nvPr/>
        </p:nvSpPr>
        <p:spPr>
          <a:xfrm>
            <a:off x="770679" y="5605710"/>
            <a:ext cx="89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</a:t>
            </a: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8936FA7F-CAF5-654B-AA0E-42D1EB593A53}"/>
              </a:ext>
            </a:extLst>
          </p:cNvPr>
          <p:cNvSpPr/>
          <p:nvPr/>
        </p:nvSpPr>
        <p:spPr>
          <a:xfrm>
            <a:off x="8123582" y="1129299"/>
            <a:ext cx="2464905" cy="1198029"/>
          </a:xfrm>
          <a:prstGeom prst="wedgeRoundRectCallout">
            <a:avLst>
              <a:gd name="adj1" fmla="val 18952"/>
              <a:gd name="adj2" fmla="val 60288"/>
              <a:gd name="adj3" fmla="val 16667"/>
            </a:avLst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12" descr="Image result for beijing china">
            <a:extLst>
              <a:ext uri="{FF2B5EF4-FFF2-40B4-BE49-F238E27FC236}">
                <a16:creationId xmlns:a16="http://schemas.microsoft.com/office/drawing/2014/main" id="{1857BF95-9CDA-8342-9169-F95736AD8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011" y="1233694"/>
            <a:ext cx="2255985" cy="101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ounded Rectangular Callout 43">
            <a:extLst>
              <a:ext uri="{FF2B5EF4-FFF2-40B4-BE49-F238E27FC236}">
                <a16:creationId xmlns:a16="http://schemas.microsoft.com/office/drawing/2014/main" id="{7A66B068-B627-974B-B960-245AB99BE89F}"/>
              </a:ext>
            </a:extLst>
          </p:cNvPr>
          <p:cNvSpPr/>
          <p:nvPr/>
        </p:nvSpPr>
        <p:spPr>
          <a:xfrm>
            <a:off x="9422296" y="3225352"/>
            <a:ext cx="1948069" cy="1198029"/>
          </a:xfrm>
          <a:prstGeom prst="wedgeRoundRectCallout">
            <a:avLst>
              <a:gd name="adj1" fmla="val 16264"/>
              <a:gd name="adj2" fmla="val -61390"/>
              <a:gd name="adj3" fmla="val 16667"/>
            </a:avLst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8" descr="Image result for linyi china">
            <a:extLst>
              <a:ext uri="{FF2B5EF4-FFF2-40B4-BE49-F238E27FC236}">
                <a16:creationId xmlns:a16="http://schemas.microsoft.com/office/drawing/2014/main" id="{65C58951-F20A-8F43-85C2-0EB8B7964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3355413"/>
            <a:ext cx="1667393" cy="93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ounded Rectangular Callout 44">
            <a:extLst>
              <a:ext uri="{FF2B5EF4-FFF2-40B4-BE49-F238E27FC236}">
                <a16:creationId xmlns:a16="http://schemas.microsoft.com/office/drawing/2014/main" id="{DDBDB60C-6806-B94C-8A06-DBD559B114FB}"/>
              </a:ext>
            </a:extLst>
          </p:cNvPr>
          <p:cNvSpPr/>
          <p:nvPr/>
        </p:nvSpPr>
        <p:spPr>
          <a:xfrm>
            <a:off x="4450612" y="3377913"/>
            <a:ext cx="2808223" cy="1326609"/>
          </a:xfrm>
          <a:prstGeom prst="wedgeRoundRectCallout">
            <a:avLst>
              <a:gd name="adj1" fmla="val 16264"/>
              <a:gd name="adj2" fmla="val -61390"/>
              <a:gd name="adj3" fmla="val 16667"/>
            </a:avLst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18" descr="弗罗里达城市 请问南佛罗里达大学是在哪个城市里?城市整体环境怎么">
            <a:extLst>
              <a:ext uri="{FF2B5EF4-FFF2-40B4-BE49-F238E27FC236}">
                <a16:creationId xmlns:a16="http://schemas.microsoft.com/office/drawing/2014/main" id="{F7A9ECD5-D1FB-BC43-99F7-BE015BA42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329" y="3507085"/>
            <a:ext cx="2574658" cy="110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45DBEA7-0D7F-6A45-AA90-6A1A9E2319CE}"/>
              </a:ext>
            </a:extLst>
          </p:cNvPr>
          <p:cNvCxnSpPr>
            <a:cxnSpLocks/>
          </p:cNvCxnSpPr>
          <p:nvPr/>
        </p:nvCxnSpPr>
        <p:spPr>
          <a:xfrm>
            <a:off x="5836351" y="5791200"/>
            <a:ext cx="465464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25138E-C57F-5D4B-A70B-872D635EE257}"/>
              </a:ext>
            </a:extLst>
          </p:cNvPr>
          <p:cNvCxnSpPr>
            <a:cxnSpLocks/>
          </p:cNvCxnSpPr>
          <p:nvPr/>
        </p:nvCxnSpPr>
        <p:spPr>
          <a:xfrm>
            <a:off x="5836351" y="5607358"/>
            <a:ext cx="0" cy="3362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C293A2-88D4-C941-B1FC-3B7D4BA5553D}"/>
              </a:ext>
            </a:extLst>
          </p:cNvPr>
          <p:cNvCxnSpPr>
            <a:cxnSpLocks/>
          </p:cNvCxnSpPr>
          <p:nvPr/>
        </p:nvCxnSpPr>
        <p:spPr>
          <a:xfrm>
            <a:off x="10490996" y="5605710"/>
            <a:ext cx="0" cy="3362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A63CD57-F3D2-FC44-B283-25B9D865E5E1}"/>
              </a:ext>
            </a:extLst>
          </p:cNvPr>
          <p:cNvSpPr txBox="1"/>
          <p:nvPr/>
        </p:nvSpPr>
        <p:spPr>
          <a:xfrm>
            <a:off x="7315200" y="5562600"/>
            <a:ext cx="1826141" cy="369332"/>
          </a:xfrm>
          <a:prstGeom prst="rect">
            <a:avLst/>
          </a:prstGeom>
          <a:solidFill>
            <a:schemeClr val="accent2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Jetlag: 12 hours</a:t>
            </a:r>
          </a:p>
        </p:txBody>
      </p:sp>
    </p:spTree>
    <p:extLst>
      <p:ext uri="{BB962C8B-B14F-4D97-AF65-F5344CB8AC3E}">
        <p14:creationId xmlns:p14="http://schemas.microsoft.com/office/powerpoint/2010/main" val="96306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66421"/>
            <a:ext cx="10972800" cy="13849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Steps of modifying </a:t>
            </a:r>
            <a:r>
              <a:rPr lang="en-US" sz="3600" dirty="0" err="1"/>
              <a:t>Github</a:t>
            </a:r>
            <a:r>
              <a:rPr lang="en-US" sz="3600" dirty="0"/>
              <a:t> repo &amp;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Q &amp; A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9801B6F-5BC7-5847-933F-85EA3D149154}"/>
              </a:ext>
            </a:extLst>
          </p:cNvPr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9E77F7-C0F0-3C42-B736-0BA77928F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0FD8AD7-0B84-2340-AB87-B47DDB5DE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pic>
        <p:nvPicPr>
          <p:cNvPr id="8" name="Picture 7" descr="HealthOutcomes[white].eps">
            <a:extLst>
              <a:ext uri="{FF2B5EF4-FFF2-40B4-BE49-F238E27FC236}">
                <a16:creationId xmlns:a16="http://schemas.microsoft.com/office/drawing/2014/main" id="{8801FA7B-4E3B-AB4F-B304-69C03E748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6248400"/>
            <a:ext cx="2324100" cy="4728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5283712-A68B-3E49-90F0-EB253B63C5A2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HealthOutcomes[white].eps">
            <a:extLst>
              <a:ext uri="{FF2B5EF4-FFF2-40B4-BE49-F238E27FC236}">
                <a16:creationId xmlns:a16="http://schemas.microsoft.com/office/drawing/2014/main" id="{A4D95037-2D9D-EE40-9BBA-45AEE6BC8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D7EF56F-729B-FC4D-9811-AF018FE49759}"/>
              </a:ext>
            </a:extLst>
          </p:cNvPr>
          <p:cNvSpPr/>
          <p:nvPr/>
        </p:nvSpPr>
        <p:spPr>
          <a:xfrm>
            <a:off x="762000" y="1123274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F1301CC-33C0-2541-AC07-456128D4BCD3}"/>
              </a:ext>
            </a:extLst>
          </p:cNvPr>
          <p:cNvSpPr txBox="1">
            <a:spLocks/>
          </p:cNvSpPr>
          <p:nvPr/>
        </p:nvSpPr>
        <p:spPr>
          <a:xfrm>
            <a:off x="762000" y="609600"/>
            <a:ext cx="10820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4476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4</a:t>
            </a:fld>
            <a:endParaRPr lang="uk-UA" dirty="0"/>
          </a:p>
        </p:txBody>
      </p:sp>
      <p:pic>
        <p:nvPicPr>
          <p:cNvPr id="29" name="Picture 28" descr="HealthOutcomes[white].eps">
            <a:extLst>
              <a:ext uri="{FF2B5EF4-FFF2-40B4-BE49-F238E27FC236}">
                <a16:creationId xmlns:a16="http://schemas.microsoft.com/office/drawing/2014/main" id="{EA4BD158-2D22-364C-B57D-F0DBBA147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6248400"/>
            <a:ext cx="2324100" cy="472869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882A7867-746A-D846-8446-C652F876A408}"/>
              </a:ext>
            </a:extLst>
          </p:cNvPr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4C729DA-E570-3441-8992-A0063B4CF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8B610B3-C225-9C46-A209-4FCF0A6D3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4504B6A-7FC2-B543-BFAA-649E52DDC9E7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HealthOutcomes[white].eps">
            <a:extLst>
              <a:ext uri="{FF2B5EF4-FFF2-40B4-BE49-F238E27FC236}">
                <a16:creationId xmlns:a16="http://schemas.microsoft.com/office/drawing/2014/main" id="{AB0F26E7-8AF4-9C44-9822-E5B388F3C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7181883-A9D5-C946-ADA7-42EE3538CED5}"/>
              </a:ext>
            </a:extLst>
          </p:cNvPr>
          <p:cNvSpPr txBox="1">
            <a:spLocks/>
          </p:cNvSpPr>
          <p:nvPr/>
        </p:nvSpPr>
        <p:spPr>
          <a:xfrm>
            <a:off x="762000" y="609600"/>
            <a:ext cx="10820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Steps of modifying </a:t>
            </a:r>
            <a:r>
              <a:rPr lang="en-US" sz="2800" dirty="0" err="1"/>
              <a:t>Github</a:t>
            </a:r>
            <a:r>
              <a:rPr lang="en-US" sz="2800" dirty="0"/>
              <a:t> repo &amp; testing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E7354F-C3F1-6E46-9D45-B3DB4BF75D63}"/>
              </a:ext>
            </a:extLst>
          </p:cNvPr>
          <p:cNvSpPr/>
          <p:nvPr/>
        </p:nvSpPr>
        <p:spPr>
          <a:xfrm>
            <a:off x="762000" y="1123274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ED92091-136E-D34F-B514-8CA4577CC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366421"/>
            <a:ext cx="10972800" cy="258532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Create a repository, clone to your local machine and UFRC account (skip this step if you already have the repo in both locations).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Synchronize your local repo and UFRC repo.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Make changes in local repo and push to </a:t>
            </a:r>
            <a:r>
              <a:rPr lang="en-US" sz="2500" dirty="0" err="1"/>
              <a:t>Github</a:t>
            </a:r>
            <a:r>
              <a:rPr lang="en-US" sz="2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Pull the update from </a:t>
            </a:r>
            <a:r>
              <a:rPr lang="en-US" sz="2500" dirty="0" err="1"/>
              <a:t>Github</a:t>
            </a:r>
            <a:r>
              <a:rPr lang="en-US" sz="2500" dirty="0"/>
              <a:t> to UFRC.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Test your changes.</a:t>
            </a:r>
          </a:p>
          <a:p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D1F8E61-24AC-F846-973C-E6D5C12EF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50144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Clone Github Repo By Using Terminal | Latest Happenings">
            <a:extLst>
              <a:ext uri="{FF2B5EF4-FFF2-40B4-BE49-F238E27FC236}">
                <a16:creationId xmlns:a16="http://schemas.microsoft.com/office/drawing/2014/main" id="{C2667C16-04DE-B049-BC0D-8D01FDB82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682339"/>
            <a:ext cx="44958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earch Computing Website Reorganized | University of Florida ...">
            <a:extLst>
              <a:ext uri="{FF2B5EF4-FFF2-40B4-BE49-F238E27FC236}">
                <a16:creationId xmlns:a16="http://schemas.microsoft.com/office/drawing/2014/main" id="{9FA1876A-2E63-0247-B30A-C31BE7F6D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998" y="3657342"/>
            <a:ext cx="2278380" cy="232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>
            <a:extLst>
              <a:ext uri="{FF2B5EF4-FFF2-40B4-BE49-F238E27FC236}">
                <a16:creationId xmlns:a16="http://schemas.microsoft.com/office/drawing/2014/main" id="{68933D1C-B21C-BB4C-9B64-261BB3206C82}"/>
              </a:ext>
            </a:extLst>
          </p:cNvPr>
          <p:cNvSpPr/>
          <p:nvPr/>
        </p:nvSpPr>
        <p:spPr>
          <a:xfrm>
            <a:off x="3886200" y="4572000"/>
            <a:ext cx="1066800" cy="378956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059E9F36-F9E8-924F-B784-53C81F64F50F}"/>
              </a:ext>
            </a:extLst>
          </p:cNvPr>
          <p:cNvSpPr/>
          <p:nvPr/>
        </p:nvSpPr>
        <p:spPr>
          <a:xfrm>
            <a:off x="7315200" y="4616811"/>
            <a:ext cx="1066800" cy="378956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58511" y="2930604"/>
            <a:ext cx="1234440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Q &amp; 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029200"/>
            <a:ext cx="5511800" cy="477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2362200"/>
            <a:ext cx="5511800" cy="477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0" y="-381000"/>
            <a:ext cx="5511800" cy="4775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3048000"/>
            <a:ext cx="5511800" cy="47752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485900" y="2362200"/>
            <a:ext cx="9220200" cy="0"/>
          </a:xfrm>
          <a:prstGeom prst="line">
            <a:avLst/>
          </a:prstGeom>
          <a:ln w="38100" cmpd="sng">
            <a:solidFill>
              <a:srgbClr val="EC7D4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85900" y="4495800"/>
            <a:ext cx="9220200" cy="0"/>
          </a:xfrm>
          <a:prstGeom prst="line">
            <a:avLst/>
          </a:prstGeom>
          <a:ln w="38100" cmpd="sng">
            <a:solidFill>
              <a:srgbClr val="EC7D4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35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ormat for Writing an Interview Thank You Letter">
            <a:extLst>
              <a:ext uri="{FF2B5EF4-FFF2-40B4-BE49-F238E27FC236}">
                <a16:creationId xmlns:a16="http://schemas.microsoft.com/office/drawing/2014/main" id="{B0C139D8-B1B8-624E-A5D1-B88DD56F8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428" y="0"/>
            <a:ext cx="1033757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ealthOutcomes[white].eps">
            <a:extLst>
              <a:ext uri="{FF2B5EF4-FFF2-40B4-BE49-F238E27FC236}">
                <a16:creationId xmlns:a16="http://schemas.microsoft.com/office/drawing/2014/main" id="{FB4513DC-2C2D-5842-A004-23FD66DE3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6248400"/>
            <a:ext cx="2324100" cy="47286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F4EFD61-0F02-9A44-8C45-B877B28C597C}"/>
              </a:ext>
            </a:extLst>
          </p:cNvPr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F08DE7A-1C03-324D-B09C-6BBA72DD7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34B31F7-9CB7-1A45-8C1A-EA985A026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FE2BBBB-6213-7F4F-AA70-B00132E0ECF3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HealthOutcomes[white].eps">
            <a:extLst>
              <a:ext uri="{FF2B5EF4-FFF2-40B4-BE49-F238E27FC236}">
                <a16:creationId xmlns:a16="http://schemas.microsoft.com/office/drawing/2014/main" id="{7FD33966-B3EA-204A-8872-BF62C8DF0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7052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3_Office Theme">
  <a:themeElements>
    <a:clrScheme name="HOP Template 1">
      <a:dk1>
        <a:srgbClr val="282828"/>
      </a:dk1>
      <a:lt1>
        <a:sysClr val="window" lastClr="FFFFFF"/>
      </a:lt1>
      <a:dk2>
        <a:srgbClr val="17263E"/>
      </a:dk2>
      <a:lt2>
        <a:srgbClr val="DE5B2D"/>
      </a:lt2>
      <a:accent1>
        <a:srgbClr val="4FBFFF"/>
      </a:accent1>
      <a:accent2>
        <a:srgbClr val="FFFFFF"/>
      </a:accent2>
      <a:accent3>
        <a:srgbClr val="999999"/>
      </a:accent3>
      <a:accent4>
        <a:srgbClr val="17263E"/>
      </a:accent4>
      <a:accent5>
        <a:srgbClr val="FFFF66"/>
      </a:accent5>
      <a:accent6>
        <a:srgbClr val="17263E"/>
      </a:accent6>
      <a:hlink>
        <a:srgbClr val="E6713A"/>
      </a:hlink>
      <a:folHlink>
        <a:srgbClr val="BFD5E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DS Powerpoint Presentation_Template" id="{5BFF2258-66D1-0445-AF15-D234D95CD4D8}" vid="{FA18C274-5ABF-B04E-B8FA-92AA1D3034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30153</TotalTime>
  <Words>164</Words>
  <Application>Microsoft Macintosh PowerPoint</Application>
  <PresentationFormat>Widescreen</PresentationFormat>
  <Paragraphs>28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STHupo</vt:lpstr>
      <vt:lpstr>Arial</vt:lpstr>
      <vt:lpstr>Arial Black</vt:lpstr>
      <vt:lpstr>Calibri</vt:lpstr>
      <vt:lpstr>Rockwell</vt:lpstr>
      <vt:lpstr>3_Office Theme</vt:lpstr>
      <vt:lpstr>Code Modification &amp; Testing with Github + Local Machine + HiPerGator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Title</dc:title>
  <dc:creator>Alison Paris</dc:creator>
  <cp:lastModifiedBy>Du, Xinsong</cp:lastModifiedBy>
  <cp:revision>1175</cp:revision>
  <cp:lastPrinted>2017-02-21T20:12:40Z</cp:lastPrinted>
  <dcterms:created xsi:type="dcterms:W3CDTF">2016-02-24T15:05:47Z</dcterms:created>
  <dcterms:modified xsi:type="dcterms:W3CDTF">2020-08-16T18:15:12Z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2016-02-23T00:00:00Z</vt:filetime>
  </property>
  <property fmtid="{D5CDD505-2E9C-101B-9397-08002B2CF9AE}" pid="3" name="Creator">
    <vt:lpwstr>Adobe Photoshop CC 2015 (Macintosh)</vt:lpwstr>
  </property>
  <property fmtid="{D5CDD505-2E9C-101B-9397-08002B2CF9AE}" pid="4" name="LastSaved">
    <vt:filetime>2016-02-23T00:00:00Z</vt:filetime>
  </property>
</Properties>
</file>