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8" r:id="rId1"/>
  </p:sldMasterIdLst>
  <p:notesMasterIdLst>
    <p:notesMasterId r:id="rId15"/>
  </p:notesMasterIdLst>
  <p:handoutMasterIdLst>
    <p:handoutMasterId r:id="rId16"/>
  </p:handoutMasterIdLst>
  <p:sldIdLst>
    <p:sldId id="830" r:id="rId2"/>
    <p:sldId id="930" r:id="rId3"/>
    <p:sldId id="933" r:id="rId4"/>
    <p:sldId id="919" r:id="rId5"/>
    <p:sldId id="936" r:id="rId6"/>
    <p:sldId id="941" r:id="rId7"/>
    <p:sldId id="942" r:id="rId8"/>
    <p:sldId id="928" r:id="rId9"/>
    <p:sldId id="943" r:id="rId10"/>
    <p:sldId id="944" r:id="rId11"/>
    <p:sldId id="945" r:id="rId12"/>
    <p:sldId id="903" r:id="rId13"/>
    <p:sldId id="91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B933D535-8CC6-494C-B54E-BA65F20AFD54}">
          <p14:sldIdLst>
            <p14:sldId id="830"/>
            <p14:sldId id="930"/>
            <p14:sldId id="933"/>
            <p14:sldId id="919"/>
            <p14:sldId id="936"/>
            <p14:sldId id="941"/>
            <p14:sldId id="942"/>
            <p14:sldId id="928"/>
            <p14:sldId id="943"/>
            <p14:sldId id="944"/>
            <p14:sldId id="945"/>
            <p14:sldId id="903"/>
            <p14:sldId id="9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son Paris" initials="AP" lastIdx="1" clrIdx="0"/>
  <p:cmAuthor id="2" name="Hillaker, Elizabeth H" initials="EHH" lastIdx="36" clrIdx="1"/>
  <p:cmAuthor id="3" name="UF Health" initials="" lastIdx="0" clrIdx="2"/>
  <p:cmAuthor id="4" name="Lemas,Dominick" initials="L" lastIdx="2" clrIdx="3">
    <p:extLst>
      <p:ext uri="{19B8F6BF-5375-455C-9EA6-DF929625EA0E}">
        <p15:presenceInfo xmlns:p15="http://schemas.microsoft.com/office/powerpoint/2012/main" userId="S-1-5-21-1308237860-4193317556-336787646-1830619" providerId="AD"/>
      </p:ext>
    </p:extLst>
  </p:cmAuthor>
  <p:cmAuthor id="5" name="Du, Xinsong" initials="DX" lastIdx="1" clrIdx="4">
    <p:extLst>
      <p:ext uri="{19B8F6BF-5375-455C-9EA6-DF929625EA0E}">
        <p15:presenceInfo xmlns:p15="http://schemas.microsoft.com/office/powerpoint/2012/main" userId="S::xinsongdu@ufl.edu::c5f23d8e-ab4d-4ed0-8917-4a501fac7af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clrMru>
    <a:srgbClr val="E76630"/>
    <a:srgbClr val="EC7D47"/>
    <a:srgbClr val="299CD3"/>
    <a:srgbClr val="CCEEE1"/>
    <a:srgbClr val="2D7C5E"/>
    <a:srgbClr val="F5CDD0"/>
    <a:srgbClr val="0080FF"/>
    <a:srgbClr val="50BFFF"/>
    <a:srgbClr val="FBFFC8"/>
    <a:srgbClr val="FBE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36" autoAdjust="0"/>
    <p:restoredTop sz="85170"/>
  </p:normalViewPr>
  <p:slideViewPr>
    <p:cSldViewPr>
      <p:cViewPr>
        <p:scale>
          <a:sx n="83" d="100"/>
          <a:sy n="83" d="100"/>
        </p:scale>
        <p:origin x="576" y="7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20-10-12T20:57:23.581" idx="1">
    <p:pos x="7296" y="384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68265-25E4-9247-9CBF-6720424BFD3A}" type="datetimeFigureOut">
              <a:rPr lang="en-US" smtClean="0"/>
              <a:t>10/12/20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53770-86ED-8C44-B628-DBB875CF5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498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96A7F-B9FF-764D-92BA-762513460AB9}" type="datetimeFigureOut">
              <a:rPr lang="en-US" smtClean="0"/>
              <a:t>10/12/20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58D21-85FA-714E-81BE-3B1F4152D2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096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bi.ac.uk/training/online/glossary/phenotyp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8D21-85FA-714E-81BE-3B1F4152D25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61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Metabolomics is a powerful approach because metabolites and their concentrations, unlike other "omics" measures, directly reflect the underlying biochemical activity and state of cells / tissues. Thus metabolomics best represents the molecular </a:t>
            </a:r>
            <a:r>
              <a:rPr lang="en-US" i="1" dirty="0">
                <a:hlinkClick r:id="rId3"/>
              </a:rPr>
              <a:t>phenotype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8D21-85FA-714E-81BE-3B1F4152D25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09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8D21-85FA-714E-81BE-3B1F4152D25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589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8D21-85FA-714E-81BE-3B1F4152D25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413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8D21-85FA-714E-81BE-3B1F4152D25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00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8D21-85FA-714E-81BE-3B1F4152D25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429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6359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8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AD515-65E4-9748-8589-D611FA895703}" type="datetime1">
              <a:rPr lang="en-US" smtClean="0"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10/12/20</a:t>
            </a:fld>
            <a:endParaRPr lang="en-US"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‹#›</a:t>
            </a:fld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40391417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5241E-E9DF-CE46-8A5B-0E56F3B4BCF9}" type="datetime1">
              <a:rPr lang="en-US" smtClean="0"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10/12/20</a:t>
            </a:fld>
            <a:endParaRPr lang="en-US"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‹#›</a:t>
            </a:fld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83180771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032FD-BC08-B84A-AA78-827C108B8595}" type="datetime1">
              <a:rPr lang="en-US" smtClean="0"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10/12/20</a:t>
            </a:fld>
            <a:endParaRPr lang="en-US"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‹#›</a:t>
            </a:fld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11882448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CBA02-3385-B945-9BBC-1BDEA0C3DDE1}" type="datetime1">
              <a:rPr lang="en-US" smtClean="0"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10/12/20</a:t>
            </a:fld>
            <a:endParaRPr lang="en-US"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‹#›</a:t>
            </a:fld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81134983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99170-A62A-114A-A1FC-F0049A2CEF21}" type="datetime1">
              <a:rPr lang="en-US" smtClean="0"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10/12/20</a:t>
            </a:fld>
            <a:endParaRPr lang="en-US"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‹#›</a:t>
            </a:fld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30632346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70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8319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8319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05896-1357-5D4A-905C-6246ABC4BCEE}" type="datetime1">
              <a:rPr lang="en-US" smtClean="0"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10/12/20</a:t>
            </a:fld>
            <a:endParaRPr lang="en-US"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8319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‹#›</a:t>
            </a:fld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39671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</p:sldLayoutIdLst>
  <p:transition spd="slow">
    <p:push dir="u"/>
  </p:transition>
  <p:hf sldNum="0" hdr="0" ftr="0" dt="0"/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anielecook/Awesome-Bioinformatic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emaslab/RUMP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4.emf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5.emf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978" y="2589312"/>
            <a:ext cx="9613422" cy="1661993"/>
          </a:xfrm>
        </p:spPr>
        <p:txBody>
          <a:bodyPr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RUMP: A Reproducible and Scalable Untargeted Metabolomics Data Processing Pipeline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5029200"/>
            <a:ext cx="5511800" cy="4775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2362200"/>
            <a:ext cx="5511800" cy="4775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72000" y="-381000"/>
            <a:ext cx="5511800" cy="47752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0" y="-3048000"/>
            <a:ext cx="5511800" cy="4775200"/>
          </a:xfrm>
          <a:prstGeom prst="rect">
            <a:avLst/>
          </a:prstGeom>
        </p:spPr>
      </p:pic>
      <p:sp>
        <p:nvSpPr>
          <p:cNvPr id="38" name="Title 1"/>
          <p:cNvSpPr txBox="1">
            <a:spLocks/>
          </p:cNvSpPr>
          <p:nvPr/>
        </p:nvSpPr>
        <p:spPr>
          <a:xfrm>
            <a:off x="304800" y="6324600"/>
            <a:ext cx="9448800" cy="2286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spc="200" dirty="0" err="1">
                <a:solidFill>
                  <a:schemeClr val="tx2"/>
                </a:solidFill>
                <a:latin typeface="Arial" panose="020B0604020202020204" pitchFamily="34" charset="0"/>
                <a:ea typeface="Proxima Nova Light" charset="0"/>
                <a:cs typeface="Arial" panose="020B0604020202020204" pitchFamily="34" charset="0"/>
              </a:rPr>
              <a:t>Xinsong</a:t>
            </a:r>
            <a:r>
              <a:rPr lang="en-US" sz="1600" spc="200" dirty="0">
                <a:solidFill>
                  <a:schemeClr val="tx2"/>
                </a:solidFill>
                <a:latin typeface="Arial" panose="020B0604020202020204" pitchFamily="34" charset="0"/>
                <a:ea typeface="Proxima Nova Light" charset="0"/>
                <a:cs typeface="Arial" panose="020B0604020202020204" pitchFamily="34" charset="0"/>
              </a:rPr>
              <a:t> Du, M.S.</a:t>
            </a:r>
          </a:p>
          <a:p>
            <a:r>
              <a:rPr lang="en-US" sz="1600" spc="200" dirty="0">
                <a:solidFill>
                  <a:schemeClr val="tx2"/>
                </a:solidFill>
                <a:latin typeface="Arial" panose="020B0604020202020204" pitchFamily="34" charset="0"/>
                <a:ea typeface="Proxima Nova Light" charset="0"/>
                <a:cs typeface="Arial" panose="020B0604020202020204" pitchFamily="34" charset="0"/>
              </a:rPr>
              <a:t>Ph.D. Student, Graduate Assistant</a:t>
            </a:r>
          </a:p>
          <a:p>
            <a:r>
              <a:rPr lang="en-US" sz="1600" spc="200" dirty="0">
                <a:solidFill>
                  <a:schemeClr val="tx2"/>
                </a:solidFill>
                <a:latin typeface="Arial" panose="020B0604020202020204" pitchFamily="34" charset="0"/>
                <a:ea typeface="Proxima Nova Light" charset="0"/>
                <a:cs typeface="Arial" panose="020B0604020202020204" pitchFamily="34" charset="0"/>
              </a:rPr>
              <a:t>Department of Health Outcomes and Biomedical Informatics</a:t>
            </a:r>
          </a:p>
          <a:p>
            <a:r>
              <a:rPr lang="en-US" sz="1600" spc="200" dirty="0">
                <a:solidFill>
                  <a:schemeClr val="tx2"/>
                </a:solidFill>
                <a:latin typeface="Arial" panose="020B0604020202020204" pitchFamily="34" charset="0"/>
                <a:ea typeface="Proxima Nova Light" charset="0"/>
                <a:cs typeface="Arial" panose="020B0604020202020204" pitchFamily="34" charset="0"/>
              </a:rPr>
              <a:t>University of Florida, College of Medicine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485900" y="2362200"/>
            <a:ext cx="9220200" cy="2133600"/>
            <a:chOff x="1524000" y="2362200"/>
            <a:chExt cx="9220200" cy="21336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524000" y="2362200"/>
              <a:ext cx="9220200" cy="0"/>
            </a:xfrm>
            <a:prstGeom prst="line">
              <a:avLst/>
            </a:prstGeom>
            <a:ln w="38100" cmpd="sng">
              <a:solidFill>
                <a:srgbClr val="EC7D4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24000" y="4495800"/>
              <a:ext cx="9220200" cy="0"/>
            </a:xfrm>
            <a:prstGeom prst="line">
              <a:avLst/>
            </a:prstGeom>
            <a:ln w="38100" cmpd="sng">
              <a:solidFill>
                <a:srgbClr val="EC7D4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394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70189" y="2651373"/>
            <a:ext cx="10864611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500" b="1" dirty="0">
              <a:solidFill>
                <a:schemeClr val="tx2"/>
              </a:solidFill>
              <a:latin typeface="Arial Black"/>
              <a:ea typeface="Museo Slab 900" charset="0"/>
              <a:cs typeface="Arial Black"/>
            </a:endParaRPr>
          </a:p>
          <a:p>
            <a:pPr algn="ctr"/>
            <a:r>
              <a:rPr lang="en-US" sz="3500" b="1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Next Steps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029200"/>
            <a:ext cx="5511800" cy="4775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0" y="2362200"/>
            <a:ext cx="5511800" cy="477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00" y="-381000"/>
            <a:ext cx="5511800" cy="4775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-3048000"/>
            <a:ext cx="5511800" cy="47752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485900" y="2362200"/>
            <a:ext cx="9220200" cy="0"/>
          </a:xfrm>
          <a:prstGeom prst="line">
            <a:avLst/>
          </a:prstGeom>
          <a:ln w="38100" cmpd="sng">
            <a:solidFill>
              <a:srgbClr val="EC7D4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85900" y="4495800"/>
            <a:ext cx="9220200" cy="0"/>
          </a:xfrm>
          <a:prstGeom prst="line">
            <a:avLst/>
          </a:prstGeom>
          <a:ln w="38100" cmpd="sng">
            <a:solidFill>
              <a:srgbClr val="EC7D4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13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11</a:t>
            </a:fld>
            <a:endParaRPr lang="uk-UA" dirty="0"/>
          </a:p>
        </p:txBody>
      </p:sp>
      <p:pic>
        <p:nvPicPr>
          <p:cNvPr id="29" name="Picture 28" descr="HealthOutcomes[white].eps">
            <a:extLst>
              <a:ext uri="{FF2B5EF4-FFF2-40B4-BE49-F238E27FC236}">
                <a16:creationId xmlns:a16="http://schemas.microsoft.com/office/drawing/2014/main" id="{EA4BD158-2D22-364C-B57D-F0DBBA147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6248400"/>
            <a:ext cx="2324100" cy="472869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882A7867-746A-D846-8446-C652F876A408}"/>
              </a:ext>
            </a:extLst>
          </p:cNvPr>
          <p:cNvGrpSpPr/>
          <p:nvPr/>
        </p:nvGrpSpPr>
        <p:grpSpPr>
          <a:xfrm>
            <a:off x="-469900" y="876300"/>
            <a:ext cx="13131800" cy="4381500"/>
            <a:chOff x="-469900" y="1238250"/>
            <a:chExt cx="13131800" cy="4381500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94C729DA-E570-3441-8992-A0063B4CF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722100" y="1238250"/>
              <a:ext cx="939800" cy="438150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8B610B3-C225-9C46-A209-4FCF0A6D3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-469900" y="1238250"/>
              <a:ext cx="939800" cy="4381500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4504B6A-7FC2-B543-BFAA-649E52DDC9E7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HealthOutcomes[white].eps">
            <a:extLst>
              <a:ext uri="{FF2B5EF4-FFF2-40B4-BE49-F238E27FC236}">
                <a16:creationId xmlns:a16="http://schemas.microsoft.com/office/drawing/2014/main" id="{AB0F26E7-8AF4-9C44-9822-E5B388F3C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7181883-A9D5-C946-ADA7-42EE3538CED5}"/>
              </a:ext>
            </a:extLst>
          </p:cNvPr>
          <p:cNvSpPr txBox="1">
            <a:spLocks/>
          </p:cNvSpPr>
          <p:nvPr/>
        </p:nvSpPr>
        <p:spPr>
          <a:xfrm>
            <a:off x="762000" y="609600"/>
            <a:ext cx="10820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0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Next Steps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E7354F-C3F1-6E46-9D45-B3DB4BF75D63}"/>
              </a:ext>
            </a:extLst>
          </p:cNvPr>
          <p:cNvSpPr/>
          <p:nvPr/>
        </p:nvSpPr>
        <p:spPr>
          <a:xfrm>
            <a:off x="762000" y="1123274"/>
            <a:ext cx="10591800" cy="45720"/>
          </a:xfrm>
          <a:prstGeom prst="rect">
            <a:avLst/>
          </a:prstGeom>
          <a:solidFill>
            <a:srgbClr val="EC7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842C52A-BC32-5B43-8F23-6D6AEEC8B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366421"/>
            <a:ext cx="10972800" cy="4893647"/>
          </a:xfrm>
        </p:spPr>
        <p:txBody>
          <a:bodyPr/>
          <a:lstStyle/>
          <a:p>
            <a:r>
              <a:rPr lang="en-US" sz="2500" dirty="0"/>
              <a:t>Things need to do for base version: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Simulation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Evaluate MODIS ontology and improve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Include MODIS scoring system as the first step of RUMP pipeline.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Include </a:t>
            </a:r>
            <a:r>
              <a:rPr lang="en-US" sz="2500" dirty="0" err="1"/>
              <a:t>Proteowizard</a:t>
            </a:r>
            <a:r>
              <a:rPr lang="en-US" sz="2500" dirty="0"/>
              <a:t> – </a:t>
            </a:r>
            <a:r>
              <a:rPr lang="en-US" sz="2500" dirty="0" err="1"/>
              <a:t>Msconvert</a:t>
            </a:r>
            <a:r>
              <a:rPr lang="en-US" sz="2500" dirty="0"/>
              <a:t> in RUMP for file format conversion.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  <a:p>
            <a:r>
              <a:rPr lang="en-US" sz="2500" dirty="0"/>
              <a:t>Things related to further development of RUMP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Update wiki page to include the explanation of every component of RUMP.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More statistical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Incorporate more tools like XCMS,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81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69900" y="876300"/>
            <a:ext cx="13131800" cy="4381500"/>
            <a:chOff x="-469900" y="1238250"/>
            <a:chExt cx="13131800" cy="43815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722100" y="1238250"/>
              <a:ext cx="939800" cy="43815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-469900" y="1238250"/>
              <a:ext cx="939800" cy="4381500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90342F5-4B46-0A49-9237-753CAD843CBF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HealthOutcomes[white].eps">
            <a:extLst>
              <a:ext uri="{FF2B5EF4-FFF2-40B4-BE49-F238E27FC236}">
                <a16:creationId xmlns:a16="http://schemas.microsoft.com/office/drawing/2014/main" id="{53E4C054-3F75-7D4A-ADDB-3E961C6B5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66800" y="1371600"/>
            <a:ext cx="10287000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2">
                  <a:lumMod val="90000"/>
                  <a:lumOff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Dominick J. </a:t>
            </a:r>
            <a:r>
              <a:rPr lang="en-US" sz="2500" dirty="0" err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Lemas</a:t>
            </a:r>
            <a:r>
              <a:rPr lang="en-US" sz="2500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, PhD </a:t>
            </a:r>
          </a:p>
          <a:p>
            <a:pPr marL="285750" indent="-285750" algn="just">
              <a:buClr>
                <a:schemeClr val="tx2">
                  <a:lumMod val="90000"/>
                  <a:lumOff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Alexander </a:t>
            </a:r>
            <a:r>
              <a:rPr lang="en-US" sz="2500" dirty="0" err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Kirpich</a:t>
            </a:r>
            <a:r>
              <a:rPr lang="en-US" sz="2500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, PhD</a:t>
            </a:r>
          </a:p>
          <a:p>
            <a:pPr marL="285750" indent="-285750" algn="just">
              <a:buClr>
                <a:schemeClr val="tx2">
                  <a:lumMod val="90000"/>
                  <a:lumOff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William R. Hogan, PhD</a:t>
            </a:r>
          </a:p>
          <a:p>
            <a:pPr marL="285750" indent="-285750" algn="just">
              <a:buClr>
                <a:schemeClr val="tx2">
                  <a:lumMod val="90000"/>
                  <a:lumOff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Timothy J. Garrett, PhD</a:t>
            </a:r>
          </a:p>
          <a:p>
            <a:pPr marL="285750" indent="-285750" algn="just">
              <a:buClr>
                <a:schemeClr val="tx2">
                  <a:lumMod val="90000"/>
                  <a:lumOff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Luran</a:t>
            </a:r>
            <a:r>
              <a:rPr lang="en-US" sz="2500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Manfio</a:t>
            </a:r>
            <a:r>
              <a:rPr lang="en-US" sz="2500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, </a:t>
            </a:r>
          </a:p>
          <a:p>
            <a:pPr marL="285750" indent="-285750" algn="just">
              <a:buClr>
                <a:schemeClr val="tx2">
                  <a:lumMod val="90000"/>
                  <a:lumOff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Ke</a:t>
            </a:r>
            <a:r>
              <a:rPr lang="en-US" sz="2500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Xu,</a:t>
            </a:r>
          </a:p>
          <a:p>
            <a:pPr marL="285750" indent="-285750" algn="just">
              <a:buClr>
                <a:schemeClr val="tx2">
                  <a:lumMod val="90000"/>
                  <a:lumOff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Hailey Ballard,</a:t>
            </a:r>
          </a:p>
          <a:p>
            <a:pPr marL="285750" indent="-285750" algn="just">
              <a:buClr>
                <a:schemeClr val="tx2">
                  <a:lumMod val="90000"/>
                  <a:lumOff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Nisha Y. </a:t>
            </a:r>
            <a:r>
              <a:rPr lang="en-US" sz="2500" dirty="0" err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Chachad</a:t>
            </a:r>
            <a:r>
              <a:rPr lang="en-US" sz="2500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,</a:t>
            </a:r>
          </a:p>
          <a:p>
            <a:pPr marL="285750" indent="-285750" algn="just">
              <a:buClr>
                <a:schemeClr val="tx2">
                  <a:lumMod val="90000"/>
                  <a:lumOff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Sabrina A. Shams,</a:t>
            </a:r>
          </a:p>
          <a:p>
            <a:pPr marL="285750" indent="-285750" algn="just">
              <a:buClr>
                <a:schemeClr val="tx2">
                  <a:lumMod val="90000"/>
                  <a:lumOff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Yasmine S. Gillespie,</a:t>
            </a:r>
          </a:p>
          <a:p>
            <a:pPr marL="285750" indent="-285750" algn="just">
              <a:buClr>
                <a:schemeClr val="tx2">
                  <a:lumMod val="90000"/>
                  <a:lumOff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Thu Kim</a:t>
            </a:r>
          </a:p>
          <a:p>
            <a:pPr algn="just">
              <a:buClr>
                <a:schemeClr val="tx2">
                  <a:lumMod val="90000"/>
                  <a:lumOff val="10000"/>
                </a:schemeClr>
              </a:buClr>
            </a:pPr>
            <a:endParaRPr lang="en-US" sz="1400" b="1" dirty="0">
              <a:solidFill>
                <a:schemeClr val="tx2">
                  <a:lumMod val="90000"/>
                  <a:lumOff val="10000"/>
                </a:schemeClr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marL="285750" indent="-285750">
              <a:buFont typeface="Courier New"/>
              <a:buChar char="o"/>
            </a:pP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91E74E3-A0C7-A746-9FB0-4C873C2673B3}"/>
              </a:ext>
            </a:extLst>
          </p:cNvPr>
          <p:cNvSpPr txBox="1">
            <a:spLocks/>
          </p:cNvSpPr>
          <p:nvPr/>
        </p:nvSpPr>
        <p:spPr>
          <a:xfrm>
            <a:off x="762000" y="609600"/>
            <a:ext cx="10820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tx2"/>
                </a:solidFill>
                <a:latin typeface="Arial Black"/>
                <a:cs typeface="Arial Black"/>
              </a:rPr>
              <a:t>Acknowledgements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C284C-F7A1-774E-8A62-BBE7C2864031}"/>
              </a:ext>
            </a:extLst>
          </p:cNvPr>
          <p:cNvSpPr/>
          <p:nvPr/>
        </p:nvSpPr>
        <p:spPr>
          <a:xfrm>
            <a:off x="762000" y="1123274"/>
            <a:ext cx="10591800" cy="45720"/>
          </a:xfrm>
          <a:prstGeom prst="rect">
            <a:avLst/>
          </a:prstGeom>
          <a:solidFill>
            <a:srgbClr val="EC7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ckwell"/>
            </a:endParaRPr>
          </a:p>
        </p:txBody>
      </p:sp>
      <p:pic>
        <p:nvPicPr>
          <p:cNvPr id="2050" name="Picture 2" descr="@lemaslab">
            <a:extLst>
              <a:ext uri="{FF2B5EF4-FFF2-40B4-BE49-F238E27FC236}">
                <a16:creationId xmlns:a16="http://schemas.microsoft.com/office/drawing/2014/main" id="{F813E091-6E9D-184C-A1D8-DAD90D3A2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4385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D07ABAD-B3EB-5C42-A957-F9FB0F392B3C}"/>
              </a:ext>
            </a:extLst>
          </p:cNvPr>
          <p:cNvSpPr/>
          <p:nvPr/>
        </p:nvSpPr>
        <p:spPr>
          <a:xfrm>
            <a:off x="8290426" y="2360474"/>
            <a:ext cx="237757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Lemas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Lab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515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58511" y="2930604"/>
            <a:ext cx="12344400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Thank you!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029200"/>
            <a:ext cx="5511800" cy="4775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0" y="2362200"/>
            <a:ext cx="5511800" cy="477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00" y="-381000"/>
            <a:ext cx="5511800" cy="4775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-3048000"/>
            <a:ext cx="5511800" cy="47752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485900" y="2362200"/>
            <a:ext cx="9220200" cy="0"/>
          </a:xfrm>
          <a:prstGeom prst="line">
            <a:avLst/>
          </a:prstGeom>
          <a:ln w="38100" cmpd="sng">
            <a:solidFill>
              <a:srgbClr val="EC7D4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85900" y="4495800"/>
            <a:ext cx="9220200" cy="0"/>
          </a:xfrm>
          <a:prstGeom prst="line">
            <a:avLst/>
          </a:prstGeom>
          <a:ln w="38100" cmpd="sng">
            <a:solidFill>
              <a:srgbClr val="EC7D4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35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66421"/>
            <a:ext cx="10972800" cy="297004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What are bioinformatics pipelines?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2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</a:rPr>
              <a:t>What is metabolomics research?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2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</a:rPr>
              <a:t>Untargeted Metabolomics Data Processing Pipeline with Quality Control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RUMP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Simulation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Next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Acknowledgement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EF76FE-CF0C-A24B-B204-C1EF6E098B83}"/>
              </a:ext>
            </a:extLst>
          </p:cNvPr>
          <p:cNvSpPr txBox="1">
            <a:spLocks/>
          </p:cNvSpPr>
          <p:nvPr/>
        </p:nvSpPr>
        <p:spPr>
          <a:xfrm>
            <a:off x="685800" y="381000"/>
            <a:ext cx="1082040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kern="0" dirty="0">
                <a:solidFill>
                  <a:schemeClr val="tx2"/>
                </a:solidFill>
                <a:latin typeface="Arial Black"/>
                <a:cs typeface="Arial Black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4476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99B191C1-925B-4C4B-8B59-FF027721E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032246"/>
            <a:ext cx="5281706" cy="3556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F02CE7C-1C67-7C46-B69F-4704D17CB429}"/>
              </a:ext>
            </a:extLst>
          </p:cNvPr>
          <p:cNvSpPr txBox="1">
            <a:spLocks/>
          </p:cNvSpPr>
          <p:nvPr/>
        </p:nvSpPr>
        <p:spPr>
          <a:xfrm>
            <a:off x="685800" y="381000"/>
            <a:ext cx="10820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0" dirty="0">
                <a:solidFill>
                  <a:schemeClr val="tx2"/>
                </a:solidFill>
                <a:latin typeface="Arial Black"/>
                <a:cs typeface="Arial Black"/>
              </a:rPr>
              <a:t>What are bioinformatics pipelines?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B3E1B2-BA4A-D043-A0F8-82AD44806A56}"/>
              </a:ext>
            </a:extLst>
          </p:cNvPr>
          <p:cNvSpPr/>
          <p:nvPr/>
        </p:nvSpPr>
        <p:spPr>
          <a:xfrm>
            <a:off x="1485900" y="914400"/>
            <a:ext cx="18288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4E9D43-57EE-854E-9B0E-C16F1C67D3FB}"/>
              </a:ext>
            </a:extLst>
          </p:cNvPr>
          <p:cNvSpPr/>
          <p:nvPr/>
        </p:nvSpPr>
        <p:spPr>
          <a:xfrm>
            <a:off x="3810000" y="914400"/>
            <a:ext cx="18288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Result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F63FBC-1526-4D4A-A787-7E1C749790C1}"/>
              </a:ext>
            </a:extLst>
          </p:cNvPr>
          <p:cNvSpPr/>
          <p:nvPr/>
        </p:nvSpPr>
        <p:spPr>
          <a:xfrm>
            <a:off x="6134100" y="914400"/>
            <a:ext cx="18288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Result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743A48-3E1B-174A-B45F-A9B04A3EB9CB}"/>
              </a:ext>
            </a:extLst>
          </p:cNvPr>
          <p:cNvSpPr/>
          <p:nvPr/>
        </p:nvSpPr>
        <p:spPr>
          <a:xfrm>
            <a:off x="8458200" y="914400"/>
            <a:ext cx="18288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Final Result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C83DBD3-4C8D-084D-BA75-18E3A498F30B}"/>
              </a:ext>
            </a:extLst>
          </p:cNvPr>
          <p:cNvSpPr/>
          <p:nvPr/>
        </p:nvSpPr>
        <p:spPr>
          <a:xfrm>
            <a:off x="3390900" y="1028700"/>
            <a:ext cx="381000" cy="4826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C81CC533-EADB-FC4F-BA1A-B01F001BDBA5}"/>
              </a:ext>
            </a:extLst>
          </p:cNvPr>
          <p:cNvSpPr/>
          <p:nvPr/>
        </p:nvSpPr>
        <p:spPr>
          <a:xfrm>
            <a:off x="5695950" y="1028700"/>
            <a:ext cx="381000" cy="4826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E2C1233-5FA1-544C-A982-04F57BDA5B9D}"/>
              </a:ext>
            </a:extLst>
          </p:cNvPr>
          <p:cNvSpPr/>
          <p:nvPr/>
        </p:nvSpPr>
        <p:spPr>
          <a:xfrm>
            <a:off x="8032750" y="1041400"/>
            <a:ext cx="381000" cy="4826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ABAC483-3736-C34B-BC03-1F43DDC03258}"/>
              </a:ext>
            </a:extLst>
          </p:cNvPr>
          <p:cNvSpPr txBox="1">
            <a:spLocks/>
          </p:cNvSpPr>
          <p:nvPr/>
        </p:nvSpPr>
        <p:spPr>
          <a:xfrm>
            <a:off x="6994525" y="2190780"/>
            <a:ext cx="20764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eaLnBrk="1" hangingPunct="1">
              <a:defRPr>
                <a:latin typeface="+mn-lt"/>
                <a:ea typeface="+mn-ea"/>
                <a:cs typeface="+mn-cs"/>
              </a:defRPr>
            </a:lvl1pPr>
            <a:lvl2pPr marL="457200" eaLnBrk="1" hangingPunct="1">
              <a:defRPr>
                <a:latin typeface="+mn-lt"/>
                <a:ea typeface="+mn-ea"/>
                <a:cs typeface="+mn-cs"/>
              </a:defRPr>
            </a:lvl2pPr>
            <a:lvl3pPr marL="914400" eaLnBrk="1" hangingPunct="1">
              <a:defRPr>
                <a:latin typeface="+mn-lt"/>
                <a:ea typeface="+mn-ea"/>
                <a:cs typeface="+mn-cs"/>
              </a:defRPr>
            </a:lvl3pPr>
            <a:lvl4pPr marL="1371600" eaLnBrk="1" hangingPunct="1">
              <a:defRPr>
                <a:latin typeface="+mn-lt"/>
                <a:ea typeface="+mn-ea"/>
                <a:cs typeface="+mn-cs"/>
              </a:defRPr>
            </a:lvl4pPr>
            <a:lvl5pPr marL="1828800" eaLnBrk="1" hangingPunct="1">
              <a:defRPr>
                <a:latin typeface="+mn-lt"/>
                <a:ea typeface="+mn-ea"/>
                <a:cs typeface="+mn-cs"/>
              </a:defRPr>
            </a:lvl5pPr>
            <a:lvl6pPr marL="2286000" eaLnBrk="1" hangingPunct="1">
              <a:defRPr>
                <a:latin typeface="+mn-lt"/>
                <a:ea typeface="+mn-ea"/>
                <a:cs typeface="+mn-cs"/>
              </a:defRPr>
            </a:lvl6pPr>
            <a:lvl7pPr marL="2743200" eaLnBrk="1" hangingPunct="1">
              <a:defRPr>
                <a:latin typeface="+mn-lt"/>
                <a:ea typeface="+mn-ea"/>
                <a:cs typeface="+mn-cs"/>
              </a:defRPr>
            </a:lvl7pPr>
            <a:lvl8pPr marL="3200400" eaLnBrk="1" hangingPunct="1">
              <a:defRPr>
                <a:latin typeface="+mn-lt"/>
                <a:ea typeface="+mn-ea"/>
                <a:cs typeface="+mn-cs"/>
              </a:defRPr>
            </a:lvl8pPr>
            <a:lvl9pPr marL="3657600" ea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chemeClr val="tx2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</a:rPr>
              <a:t>Metabolomics (e.g., W4M)</a:t>
            </a:r>
            <a:endParaRPr lang="en-US" kern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60EE493-21A4-5C4E-8148-D29C384DD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936" y="1759893"/>
            <a:ext cx="2179927" cy="3828353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3D2A30A7-1037-2A48-A837-EFDD6922A177}"/>
              </a:ext>
            </a:extLst>
          </p:cNvPr>
          <p:cNvSpPr txBox="1">
            <a:spLocks/>
          </p:cNvSpPr>
          <p:nvPr/>
        </p:nvSpPr>
        <p:spPr>
          <a:xfrm>
            <a:off x="652462" y="1759893"/>
            <a:ext cx="10820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0" dirty="0">
                <a:solidFill>
                  <a:schemeClr val="tx2"/>
                </a:solidFill>
                <a:latin typeface="Arial Black"/>
                <a:cs typeface="Arial Black"/>
              </a:rPr>
              <a:t>Applications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FE46EF0-5FE7-BB45-92AA-DC0714FBE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463238"/>
            <a:ext cx="1754188" cy="55503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</a:rPr>
              <a:t>Genomics (e.g., YAMP)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965C137-94CA-3E45-8F7C-8807897AB0EA}"/>
              </a:ext>
            </a:extLst>
          </p:cNvPr>
          <p:cNvSpPr txBox="1">
            <a:spLocks/>
          </p:cNvSpPr>
          <p:nvPr/>
        </p:nvSpPr>
        <p:spPr>
          <a:xfrm>
            <a:off x="685800" y="5678100"/>
            <a:ext cx="9601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eaLnBrk="1" hangingPunct="1">
              <a:defRPr>
                <a:latin typeface="+mn-lt"/>
                <a:ea typeface="+mn-ea"/>
                <a:cs typeface="+mn-cs"/>
              </a:defRPr>
            </a:lvl1pPr>
            <a:lvl2pPr marL="457200" eaLnBrk="1" hangingPunct="1">
              <a:defRPr>
                <a:latin typeface="+mn-lt"/>
                <a:ea typeface="+mn-ea"/>
                <a:cs typeface="+mn-cs"/>
              </a:defRPr>
            </a:lvl2pPr>
            <a:lvl3pPr marL="914400" eaLnBrk="1" hangingPunct="1">
              <a:defRPr>
                <a:latin typeface="+mn-lt"/>
                <a:ea typeface="+mn-ea"/>
                <a:cs typeface="+mn-cs"/>
              </a:defRPr>
            </a:lvl3pPr>
            <a:lvl4pPr marL="1371600" eaLnBrk="1" hangingPunct="1">
              <a:defRPr>
                <a:latin typeface="+mn-lt"/>
                <a:ea typeface="+mn-ea"/>
                <a:cs typeface="+mn-cs"/>
              </a:defRPr>
            </a:lvl4pPr>
            <a:lvl5pPr marL="1828800" eaLnBrk="1" hangingPunct="1">
              <a:defRPr>
                <a:latin typeface="+mn-lt"/>
                <a:ea typeface="+mn-ea"/>
                <a:cs typeface="+mn-cs"/>
              </a:defRPr>
            </a:lvl5pPr>
            <a:lvl6pPr marL="2286000" eaLnBrk="1" hangingPunct="1">
              <a:defRPr>
                <a:latin typeface="+mn-lt"/>
                <a:ea typeface="+mn-ea"/>
                <a:cs typeface="+mn-cs"/>
              </a:defRPr>
            </a:lvl6pPr>
            <a:lvl7pPr marL="2743200" eaLnBrk="1" hangingPunct="1">
              <a:defRPr>
                <a:latin typeface="+mn-lt"/>
                <a:ea typeface="+mn-ea"/>
                <a:cs typeface="+mn-cs"/>
              </a:defRPr>
            </a:lvl7pPr>
            <a:lvl8pPr marL="3200400" eaLnBrk="1" hangingPunct="1">
              <a:defRPr>
                <a:latin typeface="+mn-lt"/>
                <a:ea typeface="+mn-ea"/>
                <a:cs typeface="+mn-cs"/>
              </a:defRPr>
            </a:lvl8pPr>
            <a:lvl9pPr marL="3657600" ea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chemeClr val="tx2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</a:rPr>
              <a:t>More examples: </a:t>
            </a:r>
            <a:r>
              <a:rPr lang="en-US" kern="0" dirty="0">
                <a:solidFill>
                  <a:schemeClr val="tx2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hlinkClick r:id="rId4"/>
              </a:rPr>
              <a:t>https://github.com/danielecook/Awesome-Bioinformatics</a:t>
            </a:r>
            <a:r>
              <a:rPr lang="en-US" kern="0" dirty="0">
                <a:solidFill>
                  <a:schemeClr val="tx2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</a:rPr>
              <a:t> </a:t>
            </a:r>
            <a:endParaRPr lang="en-US" kern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E0A8CB-6D1B-9B40-BB53-FE3E37A852B6}"/>
              </a:ext>
            </a:extLst>
          </p:cNvPr>
          <p:cNvSpPr txBox="1"/>
          <p:nvPr/>
        </p:nvSpPr>
        <p:spPr>
          <a:xfrm>
            <a:off x="4204980" y="6125633"/>
            <a:ext cx="751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Visconti et al. 2018. </a:t>
            </a:r>
            <a:r>
              <a:rPr lang="en-US" i="1" dirty="0" err="1"/>
              <a:t>GigaScience</a:t>
            </a:r>
            <a:r>
              <a:rPr lang="en-US" i="1" dirty="0"/>
              <a:t>; </a:t>
            </a:r>
            <a:r>
              <a:rPr lang="en-US" i="1" dirty="0" err="1"/>
              <a:t>Giacomoni</a:t>
            </a:r>
            <a:r>
              <a:rPr lang="en-US" i="1" dirty="0"/>
              <a:t> et al. 2019. Bioinformatics</a:t>
            </a:r>
          </a:p>
        </p:txBody>
      </p:sp>
    </p:spTree>
    <p:extLst>
      <p:ext uri="{BB962C8B-B14F-4D97-AF65-F5344CB8AC3E}">
        <p14:creationId xmlns:p14="http://schemas.microsoft.com/office/powerpoint/2010/main" val="86041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3" grpId="1" build="allAtOnce"/>
      <p:bldP spid="31" grpId="0"/>
      <p:bldP spid="32" grpId="1" build="p"/>
      <p:bldP spid="16" grpI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4</a:t>
            </a:fld>
            <a:endParaRPr lang="uk-UA" dirty="0"/>
          </a:p>
        </p:txBody>
      </p:sp>
      <p:pic>
        <p:nvPicPr>
          <p:cNvPr id="29" name="Picture 28" descr="HealthOutcomes[white].eps">
            <a:extLst>
              <a:ext uri="{FF2B5EF4-FFF2-40B4-BE49-F238E27FC236}">
                <a16:creationId xmlns:a16="http://schemas.microsoft.com/office/drawing/2014/main" id="{EA4BD158-2D22-364C-B57D-F0DBBA147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6248400"/>
            <a:ext cx="2324100" cy="472869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882A7867-746A-D846-8446-C652F876A408}"/>
              </a:ext>
            </a:extLst>
          </p:cNvPr>
          <p:cNvGrpSpPr/>
          <p:nvPr/>
        </p:nvGrpSpPr>
        <p:grpSpPr>
          <a:xfrm>
            <a:off x="-469900" y="876300"/>
            <a:ext cx="13131800" cy="4381500"/>
            <a:chOff x="-469900" y="1238250"/>
            <a:chExt cx="13131800" cy="4381500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94C729DA-E570-3441-8992-A0063B4CF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722100" y="1238250"/>
              <a:ext cx="939800" cy="438150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8B610B3-C225-9C46-A209-4FCF0A6D3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-469900" y="1238250"/>
              <a:ext cx="939800" cy="4381500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4504B6A-7FC2-B543-BFAA-649E52DDC9E7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HealthOutcomes[white].eps">
            <a:extLst>
              <a:ext uri="{FF2B5EF4-FFF2-40B4-BE49-F238E27FC236}">
                <a16:creationId xmlns:a16="http://schemas.microsoft.com/office/drawing/2014/main" id="{AB0F26E7-8AF4-9C44-9822-E5B388F3C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7181883-A9D5-C946-ADA7-42EE3538CED5}"/>
              </a:ext>
            </a:extLst>
          </p:cNvPr>
          <p:cNvSpPr txBox="1">
            <a:spLocks/>
          </p:cNvSpPr>
          <p:nvPr/>
        </p:nvSpPr>
        <p:spPr>
          <a:xfrm>
            <a:off x="762000" y="609600"/>
            <a:ext cx="10820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0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What is Metabolomics Research?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E7354F-C3F1-6E46-9D45-B3DB4BF75D63}"/>
              </a:ext>
            </a:extLst>
          </p:cNvPr>
          <p:cNvSpPr/>
          <p:nvPr/>
        </p:nvSpPr>
        <p:spPr>
          <a:xfrm>
            <a:off x="762000" y="1123274"/>
            <a:ext cx="10591800" cy="45720"/>
          </a:xfrm>
          <a:prstGeom prst="rect">
            <a:avLst/>
          </a:prstGeom>
          <a:solidFill>
            <a:srgbClr val="EC7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BA80EF-A93E-F946-A5BB-1AEC02A5B2E6}"/>
              </a:ext>
            </a:extLst>
          </p:cNvPr>
          <p:cNvSpPr txBox="1"/>
          <p:nvPr/>
        </p:nvSpPr>
        <p:spPr>
          <a:xfrm>
            <a:off x="5963986" y="1598255"/>
            <a:ext cx="49326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Metabolomics</a:t>
            </a:r>
            <a:r>
              <a:rPr lang="en-US" dirty="0"/>
              <a:t> is the systematic study of small molecules (metabolites) within cells, biofluids, tissues or organisms. Targeted and untargeted analysis are two major strategies developed for metabolomics data analysis.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Targeted approach </a:t>
            </a:r>
            <a:r>
              <a:rPr lang="en-US" dirty="0"/>
              <a:t>focuses on accurate identification and quantification of selected group of metabolites in biological samples, while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Untargeted method </a:t>
            </a:r>
            <a:r>
              <a:rPr lang="en-US" dirty="0"/>
              <a:t>focuses on sample comparison in terms of metabolites </a:t>
            </a:r>
          </a:p>
        </p:txBody>
      </p:sp>
      <p:pic>
        <p:nvPicPr>
          <p:cNvPr id="1026" name="Picture 2" descr="Image result for metabolomic research">
            <a:extLst>
              <a:ext uri="{FF2B5EF4-FFF2-40B4-BE49-F238E27FC236}">
                <a16:creationId xmlns:a16="http://schemas.microsoft.com/office/drawing/2014/main" id="{C5515D9B-9E01-0547-B851-62F424E77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86" y="1598255"/>
            <a:ext cx="5080000" cy="364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E18E6C-D1CB-6A48-B1E2-A919781910CE}"/>
              </a:ext>
            </a:extLst>
          </p:cNvPr>
          <p:cNvSpPr txBox="1"/>
          <p:nvPr/>
        </p:nvSpPr>
        <p:spPr>
          <a:xfrm>
            <a:off x="266700" y="6332152"/>
            <a:ext cx="3863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bg1"/>
                </a:solidFill>
              </a:rPr>
              <a:t>Wikinson</a:t>
            </a:r>
            <a:r>
              <a:rPr lang="en-US" i="1" dirty="0">
                <a:solidFill>
                  <a:schemeClr val="bg1"/>
                </a:solidFill>
              </a:rPr>
              <a:t> et al. 2016. Scientific Data</a:t>
            </a:r>
          </a:p>
        </p:txBody>
      </p:sp>
    </p:spTree>
    <p:extLst>
      <p:ext uri="{BB962C8B-B14F-4D97-AF65-F5344CB8AC3E}">
        <p14:creationId xmlns:p14="http://schemas.microsoft.com/office/powerpoint/2010/main" val="41458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EE453E92-0882-D041-B1DF-0FAEC4F535FC}"/>
              </a:ext>
            </a:extLst>
          </p:cNvPr>
          <p:cNvSpPr txBox="1">
            <a:spLocks/>
          </p:cNvSpPr>
          <p:nvPr/>
        </p:nvSpPr>
        <p:spPr>
          <a:xfrm>
            <a:off x="831273" y="457200"/>
            <a:ext cx="4655126" cy="1723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0" dirty="0">
                <a:solidFill>
                  <a:schemeClr val="tx2"/>
                </a:solidFill>
                <a:latin typeface="Arial Black"/>
                <a:cs typeface="Arial Black"/>
              </a:rPr>
              <a:t>Untargeted Metabolomics Data Analysis Pipeline with Quality Control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9433C8-2167-914F-B352-5BF3E0F03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21658" y="391833"/>
            <a:ext cx="6554707" cy="5704167"/>
          </a:xfrm>
          <a:prstGeom prst="rect">
            <a:avLst/>
          </a:prstGeom>
        </p:spPr>
      </p:pic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ACDF5B6C-0E9C-BD4C-87F4-38EC12CC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188885"/>
              </p:ext>
            </p:extLst>
          </p:nvPr>
        </p:nvGraphicFramePr>
        <p:xfrm>
          <a:off x="824345" y="2667000"/>
          <a:ext cx="4655127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709">
                  <a:extLst>
                    <a:ext uri="{9D8B030D-6E8A-4147-A177-3AD203B41FA5}">
                      <a16:colId xmlns:a16="http://schemas.microsoft.com/office/drawing/2014/main" val="1428998598"/>
                    </a:ext>
                  </a:extLst>
                </a:gridCol>
                <a:gridCol w="1551709">
                  <a:extLst>
                    <a:ext uri="{9D8B030D-6E8A-4147-A177-3AD203B41FA5}">
                      <a16:colId xmlns:a16="http://schemas.microsoft.com/office/drawing/2014/main" val="778500271"/>
                    </a:ext>
                  </a:extLst>
                </a:gridCol>
                <a:gridCol w="1551709">
                  <a:extLst>
                    <a:ext uri="{9D8B030D-6E8A-4147-A177-3AD203B41FA5}">
                      <a16:colId xmlns:a16="http://schemas.microsoft.com/office/drawing/2014/main" val="305622972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FAIR Principle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574728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US" sz="1200" dirty="0"/>
                        <a:t>Findability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has a globally unique 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Software has a globally unique identifier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473585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US" sz="1200" dirty="0"/>
                        <a:t>Accessibility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can be downloaded and used legally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Software can be downloaded and used legally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542718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US" sz="1200" dirty="0"/>
                        <a:t>Interoperability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can be used by different labs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Software can be used across different labs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229756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US" sz="1200" dirty="0"/>
                        <a:t>Reusability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Report enough metadata so that others can reuse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Record reusable command lines in tutorial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64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41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6</a:t>
            </a:fld>
            <a:endParaRPr lang="uk-UA" dirty="0"/>
          </a:p>
        </p:txBody>
      </p:sp>
      <p:pic>
        <p:nvPicPr>
          <p:cNvPr id="29" name="Picture 28" descr="HealthOutcomes[white].eps">
            <a:extLst>
              <a:ext uri="{FF2B5EF4-FFF2-40B4-BE49-F238E27FC236}">
                <a16:creationId xmlns:a16="http://schemas.microsoft.com/office/drawing/2014/main" id="{EA4BD158-2D22-364C-B57D-F0DBBA147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6248400"/>
            <a:ext cx="2324100" cy="472869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882A7867-746A-D846-8446-C652F876A408}"/>
              </a:ext>
            </a:extLst>
          </p:cNvPr>
          <p:cNvGrpSpPr/>
          <p:nvPr/>
        </p:nvGrpSpPr>
        <p:grpSpPr>
          <a:xfrm>
            <a:off x="-469900" y="876300"/>
            <a:ext cx="13131800" cy="4381500"/>
            <a:chOff x="-469900" y="1238250"/>
            <a:chExt cx="13131800" cy="4381500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94C729DA-E570-3441-8992-A0063B4CF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722100" y="1238250"/>
              <a:ext cx="939800" cy="438150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8B610B3-C225-9C46-A209-4FCF0A6D3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-469900" y="1238250"/>
              <a:ext cx="939800" cy="4381500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4504B6A-7FC2-B543-BFAA-649E52DDC9E7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HealthOutcomes[white].eps">
            <a:extLst>
              <a:ext uri="{FF2B5EF4-FFF2-40B4-BE49-F238E27FC236}">
                <a16:creationId xmlns:a16="http://schemas.microsoft.com/office/drawing/2014/main" id="{AB0F26E7-8AF4-9C44-9822-E5B388F3C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7181883-A9D5-C946-ADA7-42EE3538CED5}"/>
              </a:ext>
            </a:extLst>
          </p:cNvPr>
          <p:cNvSpPr txBox="1">
            <a:spLocks/>
          </p:cNvSpPr>
          <p:nvPr/>
        </p:nvSpPr>
        <p:spPr>
          <a:xfrm>
            <a:off x="762000" y="609600"/>
            <a:ext cx="10820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0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RUMP Pipeline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E7354F-C3F1-6E46-9D45-B3DB4BF75D63}"/>
              </a:ext>
            </a:extLst>
          </p:cNvPr>
          <p:cNvSpPr/>
          <p:nvPr/>
        </p:nvSpPr>
        <p:spPr>
          <a:xfrm>
            <a:off x="762000" y="1123274"/>
            <a:ext cx="10591800" cy="45720"/>
          </a:xfrm>
          <a:prstGeom prst="rect">
            <a:avLst/>
          </a:prstGeom>
          <a:solidFill>
            <a:srgbClr val="EC7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ckwell"/>
            </a:endParaRPr>
          </a:p>
        </p:txBody>
      </p:sp>
      <p:pic>
        <p:nvPicPr>
          <p:cNvPr id="18" name="Picture 17" descr="A picture containing diagram&#10;&#10;Description automatically generated">
            <a:extLst>
              <a:ext uri="{FF2B5EF4-FFF2-40B4-BE49-F238E27FC236}">
                <a16:creationId xmlns:a16="http://schemas.microsoft.com/office/drawing/2014/main" id="{8182820D-8B69-E549-875E-AA0A3B6137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348" y="1242024"/>
            <a:ext cx="8765103" cy="377921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1F83C1C-00CE-314F-9F82-EF1C6BD018C8}"/>
              </a:ext>
            </a:extLst>
          </p:cNvPr>
          <p:cNvSpPr txBox="1"/>
          <p:nvPr/>
        </p:nvSpPr>
        <p:spPr>
          <a:xfrm>
            <a:off x="3429000" y="5334606"/>
            <a:ext cx="6553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https://github.com/lemaslab/RUMP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093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7</a:t>
            </a:fld>
            <a:endParaRPr lang="uk-UA" dirty="0"/>
          </a:p>
        </p:txBody>
      </p:sp>
      <p:pic>
        <p:nvPicPr>
          <p:cNvPr id="29" name="Picture 28" descr="HealthOutcomes[white].eps">
            <a:extLst>
              <a:ext uri="{FF2B5EF4-FFF2-40B4-BE49-F238E27FC236}">
                <a16:creationId xmlns:a16="http://schemas.microsoft.com/office/drawing/2014/main" id="{EA4BD158-2D22-364C-B57D-F0DBBA147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6248400"/>
            <a:ext cx="2324100" cy="472869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882A7867-746A-D846-8446-C652F876A408}"/>
              </a:ext>
            </a:extLst>
          </p:cNvPr>
          <p:cNvGrpSpPr/>
          <p:nvPr/>
        </p:nvGrpSpPr>
        <p:grpSpPr>
          <a:xfrm>
            <a:off x="-469900" y="876300"/>
            <a:ext cx="13131800" cy="4381500"/>
            <a:chOff x="-469900" y="1238250"/>
            <a:chExt cx="13131800" cy="4381500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94C729DA-E570-3441-8992-A0063B4CF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722100" y="1238250"/>
              <a:ext cx="939800" cy="438150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8B610B3-C225-9C46-A209-4FCF0A6D3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-469900" y="1238250"/>
              <a:ext cx="939800" cy="4381500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4504B6A-7FC2-B543-BFAA-649E52DDC9E7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HealthOutcomes[white].eps">
            <a:extLst>
              <a:ext uri="{FF2B5EF4-FFF2-40B4-BE49-F238E27FC236}">
                <a16:creationId xmlns:a16="http://schemas.microsoft.com/office/drawing/2014/main" id="{AB0F26E7-8AF4-9C44-9822-E5B388F3C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7181883-A9D5-C946-ADA7-42EE3538CED5}"/>
              </a:ext>
            </a:extLst>
          </p:cNvPr>
          <p:cNvSpPr txBox="1">
            <a:spLocks/>
          </p:cNvSpPr>
          <p:nvPr/>
        </p:nvSpPr>
        <p:spPr>
          <a:xfrm>
            <a:off x="762000" y="609600"/>
            <a:ext cx="10820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0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RUMP Pipeline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E7354F-C3F1-6E46-9D45-B3DB4BF75D63}"/>
              </a:ext>
            </a:extLst>
          </p:cNvPr>
          <p:cNvSpPr/>
          <p:nvPr/>
        </p:nvSpPr>
        <p:spPr>
          <a:xfrm>
            <a:off x="762000" y="1123274"/>
            <a:ext cx="10591800" cy="45720"/>
          </a:xfrm>
          <a:prstGeom prst="rect">
            <a:avLst/>
          </a:prstGeom>
          <a:solidFill>
            <a:srgbClr val="EC7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ckwell"/>
            </a:endParaRPr>
          </a:p>
        </p:txBody>
      </p:sp>
      <p:graphicFrame>
        <p:nvGraphicFramePr>
          <p:cNvPr id="12" name="Table 19">
            <a:extLst>
              <a:ext uri="{FF2B5EF4-FFF2-40B4-BE49-F238E27FC236}">
                <a16:creationId xmlns:a16="http://schemas.microsoft.com/office/drawing/2014/main" id="{239E7985-AB07-CD4B-A37C-1C831A623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57307"/>
              </p:ext>
            </p:extLst>
          </p:nvPr>
        </p:nvGraphicFramePr>
        <p:xfrm>
          <a:off x="824344" y="1498690"/>
          <a:ext cx="10072254" cy="439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418">
                  <a:extLst>
                    <a:ext uri="{9D8B030D-6E8A-4147-A177-3AD203B41FA5}">
                      <a16:colId xmlns:a16="http://schemas.microsoft.com/office/drawing/2014/main" val="1428998598"/>
                    </a:ext>
                  </a:extLst>
                </a:gridCol>
                <a:gridCol w="3357418">
                  <a:extLst>
                    <a:ext uri="{9D8B030D-6E8A-4147-A177-3AD203B41FA5}">
                      <a16:colId xmlns:a16="http://schemas.microsoft.com/office/drawing/2014/main" val="778500271"/>
                    </a:ext>
                  </a:extLst>
                </a:gridCol>
                <a:gridCol w="3357418">
                  <a:extLst>
                    <a:ext uri="{9D8B030D-6E8A-4147-A177-3AD203B41FA5}">
                      <a16:colId xmlns:a16="http://schemas.microsoft.com/office/drawing/2014/main" val="3056229729"/>
                    </a:ext>
                  </a:extLst>
                </a:gridCol>
              </a:tblGrid>
              <a:tr h="415018">
                <a:tc>
                  <a:txBody>
                    <a:bodyPr/>
                    <a:lstStyle/>
                    <a:p>
                      <a:r>
                        <a:rPr lang="en-US" sz="1600" dirty="0"/>
                        <a:t>FAIR Principle</a:t>
                      </a:r>
                    </a:p>
                  </a:txBody>
                  <a:tcPr marL="124505" marR="124505" marT="62253" marB="62253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</a:t>
                      </a:r>
                    </a:p>
                  </a:txBody>
                  <a:tcPr marL="124505" marR="124505" marT="62253" marB="62253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Software</a:t>
                      </a:r>
                    </a:p>
                  </a:txBody>
                  <a:tcPr marL="124505" marR="124505" marT="62253" marB="62253"/>
                </a:tc>
                <a:extLst>
                  <a:ext uri="{0D108BD9-81ED-4DB2-BD59-A6C34878D82A}">
                    <a16:rowId xmlns:a16="http://schemas.microsoft.com/office/drawing/2014/main" val="817574728"/>
                  </a:ext>
                </a:extLst>
              </a:tr>
              <a:tr h="1120548">
                <a:tc>
                  <a:txBody>
                    <a:bodyPr/>
                    <a:lstStyle/>
                    <a:p>
                      <a:r>
                        <a:rPr lang="en-US" sz="1600" dirty="0"/>
                        <a:t>Findability</a:t>
                      </a:r>
                    </a:p>
                  </a:txBody>
                  <a:tcPr marL="124505" marR="124505" marT="62253" marB="62253"/>
                </a:tc>
                <a:tc row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4505" marR="124505" marT="62253" marB="62253"/>
                </a:tc>
                <a:tc row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4505" marR="124505" marT="62253" marB="62253"/>
                </a:tc>
                <a:extLst>
                  <a:ext uri="{0D108BD9-81ED-4DB2-BD59-A6C34878D82A}">
                    <a16:rowId xmlns:a16="http://schemas.microsoft.com/office/drawing/2014/main" val="4247473585"/>
                  </a:ext>
                </a:extLst>
              </a:tr>
              <a:tr h="1120548">
                <a:tc>
                  <a:txBody>
                    <a:bodyPr/>
                    <a:lstStyle/>
                    <a:p>
                      <a:r>
                        <a:rPr lang="en-US" sz="1600" dirty="0"/>
                        <a:t>Accessibility</a:t>
                      </a:r>
                    </a:p>
                  </a:txBody>
                  <a:tcPr marL="124505" marR="124505" marT="62253" marB="62253"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4505" marR="124505" marT="62253" marB="62253"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4505" marR="124505" marT="62253" marB="62253"/>
                </a:tc>
                <a:extLst>
                  <a:ext uri="{0D108BD9-81ED-4DB2-BD59-A6C34878D82A}">
                    <a16:rowId xmlns:a16="http://schemas.microsoft.com/office/drawing/2014/main" val="2156542718"/>
                  </a:ext>
                </a:extLst>
              </a:tr>
              <a:tr h="871538">
                <a:tc>
                  <a:txBody>
                    <a:bodyPr/>
                    <a:lstStyle/>
                    <a:p>
                      <a:r>
                        <a:rPr lang="en-US" sz="1600" dirty="0"/>
                        <a:t>Interoperability</a:t>
                      </a:r>
                    </a:p>
                  </a:txBody>
                  <a:tcPr marL="124505" marR="124505" marT="62253" marB="622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4505" marR="124505" marT="62253" marB="622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4505" marR="124505" marT="62253" marB="62253"/>
                </a:tc>
                <a:extLst>
                  <a:ext uri="{0D108BD9-81ED-4DB2-BD59-A6C34878D82A}">
                    <a16:rowId xmlns:a16="http://schemas.microsoft.com/office/drawing/2014/main" val="674229756"/>
                  </a:ext>
                </a:extLst>
              </a:tr>
              <a:tr h="871538">
                <a:tc>
                  <a:txBody>
                    <a:bodyPr/>
                    <a:lstStyle/>
                    <a:p>
                      <a:r>
                        <a:rPr lang="en-US" sz="1600" dirty="0"/>
                        <a:t>Reusability</a:t>
                      </a:r>
                    </a:p>
                  </a:txBody>
                  <a:tcPr marL="124505" marR="124505" marT="62253" marB="622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MODIS Ontology</a:t>
                      </a:r>
                    </a:p>
                  </a:txBody>
                  <a:tcPr marL="124505" marR="124505" marT="62253" marB="62253" anchor="ctr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L="124505" marR="124505" marT="62253" marB="62253"/>
                </a:tc>
                <a:extLst>
                  <a:ext uri="{0D108BD9-81ED-4DB2-BD59-A6C34878D82A}">
                    <a16:rowId xmlns:a16="http://schemas.microsoft.com/office/drawing/2014/main" val="3719564228"/>
                  </a:ext>
                </a:extLst>
              </a:tr>
            </a:tbl>
          </a:graphicData>
        </a:graphic>
      </p:graphicFrame>
      <p:pic>
        <p:nvPicPr>
          <p:cNvPr id="13" name="Picture 4" descr="Congratulations! Dr. Shankar Subramaniam, on winning a major NIH grant on Metabolomics  Workbench! | Bioengineering">
            <a:extLst>
              <a:ext uri="{FF2B5EF4-FFF2-40B4-BE49-F238E27FC236}">
                <a16:creationId xmlns:a16="http://schemas.microsoft.com/office/drawing/2014/main" id="{EC709497-A198-B14D-9EE5-800DD0513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065002"/>
            <a:ext cx="1401931" cy="106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picture containing logo&#10;&#10;Description automatically generated">
            <a:extLst>
              <a:ext uri="{FF2B5EF4-FFF2-40B4-BE49-F238E27FC236}">
                <a16:creationId xmlns:a16="http://schemas.microsoft.com/office/drawing/2014/main" id="{7E7B6C1A-63DF-364C-857E-B638ED3F6F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9698" y="3306496"/>
            <a:ext cx="1861546" cy="483888"/>
          </a:xfrm>
          <a:prstGeom prst="rect">
            <a:avLst/>
          </a:prstGeom>
        </p:spPr>
      </p:pic>
      <p:pic>
        <p:nvPicPr>
          <p:cNvPr id="20" name="Picture 8" descr="GitHub logo PNG">
            <a:extLst>
              <a:ext uri="{FF2B5EF4-FFF2-40B4-BE49-F238E27FC236}">
                <a16:creationId xmlns:a16="http://schemas.microsoft.com/office/drawing/2014/main" id="{2DCC068A-2EF1-F449-A858-FDC0A440C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314" y="2051147"/>
            <a:ext cx="2286000" cy="92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Zenodo">
            <a:extLst>
              <a:ext uri="{FF2B5EF4-FFF2-40B4-BE49-F238E27FC236}">
                <a16:creationId xmlns:a16="http://schemas.microsoft.com/office/drawing/2014/main" id="{1A94B8DF-F04C-184B-B1C8-B707D95C3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623" y="2803577"/>
            <a:ext cx="3126754" cy="125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docker logo">
            <a:extLst>
              <a:ext uri="{FF2B5EF4-FFF2-40B4-BE49-F238E27FC236}">
                <a16:creationId xmlns:a16="http://schemas.microsoft.com/office/drawing/2014/main" id="{1EE44A36-7453-474C-8BE1-583359104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280308"/>
            <a:ext cx="699699" cy="59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 descr="https://documents.lucidchart.com/documents/6368cd09-01fe-4ea0-83a3-f9698b687ee4/pages/0_0?a=1699&amp;x=1030&amp;y=970&amp;w=228&amp;h=228&amp;store=1&amp;accept=image%2F*&amp;auth=LCA%20cdeee157b25ee3ce4fa4fca389a8398edca29a4f-ts%3D1571535957">
            <a:extLst>
              <a:ext uri="{FF2B5EF4-FFF2-40B4-BE49-F238E27FC236}">
                <a16:creationId xmlns:a16="http://schemas.microsoft.com/office/drawing/2014/main" id="{F7ED4D4F-CF45-4B4F-A0C1-323FE9801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247842"/>
            <a:ext cx="680341" cy="68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63D23A1F-51E7-F645-86F5-44290010E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427" y="4267200"/>
            <a:ext cx="1107373" cy="59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nextflow logo">
            <a:extLst>
              <a:ext uri="{FF2B5EF4-FFF2-40B4-BE49-F238E27FC236}">
                <a16:creationId xmlns:a16="http://schemas.microsoft.com/office/drawing/2014/main" id="{1827045C-E701-DD4D-99A5-AF29B79B7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416" y="4419600"/>
            <a:ext cx="1258384" cy="25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6" descr="@bionitio-team">
            <a:extLst>
              <a:ext uri="{FF2B5EF4-FFF2-40B4-BE49-F238E27FC236}">
                <a16:creationId xmlns:a16="http://schemas.microsoft.com/office/drawing/2014/main" id="{7A6F5C4A-428F-E549-949E-F0EDED84A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718" y="4942718"/>
            <a:ext cx="1000882" cy="100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64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70189" y="2651373"/>
            <a:ext cx="10864611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500" b="1" dirty="0">
              <a:solidFill>
                <a:schemeClr val="tx2"/>
              </a:solidFill>
              <a:latin typeface="Arial Black"/>
              <a:ea typeface="Museo Slab 900" charset="0"/>
              <a:cs typeface="Arial Black"/>
            </a:endParaRPr>
          </a:p>
          <a:p>
            <a:pPr algn="ctr"/>
            <a:r>
              <a:rPr lang="en-US" sz="3500" b="1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Simulation Study – </a:t>
            </a:r>
            <a:r>
              <a:rPr lang="en-US" sz="3500" b="1" dirty="0"/>
              <a:t>On Going</a:t>
            </a:r>
            <a:endParaRPr lang="en-US" sz="3500" b="1" dirty="0">
              <a:solidFill>
                <a:schemeClr val="tx2"/>
              </a:solidFill>
              <a:latin typeface="Arial Black"/>
              <a:ea typeface="Museo Slab 900" charset="0"/>
              <a:cs typeface="Arial Black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029200"/>
            <a:ext cx="5511800" cy="4775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0" y="2362200"/>
            <a:ext cx="5511800" cy="477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00" y="-381000"/>
            <a:ext cx="5511800" cy="4775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-3048000"/>
            <a:ext cx="5511800" cy="47752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485900" y="2362200"/>
            <a:ext cx="9220200" cy="0"/>
          </a:xfrm>
          <a:prstGeom prst="line">
            <a:avLst/>
          </a:prstGeom>
          <a:ln w="38100" cmpd="sng">
            <a:solidFill>
              <a:srgbClr val="EC7D4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85900" y="4495800"/>
            <a:ext cx="9220200" cy="0"/>
          </a:xfrm>
          <a:prstGeom prst="line">
            <a:avLst/>
          </a:prstGeom>
          <a:ln w="38100" cmpd="sng">
            <a:solidFill>
              <a:srgbClr val="EC7D4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59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9</a:t>
            </a:fld>
            <a:endParaRPr lang="uk-UA" dirty="0"/>
          </a:p>
        </p:txBody>
      </p:sp>
      <p:pic>
        <p:nvPicPr>
          <p:cNvPr id="29" name="Picture 28" descr="HealthOutcomes[white].eps">
            <a:extLst>
              <a:ext uri="{FF2B5EF4-FFF2-40B4-BE49-F238E27FC236}">
                <a16:creationId xmlns:a16="http://schemas.microsoft.com/office/drawing/2014/main" id="{EA4BD158-2D22-364C-B57D-F0DBBA147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6248400"/>
            <a:ext cx="2324100" cy="472869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882A7867-746A-D846-8446-C652F876A408}"/>
              </a:ext>
            </a:extLst>
          </p:cNvPr>
          <p:cNvGrpSpPr/>
          <p:nvPr/>
        </p:nvGrpSpPr>
        <p:grpSpPr>
          <a:xfrm>
            <a:off x="-469900" y="876300"/>
            <a:ext cx="13131800" cy="4381500"/>
            <a:chOff x="-469900" y="1238250"/>
            <a:chExt cx="13131800" cy="4381500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94C729DA-E570-3441-8992-A0063B4CF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722100" y="1238250"/>
              <a:ext cx="939800" cy="438150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8B610B3-C225-9C46-A209-4FCF0A6D3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-469900" y="1238250"/>
              <a:ext cx="939800" cy="4381500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4504B6A-7FC2-B543-BFAA-649E52DDC9E7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HealthOutcomes[white].eps">
            <a:extLst>
              <a:ext uri="{FF2B5EF4-FFF2-40B4-BE49-F238E27FC236}">
                <a16:creationId xmlns:a16="http://schemas.microsoft.com/office/drawing/2014/main" id="{AB0F26E7-8AF4-9C44-9822-E5B388F3C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7181883-A9D5-C946-ADA7-42EE3538CED5}"/>
              </a:ext>
            </a:extLst>
          </p:cNvPr>
          <p:cNvSpPr txBox="1">
            <a:spLocks/>
          </p:cNvSpPr>
          <p:nvPr/>
        </p:nvSpPr>
        <p:spPr>
          <a:xfrm>
            <a:off x="762000" y="609600"/>
            <a:ext cx="10820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0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Steps of Simulation Study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E7354F-C3F1-6E46-9D45-B3DB4BF75D63}"/>
              </a:ext>
            </a:extLst>
          </p:cNvPr>
          <p:cNvSpPr/>
          <p:nvPr/>
        </p:nvSpPr>
        <p:spPr>
          <a:xfrm>
            <a:off x="762000" y="1123274"/>
            <a:ext cx="10591800" cy="45720"/>
          </a:xfrm>
          <a:prstGeom prst="rect">
            <a:avLst/>
          </a:prstGeom>
          <a:solidFill>
            <a:srgbClr val="EC7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842C52A-BC32-5B43-8F23-6D6AEEC8B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366421"/>
            <a:ext cx="10972800" cy="258532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Find large datasets from </a:t>
            </a:r>
            <a:r>
              <a:rPr lang="en-US" sz="2500" dirty="0" err="1"/>
              <a:t>Metabolights</a:t>
            </a:r>
            <a:r>
              <a:rPr lang="en-US" sz="2500" dirty="0"/>
              <a:t> and Metabolomics Workbench.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Evaluate data quality and calculate quality score using MODIS scoring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Select the largest data with a MODIS score no less than 22.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Run the selected data with RUMP and see if we can get the same result with the paper, meanwhile test the consumption of computational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4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Office Theme">
  <a:themeElements>
    <a:clrScheme name="HOP Template 1">
      <a:dk1>
        <a:srgbClr val="282828"/>
      </a:dk1>
      <a:lt1>
        <a:sysClr val="window" lastClr="FFFFFF"/>
      </a:lt1>
      <a:dk2>
        <a:srgbClr val="17263E"/>
      </a:dk2>
      <a:lt2>
        <a:srgbClr val="DE5B2D"/>
      </a:lt2>
      <a:accent1>
        <a:srgbClr val="4FBFFF"/>
      </a:accent1>
      <a:accent2>
        <a:srgbClr val="FFFFFF"/>
      </a:accent2>
      <a:accent3>
        <a:srgbClr val="999999"/>
      </a:accent3>
      <a:accent4>
        <a:srgbClr val="17263E"/>
      </a:accent4>
      <a:accent5>
        <a:srgbClr val="FFFF66"/>
      </a:accent5>
      <a:accent6>
        <a:srgbClr val="17263E"/>
      </a:accent6>
      <a:hlink>
        <a:srgbClr val="E6713A"/>
      </a:hlink>
      <a:folHlink>
        <a:srgbClr val="BFD5E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DS Powerpoint Presentation_Template" id="{5BFF2258-66D1-0445-AF15-D234D95CD4D8}" vid="{FA18C274-5ABF-B04E-B8FA-92AA1D3034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43374</TotalTime>
  <Words>542</Words>
  <Application>Microsoft Macintosh PowerPoint</Application>
  <PresentationFormat>Widescreen</PresentationFormat>
  <Paragraphs>104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Courier New</vt:lpstr>
      <vt:lpstr>Rockwell</vt:lpstr>
      <vt:lpstr>3_Office Theme</vt:lpstr>
      <vt:lpstr>RUMP: A Reproducible and Scalable Untargeted Metabolomics Data Processing Pipeline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Title</dc:title>
  <dc:creator>Alison Paris</dc:creator>
  <cp:lastModifiedBy>Du, Xinsong</cp:lastModifiedBy>
  <cp:revision>1233</cp:revision>
  <cp:lastPrinted>2017-02-21T20:12:40Z</cp:lastPrinted>
  <dcterms:created xsi:type="dcterms:W3CDTF">2016-02-24T15:05:47Z</dcterms:created>
  <dcterms:modified xsi:type="dcterms:W3CDTF">2020-10-13T03:58:14Z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2016-02-23T00:00:00Z</vt:filetime>
  </property>
  <property fmtid="{D5CDD505-2E9C-101B-9397-08002B2CF9AE}" pid="3" name="Creator">
    <vt:lpwstr>Adobe Photoshop CC 2015 (Macintosh)</vt:lpwstr>
  </property>
  <property fmtid="{D5CDD505-2E9C-101B-9397-08002B2CF9AE}" pid="4" name="LastSaved">
    <vt:filetime>2016-02-23T00:00:00Z</vt:filetime>
  </property>
</Properties>
</file>