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5D79-DD4E-A5FB-B020-0936C353C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01C16-237D-18B2-8795-2CA558702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F63C-EAE9-19A4-1F32-EB2AD2BD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15-D5E9-4903-B3F2-525FB7D57093}" type="datetimeFigureOut">
              <a:rPr lang="en-CA" smtClean="0"/>
              <a:t>04/11/2023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7E2C-4BCF-0ED1-4E0A-D5E3B1AC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7C03-A40C-EF33-3DD7-D7F275D5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FA6F-6B1F-4F3E-8474-576672D89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28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0B29-023D-D992-BB80-028A1DCE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EB010-A17F-A588-A5DD-D7EEEE88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9737-25A6-7A87-8F29-CF225764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15-D5E9-4903-B3F2-525FB7D57093}" type="datetimeFigureOut">
              <a:rPr lang="en-CA" smtClean="0"/>
              <a:t>04/11/2023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E6A33-DEA5-D4EF-36EC-DB5CCDBB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A4C9-8C19-6516-6D90-4FBDF456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FA6F-6B1F-4F3E-8474-576672D89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15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5D175-B705-FC98-F4F4-F3CC4D19B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F1CC6-4312-1506-CFC2-AE977FE2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E029F-D89E-5447-CAAC-FE6200B9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15-D5E9-4903-B3F2-525FB7D57093}" type="datetimeFigureOut">
              <a:rPr lang="en-CA" smtClean="0"/>
              <a:t>04/11/2023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6397-25FE-B2F7-9C3B-20D1A58F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10AF-5F0B-DC02-1F62-7218FA87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FA6F-6B1F-4F3E-8474-576672D89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05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8C15-78FA-1FC1-10B1-3A3C384C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89DC-BA67-02F7-FA56-2F5D9C63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29EB7-21F5-1891-C32D-01248A02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15-D5E9-4903-B3F2-525FB7D57093}" type="datetimeFigureOut">
              <a:rPr lang="en-CA" smtClean="0"/>
              <a:t>04/11/2023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BD093-047E-C64A-396B-EFB2C514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ACF6-D502-183D-D370-2231DB12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FA6F-6B1F-4F3E-8474-576672D89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54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11CA-E862-DC19-528F-7600BAD0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0EC5-E6D8-25ED-A79D-8211DB57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5FF3-31AD-8D62-2C9D-ABD0EFB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15-D5E9-4903-B3F2-525FB7D57093}" type="datetimeFigureOut">
              <a:rPr lang="en-CA" smtClean="0"/>
              <a:t>04/11/2023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FB73-73F9-300F-1832-32449CDA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372D-897C-BDDA-568C-C01B9DE6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FA6F-6B1F-4F3E-8474-576672D89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66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C8B7-C6D7-B0A4-B02E-92DEF671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1808-3858-3769-429F-81D3F0B1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E5DA7-8E98-5722-46E1-5033F43FE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6560C-C8BC-FE3B-9587-93516335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15-D5E9-4903-B3F2-525FB7D57093}" type="datetimeFigureOut">
              <a:rPr lang="en-CA" smtClean="0"/>
              <a:t>04/11/2023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656CD-8FC4-74E0-19E5-98985FC3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4A649-22B3-A8BC-25C0-AB3D42C2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FA6F-6B1F-4F3E-8474-576672D89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54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8EC4-8B29-49C0-6F1C-A761C23D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9965-1458-76FE-F220-39AAE4AA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EE488-7F68-7424-4D88-68A834AC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3166E-830A-B4AC-C264-CA0984BC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4AB5B-968C-9970-7D65-93F84B127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B08EC-43E5-22BB-1A28-C535BE32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15-D5E9-4903-B3F2-525FB7D57093}" type="datetimeFigureOut">
              <a:rPr lang="en-CA" smtClean="0"/>
              <a:t>04/11/2023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820EB-41E7-61B5-3D64-F4C45C58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E845D-DCB6-5EF1-AAE9-D43E6DD4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FA6F-6B1F-4F3E-8474-576672D89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64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B770-0B8D-4F06-27CA-094F8FBF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C6A79-F771-B5AD-1E07-A7CCB823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15-D5E9-4903-B3F2-525FB7D57093}" type="datetimeFigureOut">
              <a:rPr lang="en-CA" smtClean="0"/>
              <a:t>04/11/2023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D79A5-B1E8-3F10-FF8F-AE2A0C55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CEAC-CCCF-D17E-B747-2F21C3FC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FA6F-6B1F-4F3E-8474-576672D89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8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DD6BD-0DCF-0E91-FC61-5C320349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15-D5E9-4903-B3F2-525FB7D57093}" type="datetimeFigureOut">
              <a:rPr lang="en-CA" smtClean="0"/>
              <a:t>04/11/2023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70E1F-4CB5-40A9-E897-A45F7818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97E99-4318-2754-AD93-AF988118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FA6F-6B1F-4F3E-8474-576672D89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8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EFD1-B05D-088F-CA2F-BBDE1644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A09D6-A458-C3AA-BC30-0E70AE3A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DA82-60A2-3012-99FE-348E78A9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015A-889E-9F3B-6A54-10C8C610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15-D5E9-4903-B3F2-525FB7D57093}" type="datetimeFigureOut">
              <a:rPr lang="en-CA" smtClean="0"/>
              <a:t>04/11/2023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CDED6-E606-1922-79A1-7A929C71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37C2A-914B-3D08-E5D8-34491D10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FA6F-6B1F-4F3E-8474-576672D89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86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8CAE-387D-2762-F620-2AAA9C8E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5B0BE-B0D7-A223-7854-CC5F34FE2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ED18E-DA94-FF25-ED77-3D0762A9D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CCDE-7E0F-6C0D-EEF5-84250680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15-D5E9-4903-B3F2-525FB7D57093}" type="datetimeFigureOut">
              <a:rPr lang="en-CA" smtClean="0"/>
              <a:t>04/11/2023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98ABA-48EE-496D-08CD-48C6291A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CA204-CEDF-2211-925C-3BCCC1A4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FA6F-6B1F-4F3E-8474-576672D89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5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13259-4159-30E5-DCC1-15DC6777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5D4EF-A03A-353A-AC3F-64005C5E4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D3844-91EF-6437-6CF3-4930D1468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3A15-D5E9-4903-B3F2-525FB7D57093}" type="datetimeFigureOut">
              <a:rPr lang="en-CA" smtClean="0"/>
              <a:t>04/11/2023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5056-0CAB-4438-D932-E0B09487B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DD1E-7A53-584E-92A0-62B3F09F6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FA6F-6B1F-4F3E-8474-576672D890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96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F4139-A641-DD80-5131-FD152BCF2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454" y="3006586"/>
            <a:ext cx="7284935" cy="2732297"/>
          </a:xfrm>
        </p:spPr>
        <p:txBody>
          <a:bodyPr anchor="t">
            <a:normAutofit/>
          </a:bodyPr>
          <a:lstStyle/>
          <a:p>
            <a:pPr algn="l"/>
            <a:r>
              <a:rPr lang="en-CA" sz="4800">
                <a:solidFill>
                  <a:srgbClr val="FFFFFF"/>
                </a:solidFill>
              </a:rPr>
              <a:t>Navigation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43C76-27F1-F549-2C08-B20387EAD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454" y="667911"/>
            <a:ext cx="6755642" cy="1296368"/>
          </a:xfrm>
        </p:spPr>
        <p:txBody>
          <a:bodyPr anchor="b">
            <a:normAutofit/>
          </a:bodyPr>
          <a:lstStyle/>
          <a:p>
            <a:pPr algn="l"/>
            <a:r>
              <a:rPr lang="en-CA">
                <a:solidFill>
                  <a:srgbClr val="FFFFFF"/>
                </a:solidFill>
              </a:rPr>
              <a:t>Visualizing canvas page use</a:t>
            </a:r>
          </a:p>
        </p:txBody>
      </p:sp>
    </p:spTree>
    <p:extLst>
      <p:ext uri="{BB962C8B-B14F-4D97-AF65-F5344CB8AC3E}">
        <p14:creationId xmlns:p14="http://schemas.microsoft.com/office/powerpoint/2010/main" val="334934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0411A-7E40-691B-994E-D96DC7C9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75F6-44BD-6D62-7099-C70282E6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CA" sz="2000" dirty="0"/>
              <a:t>Merged Navigation and Pages data</a:t>
            </a:r>
            <a:br>
              <a:rPr lang="en-CA" sz="2000" dirty="0"/>
            </a:br>
            <a:endParaRPr lang="en-CA" sz="2000" dirty="0"/>
          </a:p>
          <a:p>
            <a:r>
              <a:rPr lang="en-CA" sz="2000" dirty="0"/>
              <a:t>Paired pages that were visited chronologically by the same learner in the same session within 30 minutes</a:t>
            </a:r>
            <a:br>
              <a:rPr lang="en-CA" sz="2000" dirty="0"/>
            </a:br>
            <a:endParaRPr lang="en-CA" sz="2000" dirty="0"/>
          </a:p>
          <a:p>
            <a:r>
              <a:rPr lang="en-CA" sz="2000" dirty="0"/>
              <a:t>Nodes correspond to pages visited</a:t>
            </a:r>
          </a:p>
          <a:p>
            <a:pPr lvl="1"/>
            <a:r>
              <a:rPr lang="en-CA" sz="1600" dirty="0"/>
              <a:t>Node size corresponds to number of visits</a:t>
            </a:r>
            <a:br>
              <a:rPr lang="en-CA" sz="1600" dirty="0"/>
            </a:br>
            <a:endParaRPr lang="en-CA" sz="1600" dirty="0"/>
          </a:p>
          <a:p>
            <a:r>
              <a:rPr lang="en-CA" sz="2000" dirty="0"/>
              <a:t>Edges correspond to navigation events</a:t>
            </a:r>
          </a:p>
          <a:p>
            <a:pPr lvl="1"/>
            <a:r>
              <a:rPr lang="en-CA" sz="1600" dirty="0"/>
              <a:t>Edge weight corresponds to number of events</a:t>
            </a:r>
          </a:p>
          <a:p>
            <a:pPr lvl="1"/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3842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1A9274-622C-F6D2-9496-B1B3E0FE4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69" b="114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Freeform 12">
            <a:extLst>
              <a:ext uri="{FF2B5EF4-FFF2-40B4-BE49-F238E27FC236}">
                <a16:creationId xmlns:a16="http://schemas.microsoft.com/office/drawing/2014/main" id="{522A94E1-AEBD-4286-BFF8-0711E4CD3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622650" y="5181600"/>
            <a:ext cx="9165010" cy="1174750"/>
          </a:xfrm>
          <a:custGeom>
            <a:avLst/>
            <a:gdLst>
              <a:gd name="connsiteX0" fmla="*/ 0 w 9165010"/>
              <a:gd name="connsiteY0" fmla="*/ 1073384 h 1073384"/>
              <a:gd name="connsiteX1" fmla="*/ 9165010 w 9165010"/>
              <a:gd name="connsiteY1" fmla="*/ 1073384 h 1073384"/>
              <a:gd name="connsiteX2" fmla="*/ 9165010 w 9165010"/>
              <a:gd name="connsiteY2" fmla="*/ 266817 h 1073384"/>
              <a:gd name="connsiteX3" fmla="*/ 4757604 w 9165010"/>
              <a:gd name="connsiteY3" fmla="*/ 266817 h 1073384"/>
              <a:gd name="connsiteX4" fmla="*/ 4582505 w 9165010"/>
              <a:gd name="connsiteY4" fmla="*/ 0 h 1073384"/>
              <a:gd name="connsiteX5" fmla="*/ 4407407 w 9165010"/>
              <a:gd name="connsiteY5" fmla="*/ 266817 h 1073384"/>
              <a:gd name="connsiteX6" fmla="*/ 0 w 9165010"/>
              <a:gd name="connsiteY6" fmla="*/ 266817 h 10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5010" h="1073384">
                <a:moveTo>
                  <a:pt x="0" y="1073384"/>
                </a:moveTo>
                <a:lnTo>
                  <a:pt x="9165010" y="1073384"/>
                </a:lnTo>
                <a:lnTo>
                  <a:pt x="9165010" y="266817"/>
                </a:lnTo>
                <a:lnTo>
                  <a:pt x="4757604" y="266817"/>
                </a:lnTo>
                <a:lnTo>
                  <a:pt x="4582505" y="0"/>
                </a:lnTo>
                <a:lnTo>
                  <a:pt x="4407407" y="266817"/>
                </a:lnTo>
                <a:lnTo>
                  <a:pt x="0" y="266817"/>
                </a:lnTo>
                <a:close/>
              </a:path>
            </a:pathLst>
          </a:custGeom>
          <a:solidFill>
            <a:srgbClr val="40404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013BC-5E67-6A67-5833-3056E266F295}"/>
              </a:ext>
            </a:extLst>
          </p:cNvPr>
          <p:cNvSpPr txBox="1"/>
          <p:nvPr/>
        </p:nvSpPr>
        <p:spPr>
          <a:xfrm>
            <a:off x="1781175" y="5254391"/>
            <a:ext cx="8867012" cy="77493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Wildest idea :P</a:t>
            </a:r>
          </a:p>
        </p:txBody>
      </p:sp>
    </p:spTree>
    <p:extLst>
      <p:ext uri="{BB962C8B-B14F-4D97-AF65-F5344CB8AC3E}">
        <p14:creationId xmlns:p14="http://schemas.microsoft.com/office/powerpoint/2010/main" val="42026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B5660-3388-976D-9041-CFCE7D90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Canvas Site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4083-3893-5F3E-15AF-E20136E7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CA" sz="2000" b="1"/>
              <a:t>Is the canvas page structure efficient?</a:t>
            </a:r>
          </a:p>
          <a:p>
            <a:endParaRPr lang="en-CA" sz="2000" b="1"/>
          </a:p>
          <a:p>
            <a:r>
              <a:rPr lang="en-CA" sz="2000"/>
              <a:t>Things to consider:</a:t>
            </a:r>
          </a:p>
          <a:p>
            <a:pPr lvl="1"/>
            <a:endParaRPr lang="en-CA" sz="2000"/>
          </a:p>
          <a:p>
            <a:pPr lvl="1"/>
            <a:r>
              <a:rPr lang="en-CA" sz="2000" i="1"/>
              <a:t>Do navigation patterns match the page structure?</a:t>
            </a:r>
            <a:br>
              <a:rPr lang="en-CA" sz="2000" i="1"/>
            </a:br>
            <a:endParaRPr lang="en-CA" sz="2000" i="1"/>
          </a:p>
          <a:p>
            <a:pPr lvl="1"/>
            <a:r>
              <a:rPr lang="en-CA" sz="2000" i="1"/>
              <a:t>Strongly connected pages should be close together</a:t>
            </a:r>
          </a:p>
        </p:txBody>
      </p:sp>
    </p:spTree>
    <p:extLst>
      <p:ext uri="{BB962C8B-B14F-4D97-AF65-F5344CB8AC3E}">
        <p14:creationId xmlns:p14="http://schemas.microsoft.com/office/powerpoint/2010/main" val="244330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0F88A-F033-FD29-D9DF-EC5AAC373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95503"/>
            <a:ext cx="11277600" cy="566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2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14D8B-9387-75F5-B17E-9FD3237B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Course Material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9A38-EFC6-5040-BC02-5AECD7C8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CA" sz="2000" b="1"/>
              <a:t>Is the material organized intuitively?</a:t>
            </a:r>
          </a:p>
          <a:p>
            <a:endParaRPr lang="en-CA" sz="2000" b="1"/>
          </a:p>
          <a:p>
            <a:r>
              <a:rPr lang="en-CA" sz="2000"/>
              <a:t>Things to consider:</a:t>
            </a:r>
          </a:p>
          <a:p>
            <a:pPr lvl="1"/>
            <a:endParaRPr lang="en-CA" sz="2000"/>
          </a:p>
          <a:p>
            <a:pPr lvl="1"/>
            <a:r>
              <a:rPr lang="en-CA" sz="2000" i="1"/>
              <a:t>Is navigation mostly chronological?</a:t>
            </a:r>
            <a:br>
              <a:rPr lang="en-CA" sz="2000" i="1"/>
            </a:br>
            <a:endParaRPr lang="en-CA" sz="2000" i="1"/>
          </a:p>
          <a:p>
            <a:pPr lvl="1"/>
            <a:r>
              <a:rPr lang="en-CA" sz="2000" i="1"/>
              <a:t>Are some pages more popular than others?</a:t>
            </a:r>
          </a:p>
          <a:p>
            <a:pPr lvl="1"/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54340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D6FD9-01B8-E1D9-606B-C298443A8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95503"/>
            <a:ext cx="11277600" cy="566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5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42248-3667-C1CB-522E-4B9B5EB6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0DEA-30E7-9700-E77F-D35C3AE8D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CA" sz="2000"/>
              <a:t>Navigation network graphs reveal how learners interact with a canvas course page</a:t>
            </a:r>
          </a:p>
          <a:p>
            <a:endParaRPr lang="en-CA" sz="2000"/>
          </a:p>
          <a:p>
            <a:r>
              <a:rPr lang="en-CA" sz="2000"/>
              <a:t>Helps instructors improve canvas course pages and…</a:t>
            </a:r>
          </a:p>
          <a:p>
            <a:endParaRPr lang="en-CA" sz="2000"/>
          </a:p>
          <a:p>
            <a:r>
              <a:rPr lang="en-CA" sz="2000"/>
              <a:t>Helps instructors improve course material!</a:t>
            </a:r>
            <a:br>
              <a:rPr lang="en-CA" sz="2000"/>
            </a:br>
            <a:endParaRPr lang="en-CA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50322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Navigation Networks</vt:lpstr>
      <vt:lpstr>Technical Overview</vt:lpstr>
      <vt:lpstr>PowerPoint Presentation</vt:lpstr>
      <vt:lpstr>Canvas Site Optimization</vt:lpstr>
      <vt:lpstr>PowerPoint Presentation</vt:lpstr>
      <vt:lpstr>Course Material Optimization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Networks</dc:title>
  <dc:creator>umeabor@student.ubc.ca</dc:creator>
  <cp:lastModifiedBy>umeabor@student.ubc.ca</cp:lastModifiedBy>
  <cp:revision>2</cp:revision>
  <dcterms:created xsi:type="dcterms:W3CDTF">2023-11-04T21:51:24Z</dcterms:created>
  <dcterms:modified xsi:type="dcterms:W3CDTF">2023-11-05T00:01:19Z</dcterms:modified>
</cp:coreProperties>
</file>