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6"/>
  </p:notesMasterIdLst>
  <p:sldIdLst>
    <p:sldId id="256" r:id="rId2"/>
    <p:sldId id="258" r:id="rId3"/>
    <p:sldId id="261" r:id="rId4"/>
    <p:sldId id="311" r:id="rId5"/>
    <p:sldId id="312" r:id="rId6"/>
    <p:sldId id="313" r:id="rId7"/>
    <p:sldId id="315" r:id="rId8"/>
    <p:sldId id="316" r:id="rId9"/>
    <p:sldId id="317" r:id="rId10"/>
    <p:sldId id="318" r:id="rId11"/>
    <p:sldId id="319" r:id="rId12"/>
    <p:sldId id="320" r:id="rId13"/>
    <p:sldId id="321" r:id="rId14"/>
    <p:sldId id="332" r:id="rId15"/>
    <p:sldId id="322" r:id="rId16"/>
    <p:sldId id="323" r:id="rId17"/>
    <p:sldId id="324" r:id="rId18"/>
    <p:sldId id="325" r:id="rId19"/>
    <p:sldId id="326" r:id="rId20"/>
    <p:sldId id="327" r:id="rId21"/>
    <p:sldId id="328" r:id="rId22"/>
    <p:sldId id="329" r:id="rId23"/>
    <p:sldId id="330" r:id="rId24"/>
    <p:sldId id="26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leway Thin" panose="020B0604020202020204" charset="0"/>
      <p:bold r:id="rId31"/>
      <p:boldItalic r:id="rId32"/>
    </p:embeddedFont>
    <p:embeddedFont>
      <p:font typeface="Roboto Condensed Light" panose="02000000000000000000"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20D813-F1BD-4116-ADE5-4F25FD6CB54E}">
  <a:tblStyle styleId="{AA20D813-F1BD-4116-ADE5-4F25FD6CB5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48"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2c33ebb14_0_16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2c33ebb14_0_16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ff089b1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ff089b1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03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a2c33ebb14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a2c33ebb1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rot="-132933">
            <a:off x="303191" y="1753916"/>
            <a:ext cx="8520670" cy="864941"/>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4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rot="-132933">
            <a:off x="327990" y="2674061"/>
            <a:ext cx="8520670" cy="300528"/>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rot="-242392">
            <a:off x="1686427" y="2182666"/>
            <a:ext cx="5808332" cy="841756"/>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title" idx="2" hasCustomPrompt="1"/>
          </p:nvPr>
        </p:nvSpPr>
        <p:spPr>
          <a:xfrm rot="519400">
            <a:off x="6430587" y="881470"/>
            <a:ext cx="1343404" cy="841181"/>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59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 name="Google Shape;13;p3"/>
          <p:cNvSpPr txBox="1">
            <a:spLocks noGrp="1"/>
          </p:cNvSpPr>
          <p:nvPr>
            <p:ph type="subTitle" idx="1"/>
          </p:nvPr>
        </p:nvSpPr>
        <p:spPr>
          <a:xfrm rot="-1016">
            <a:off x="3743325" y="3574581"/>
            <a:ext cx="4060800" cy="675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3225" y="445025"/>
            <a:ext cx="7717500" cy="572700"/>
          </a:xfrm>
          <a:prstGeom prst="rect">
            <a:avLst/>
          </a:prstGeom>
        </p:spPr>
        <p:txBody>
          <a:bodyPr spcFirstLastPara="1" wrap="square" lIns="0" tIns="0" rIns="0" bIns="0" anchor="t" anchorCtr="0">
            <a:noAutofit/>
          </a:bodyPr>
          <a:lstStyle>
            <a:lvl1pPr lvl="0" algn="ctr">
              <a:spcBef>
                <a:spcPts val="0"/>
              </a:spcBef>
              <a:spcAft>
                <a:spcPts val="0"/>
              </a:spcAft>
              <a:buSzPts val="4000"/>
              <a:buNone/>
              <a:defRPr sz="35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6" name="Google Shape;16;p4"/>
          <p:cNvSpPr txBox="1">
            <a:spLocks noGrp="1"/>
          </p:cNvSpPr>
          <p:nvPr>
            <p:ph type="subTitle" idx="1"/>
          </p:nvPr>
        </p:nvSpPr>
        <p:spPr>
          <a:xfrm>
            <a:off x="713225" y="1261872"/>
            <a:ext cx="7717500" cy="3365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434343"/>
              </a:buClr>
              <a:buSzPts val="1200"/>
              <a:buFont typeface="Livvic"/>
              <a:buAutoNum type="arabicPeriod"/>
              <a:defRPr sz="1200">
                <a:solidFill>
                  <a:schemeClr val="accent1"/>
                </a:solidFill>
                <a:latin typeface="Open Sans"/>
                <a:ea typeface="Open Sans"/>
                <a:cs typeface="Open Sans"/>
                <a:sym typeface="Open Sans"/>
              </a:defRPr>
            </a:lvl1pPr>
            <a:lvl2pPr lvl="1"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rgbClr val="434343"/>
              </a:buClr>
              <a:buSzPts val="1200"/>
              <a:buFont typeface="Roboto Condensed Light"/>
              <a:buAutoNum type="arabicPeriod"/>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rgbClr val="434343"/>
              </a:buClr>
              <a:buSzPts val="1200"/>
              <a:buFont typeface="Roboto Condensed Light"/>
              <a:buAutoNum type="arabicPeriod"/>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rgbClr val="434343"/>
              </a:buClr>
              <a:buSzPts val="1200"/>
              <a:buFont typeface="Roboto Condensed Light"/>
              <a:buAutoNum type="alphaLcPeriod"/>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rgbClr val="434343"/>
              </a:buClr>
              <a:buSzPts val="1200"/>
              <a:buFont typeface="Roboto Condensed Light"/>
              <a:buAutoNum type="romanLcPeriod"/>
              <a:defRPr>
                <a:solidFill>
                  <a:schemeClr val="accent1"/>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13225" y="450150"/>
            <a:ext cx="7717500" cy="4090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13225" y="445025"/>
            <a:ext cx="7717500" cy="5727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13"/>
          <p:cNvSpPr txBox="1">
            <a:spLocks noGrp="1"/>
          </p:cNvSpPr>
          <p:nvPr>
            <p:ph type="subTitle" idx="1"/>
          </p:nvPr>
        </p:nvSpPr>
        <p:spPr>
          <a:xfrm>
            <a:off x="776245"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3" name="Google Shape;43;p13"/>
          <p:cNvSpPr txBox="1">
            <a:spLocks noGrp="1"/>
          </p:cNvSpPr>
          <p:nvPr>
            <p:ph type="subTitle" idx="2"/>
          </p:nvPr>
        </p:nvSpPr>
        <p:spPr>
          <a:xfrm rot="-1287">
            <a:off x="752245" y="2957866"/>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44" name="Google Shape;44;p13"/>
          <p:cNvSpPr txBox="1">
            <a:spLocks noGrp="1"/>
          </p:cNvSpPr>
          <p:nvPr>
            <p:ph type="title" idx="3" hasCustomPrompt="1"/>
          </p:nvPr>
        </p:nvSpPr>
        <p:spPr>
          <a:xfrm>
            <a:off x="808875"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45" name="Google Shape;45;p13"/>
          <p:cNvSpPr txBox="1">
            <a:spLocks noGrp="1"/>
          </p:cNvSpPr>
          <p:nvPr>
            <p:ph type="subTitle" idx="4"/>
          </p:nvPr>
        </p:nvSpPr>
        <p:spPr>
          <a:xfrm>
            <a:off x="2866275"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6" name="Google Shape;46;p13"/>
          <p:cNvSpPr txBox="1">
            <a:spLocks noGrp="1"/>
          </p:cNvSpPr>
          <p:nvPr>
            <p:ph type="subTitle" idx="5"/>
          </p:nvPr>
        </p:nvSpPr>
        <p:spPr>
          <a:xfrm rot="-1287">
            <a:off x="2818200" y="2957892"/>
            <a:ext cx="1602600" cy="4251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47" name="Google Shape;47;p13"/>
          <p:cNvSpPr txBox="1">
            <a:spLocks noGrp="1"/>
          </p:cNvSpPr>
          <p:nvPr>
            <p:ph type="title" idx="6" hasCustomPrompt="1"/>
          </p:nvPr>
        </p:nvSpPr>
        <p:spPr>
          <a:xfrm>
            <a:off x="2866275"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48" name="Google Shape;48;p13"/>
          <p:cNvSpPr txBox="1">
            <a:spLocks noGrp="1"/>
          </p:cNvSpPr>
          <p:nvPr>
            <p:ph type="subTitle" idx="7"/>
          </p:nvPr>
        </p:nvSpPr>
        <p:spPr>
          <a:xfrm>
            <a:off x="4752950"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49" name="Google Shape;49;p13"/>
          <p:cNvSpPr txBox="1">
            <a:spLocks noGrp="1"/>
          </p:cNvSpPr>
          <p:nvPr>
            <p:ph type="subTitle" idx="8"/>
          </p:nvPr>
        </p:nvSpPr>
        <p:spPr>
          <a:xfrm rot="-1287">
            <a:off x="4723250" y="2957832"/>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50" name="Google Shape;50;p13"/>
          <p:cNvSpPr txBox="1">
            <a:spLocks noGrp="1"/>
          </p:cNvSpPr>
          <p:nvPr>
            <p:ph type="title" idx="9" hasCustomPrompt="1"/>
          </p:nvPr>
        </p:nvSpPr>
        <p:spPr>
          <a:xfrm>
            <a:off x="4752950"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
        <p:nvSpPr>
          <p:cNvPr id="51" name="Google Shape;51;p13"/>
          <p:cNvSpPr txBox="1">
            <a:spLocks noGrp="1"/>
          </p:cNvSpPr>
          <p:nvPr>
            <p:ph type="subTitle" idx="13"/>
          </p:nvPr>
        </p:nvSpPr>
        <p:spPr>
          <a:xfrm>
            <a:off x="6810350" y="3578352"/>
            <a:ext cx="1554600" cy="84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52" name="Google Shape;52;p13"/>
          <p:cNvSpPr txBox="1">
            <a:spLocks noGrp="1"/>
          </p:cNvSpPr>
          <p:nvPr>
            <p:ph type="subTitle" idx="14"/>
          </p:nvPr>
        </p:nvSpPr>
        <p:spPr>
          <a:xfrm rot="-1287">
            <a:off x="6780600" y="2957806"/>
            <a:ext cx="1602600" cy="4251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100"/>
              <a:buFont typeface="Raleway Thin"/>
              <a:buNone/>
              <a:defRPr sz="1800">
                <a:solidFill>
                  <a:schemeClr val="accent5"/>
                </a:solidFill>
                <a:latin typeface="Raleway Thin"/>
                <a:ea typeface="Raleway Thin"/>
                <a:cs typeface="Raleway Thin"/>
                <a:sym typeface="Raleway Thin"/>
              </a:defRPr>
            </a:lvl1pPr>
            <a:lvl2pPr lvl="1" rtl="0">
              <a:lnSpc>
                <a:spcPct val="100000"/>
              </a:lnSpc>
              <a:spcBef>
                <a:spcPts val="0"/>
              </a:spcBef>
              <a:spcAft>
                <a:spcPts val="0"/>
              </a:spcAft>
              <a:buClr>
                <a:schemeClr val="accent1"/>
              </a:buClr>
              <a:buSzPts val="2100"/>
              <a:buNone/>
              <a:defRPr sz="2100">
                <a:solidFill>
                  <a:schemeClr val="accent1"/>
                </a:solidFill>
              </a:defRPr>
            </a:lvl2pPr>
            <a:lvl3pPr lvl="2" rtl="0">
              <a:lnSpc>
                <a:spcPct val="100000"/>
              </a:lnSpc>
              <a:spcBef>
                <a:spcPts val="0"/>
              </a:spcBef>
              <a:spcAft>
                <a:spcPts val="0"/>
              </a:spcAft>
              <a:buClr>
                <a:schemeClr val="accent1"/>
              </a:buClr>
              <a:buSzPts val="2100"/>
              <a:buNone/>
              <a:defRPr sz="2100">
                <a:solidFill>
                  <a:schemeClr val="accent1"/>
                </a:solidFill>
              </a:defRPr>
            </a:lvl3pPr>
            <a:lvl4pPr lvl="3" rtl="0">
              <a:lnSpc>
                <a:spcPct val="100000"/>
              </a:lnSpc>
              <a:spcBef>
                <a:spcPts val="0"/>
              </a:spcBef>
              <a:spcAft>
                <a:spcPts val="0"/>
              </a:spcAft>
              <a:buClr>
                <a:schemeClr val="accent1"/>
              </a:buClr>
              <a:buSzPts val="2100"/>
              <a:buNone/>
              <a:defRPr sz="2100">
                <a:solidFill>
                  <a:schemeClr val="accent1"/>
                </a:solidFill>
              </a:defRPr>
            </a:lvl4pPr>
            <a:lvl5pPr lvl="4" rtl="0">
              <a:lnSpc>
                <a:spcPct val="100000"/>
              </a:lnSpc>
              <a:spcBef>
                <a:spcPts val="0"/>
              </a:spcBef>
              <a:spcAft>
                <a:spcPts val="0"/>
              </a:spcAft>
              <a:buClr>
                <a:schemeClr val="accent1"/>
              </a:buClr>
              <a:buSzPts val="2100"/>
              <a:buNone/>
              <a:defRPr sz="2100">
                <a:solidFill>
                  <a:schemeClr val="accent1"/>
                </a:solidFill>
              </a:defRPr>
            </a:lvl5pPr>
            <a:lvl6pPr lvl="5" rtl="0">
              <a:lnSpc>
                <a:spcPct val="100000"/>
              </a:lnSpc>
              <a:spcBef>
                <a:spcPts val="0"/>
              </a:spcBef>
              <a:spcAft>
                <a:spcPts val="0"/>
              </a:spcAft>
              <a:buClr>
                <a:schemeClr val="accent1"/>
              </a:buClr>
              <a:buSzPts val="2100"/>
              <a:buNone/>
              <a:defRPr sz="2100">
                <a:solidFill>
                  <a:schemeClr val="accent1"/>
                </a:solidFill>
              </a:defRPr>
            </a:lvl6pPr>
            <a:lvl7pPr lvl="6" rtl="0">
              <a:lnSpc>
                <a:spcPct val="100000"/>
              </a:lnSpc>
              <a:spcBef>
                <a:spcPts val="0"/>
              </a:spcBef>
              <a:spcAft>
                <a:spcPts val="0"/>
              </a:spcAft>
              <a:buClr>
                <a:schemeClr val="accent1"/>
              </a:buClr>
              <a:buSzPts val="2100"/>
              <a:buNone/>
              <a:defRPr sz="2100">
                <a:solidFill>
                  <a:schemeClr val="accent1"/>
                </a:solidFill>
              </a:defRPr>
            </a:lvl7pPr>
            <a:lvl8pPr lvl="7" rtl="0">
              <a:lnSpc>
                <a:spcPct val="100000"/>
              </a:lnSpc>
              <a:spcBef>
                <a:spcPts val="0"/>
              </a:spcBef>
              <a:spcAft>
                <a:spcPts val="0"/>
              </a:spcAft>
              <a:buClr>
                <a:schemeClr val="accent1"/>
              </a:buClr>
              <a:buSzPts val="2100"/>
              <a:buNone/>
              <a:defRPr sz="2100">
                <a:solidFill>
                  <a:schemeClr val="accent1"/>
                </a:solidFill>
              </a:defRPr>
            </a:lvl8pPr>
            <a:lvl9pPr lvl="8" rtl="0">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53" name="Google Shape;53;p13"/>
          <p:cNvSpPr txBox="1">
            <a:spLocks noGrp="1"/>
          </p:cNvSpPr>
          <p:nvPr>
            <p:ph type="title" idx="15" hasCustomPrompt="1"/>
          </p:nvPr>
        </p:nvSpPr>
        <p:spPr>
          <a:xfrm>
            <a:off x="6810350" y="1440750"/>
            <a:ext cx="1554600" cy="1366500"/>
          </a:xfrm>
          <a:prstGeom prst="rect">
            <a:avLst/>
          </a:prstGeom>
        </p:spPr>
        <p:txBody>
          <a:bodyPr spcFirstLastPara="1" wrap="square" lIns="0" tIns="0" rIns="0" bIns="0" anchor="ctr" anchorCtr="0">
            <a:noAutofit/>
          </a:bodyPr>
          <a:lstStyle>
            <a:lvl1pPr lvl="0" algn="ctr" rtl="0">
              <a:spcBef>
                <a:spcPts val="0"/>
              </a:spcBef>
              <a:spcAft>
                <a:spcPts val="0"/>
              </a:spcAft>
              <a:buSzPts val="5900"/>
              <a:buNone/>
              <a:defRPr sz="5900">
                <a:solidFill>
                  <a:schemeClr val="accent5"/>
                </a:solidFill>
              </a:defRPr>
            </a:lvl1pPr>
            <a:lvl2pPr lvl="1" algn="ctr" rtl="0">
              <a:spcBef>
                <a:spcPts val="0"/>
              </a:spcBef>
              <a:spcAft>
                <a:spcPts val="0"/>
              </a:spcAft>
              <a:buSzPts val="5900"/>
              <a:buNone/>
              <a:defRPr sz="5900"/>
            </a:lvl2pPr>
            <a:lvl3pPr lvl="2" algn="ctr" rtl="0">
              <a:spcBef>
                <a:spcPts val="0"/>
              </a:spcBef>
              <a:spcAft>
                <a:spcPts val="0"/>
              </a:spcAft>
              <a:buSzPts val="5900"/>
              <a:buNone/>
              <a:defRPr sz="5900"/>
            </a:lvl3pPr>
            <a:lvl4pPr lvl="3" algn="ctr" rtl="0">
              <a:spcBef>
                <a:spcPts val="0"/>
              </a:spcBef>
              <a:spcAft>
                <a:spcPts val="0"/>
              </a:spcAft>
              <a:buSzPts val="5900"/>
              <a:buNone/>
              <a:defRPr sz="5900"/>
            </a:lvl4pPr>
            <a:lvl5pPr lvl="4" algn="ctr" rtl="0">
              <a:spcBef>
                <a:spcPts val="0"/>
              </a:spcBef>
              <a:spcAft>
                <a:spcPts val="0"/>
              </a:spcAft>
              <a:buSzPts val="5900"/>
              <a:buNone/>
              <a:defRPr sz="5900"/>
            </a:lvl5pPr>
            <a:lvl6pPr lvl="5" algn="ctr" rtl="0">
              <a:spcBef>
                <a:spcPts val="0"/>
              </a:spcBef>
              <a:spcAft>
                <a:spcPts val="0"/>
              </a:spcAft>
              <a:buSzPts val="5900"/>
              <a:buNone/>
              <a:defRPr sz="5900"/>
            </a:lvl6pPr>
            <a:lvl7pPr lvl="6" algn="ctr" rtl="0">
              <a:spcBef>
                <a:spcPts val="0"/>
              </a:spcBef>
              <a:spcAft>
                <a:spcPts val="0"/>
              </a:spcAft>
              <a:buSzPts val="5900"/>
              <a:buNone/>
              <a:defRPr sz="5900"/>
            </a:lvl7pPr>
            <a:lvl8pPr lvl="7" algn="ctr" rtl="0">
              <a:spcBef>
                <a:spcPts val="0"/>
              </a:spcBef>
              <a:spcAft>
                <a:spcPts val="0"/>
              </a:spcAft>
              <a:buSzPts val="5900"/>
              <a:buNone/>
              <a:defRPr sz="5900"/>
            </a:lvl8pPr>
            <a:lvl9pPr lvl="8" algn="ctr" rtl="0">
              <a:spcBef>
                <a:spcPts val="0"/>
              </a:spcBef>
              <a:spcAft>
                <a:spcPts val="0"/>
              </a:spcAft>
              <a:buSzPts val="5900"/>
              <a:buNone/>
              <a:defRPr sz="59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9">
    <p:bg>
      <p:bgPr>
        <a:solidFill>
          <a:schemeClr val="accent2"/>
        </a:solidFill>
        <a:effectLst/>
      </p:bgPr>
    </p:bg>
    <p:spTree>
      <p:nvGrpSpPr>
        <p:cNvPr id="1" name="Shape 18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0">
    <p:bg>
      <p:bgPr>
        <a:solidFill>
          <a:schemeClr val="accent6"/>
        </a:solidFill>
        <a:effectLst/>
      </p:bgPr>
    </p:bg>
    <p:spTree>
      <p:nvGrpSpPr>
        <p:cNvPr id="1" name="Shape 18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accent1"/>
              </a:buClr>
              <a:buSzPts val="2800"/>
              <a:buFont typeface="Raleway Thin"/>
              <a:buNone/>
              <a:defRPr sz="2800">
                <a:solidFill>
                  <a:schemeClr val="accent1"/>
                </a:solidFill>
                <a:latin typeface="Raleway Thin"/>
                <a:ea typeface="Raleway Thin"/>
                <a:cs typeface="Raleway Thin"/>
                <a:sym typeface="Raleway Thi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59" r:id="rId6"/>
    <p:sldLayoutId id="2147483686"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44"/>
          <p:cNvGrpSpPr/>
          <p:nvPr/>
        </p:nvGrpSpPr>
        <p:grpSpPr>
          <a:xfrm>
            <a:off x="836626" y="560738"/>
            <a:ext cx="7453800" cy="3726731"/>
            <a:chOff x="831732" y="560738"/>
            <a:chExt cx="7453800" cy="3726731"/>
          </a:xfrm>
        </p:grpSpPr>
        <p:sp>
          <p:nvSpPr>
            <p:cNvPr id="195" name="Google Shape;195;p44"/>
            <p:cNvSpPr/>
            <p:nvPr/>
          </p:nvSpPr>
          <p:spPr>
            <a:xfrm rot="-133015">
              <a:off x="890337" y="975482"/>
              <a:ext cx="7336591" cy="3171275"/>
            </a:xfrm>
            <a:prstGeom prst="roundRect">
              <a:avLst>
                <a:gd name="adj" fmla="val 9539"/>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4"/>
            <p:cNvSpPr/>
            <p:nvPr/>
          </p:nvSpPr>
          <p:spPr>
            <a:xfrm rot="-132907">
              <a:off x="6789375" y="575142"/>
              <a:ext cx="767149" cy="1129975"/>
            </a:xfrm>
            <a:custGeom>
              <a:avLst/>
              <a:gdLst/>
              <a:ahLst/>
              <a:cxnLst/>
              <a:rect l="l" t="t" r="r" b="b"/>
              <a:pathLst>
                <a:path w="14919" h="21975" extrusionOk="0">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4"/>
            <p:cNvSpPr/>
            <p:nvPr/>
          </p:nvSpPr>
          <p:spPr>
            <a:xfrm rot="-121639">
              <a:off x="3924264" y="760834"/>
              <a:ext cx="1187243" cy="448482"/>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44"/>
          <p:cNvSpPr txBox="1">
            <a:spLocks noGrp="1"/>
          </p:cNvSpPr>
          <p:nvPr>
            <p:ph type="ctrTitle"/>
          </p:nvPr>
        </p:nvSpPr>
        <p:spPr>
          <a:xfrm rot="-132933">
            <a:off x="303191" y="1753916"/>
            <a:ext cx="8520670" cy="86494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COURNOT MODEL </a:t>
            </a:r>
            <a:endParaRPr dirty="0"/>
          </a:p>
        </p:txBody>
      </p:sp>
      <p:sp>
        <p:nvSpPr>
          <p:cNvPr id="199" name="Google Shape;199;p44"/>
          <p:cNvSpPr txBox="1">
            <a:spLocks noGrp="1"/>
          </p:cNvSpPr>
          <p:nvPr>
            <p:ph type="subTitle" idx="1"/>
          </p:nvPr>
        </p:nvSpPr>
        <p:spPr>
          <a:xfrm rot="-132933">
            <a:off x="314102" y="1629059"/>
            <a:ext cx="8520670" cy="30052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Applied Economics</a:t>
            </a:r>
            <a:endParaRPr sz="2000" dirty="0"/>
          </a:p>
        </p:txBody>
      </p:sp>
      <p:grpSp>
        <p:nvGrpSpPr>
          <p:cNvPr id="200" name="Google Shape;200;p44"/>
          <p:cNvGrpSpPr/>
          <p:nvPr/>
        </p:nvGrpSpPr>
        <p:grpSpPr>
          <a:xfrm rot="-122406">
            <a:off x="4178471" y="965077"/>
            <a:ext cx="678648" cy="38026"/>
            <a:chOff x="-1780650" y="1138950"/>
            <a:chExt cx="678625" cy="38025"/>
          </a:xfrm>
        </p:grpSpPr>
        <p:sp>
          <p:nvSpPr>
            <p:cNvPr id="201" name="Google Shape;201;p44"/>
            <p:cNvSpPr/>
            <p:nvPr/>
          </p:nvSpPr>
          <p:spPr>
            <a:xfrm>
              <a:off x="-1780650" y="1138950"/>
              <a:ext cx="38025" cy="38025"/>
            </a:xfrm>
            <a:custGeom>
              <a:avLst/>
              <a:gdLst/>
              <a:ahLst/>
              <a:cxnLst/>
              <a:rect l="l" t="t" r="r" b="b"/>
              <a:pathLst>
                <a:path w="1521" h="1521" extrusionOk="0">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p:nvPr/>
          </p:nvSpPr>
          <p:spPr>
            <a:xfrm>
              <a:off x="-1620300" y="1138950"/>
              <a:ext cx="38025" cy="38025"/>
            </a:xfrm>
            <a:custGeom>
              <a:avLst/>
              <a:gdLst/>
              <a:ahLst/>
              <a:cxnLst/>
              <a:rect l="l" t="t" r="r" b="b"/>
              <a:pathLst>
                <a:path w="1521"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4"/>
            <p:cNvSpPr/>
            <p:nvPr/>
          </p:nvSpPr>
          <p:spPr>
            <a:xfrm>
              <a:off x="-1459975" y="1138950"/>
              <a:ext cx="38025" cy="38025"/>
            </a:xfrm>
            <a:custGeom>
              <a:avLst/>
              <a:gdLst/>
              <a:ahLst/>
              <a:cxnLst/>
              <a:rect l="l" t="t" r="r" b="b"/>
              <a:pathLst>
                <a:path w="1521" h="1521" extrusionOk="0">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4"/>
            <p:cNvSpPr/>
            <p:nvPr/>
          </p:nvSpPr>
          <p:spPr>
            <a:xfrm>
              <a:off x="-1299625" y="1138950"/>
              <a:ext cx="38025" cy="38025"/>
            </a:xfrm>
            <a:custGeom>
              <a:avLst/>
              <a:gdLst/>
              <a:ahLst/>
              <a:cxnLst/>
              <a:rect l="l" t="t" r="r" b="b"/>
              <a:pathLst>
                <a:path w="1521" h="1521" extrusionOk="0">
                  <a:moveTo>
                    <a:pt x="760" y="0"/>
                  </a:moveTo>
                  <a:cubicBezTo>
                    <a:pt x="335" y="0"/>
                    <a:pt x="0" y="335"/>
                    <a:pt x="0" y="760"/>
                  </a:cubicBezTo>
                  <a:cubicBezTo>
                    <a:pt x="0" y="1186"/>
                    <a:pt x="335" y="1520"/>
                    <a:pt x="760" y="1520"/>
                  </a:cubicBezTo>
                  <a:cubicBezTo>
                    <a:pt x="1155" y="1520"/>
                    <a:pt x="1520" y="1186"/>
                    <a:pt x="1520" y="760"/>
                  </a:cubicBezTo>
                  <a:cubicBezTo>
                    <a:pt x="1520" y="335"/>
                    <a:pt x="1155"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a:off x="-1140050" y="1138950"/>
              <a:ext cx="38025" cy="38025"/>
            </a:xfrm>
            <a:custGeom>
              <a:avLst/>
              <a:gdLst/>
              <a:ahLst/>
              <a:cxnLst/>
              <a:rect l="l" t="t" r="r" b="b"/>
              <a:pathLst>
                <a:path w="1521" h="1521" extrusionOk="0">
                  <a:moveTo>
                    <a:pt x="760" y="0"/>
                  </a:moveTo>
                  <a:cubicBezTo>
                    <a:pt x="365" y="0"/>
                    <a:pt x="0" y="335"/>
                    <a:pt x="0" y="760"/>
                  </a:cubicBezTo>
                  <a:cubicBezTo>
                    <a:pt x="0" y="1186"/>
                    <a:pt x="365" y="1520"/>
                    <a:pt x="760" y="1520"/>
                  </a:cubicBezTo>
                  <a:cubicBezTo>
                    <a:pt x="1186" y="1520"/>
                    <a:pt x="1520" y="1186"/>
                    <a:pt x="1520" y="760"/>
                  </a:cubicBezTo>
                  <a:cubicBezTo>
                    <a:pt x="1520" y="335"/>
                    <a:pt x="1186" y="0"/>
                    <a:pt x="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99;p44">
            <a:extLst>
              <a:ext uri="{FF2B5EF4-FFF2-40B4-BE49-F238E27FC236}">
                <a16:creationId xmlns:a16="http://schemas.microsoft.com/office/drawing/2014/main" id="{16305D70-3866-487F-8104-FE46EF17F1C0}"/>
              </a:ext>
            </a:extLst>
          </p:cNvPr>
          <p:cNvSpPr txBox="1">
            <a:spLocks/>
          </p:cNvSpPr>
          <p:nvPr/>
        </p:nvSpPr>
        <p:spPr>
          <a:xfrm rot="-132933">
            <a:off x="418088" y="2947823"/>
            <a:ext cx="8520670" cy="30052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r>
              <a:rPr lang="en-US" b="1" i="1" dirty="0"/>
              <a:t>Dhanashri </a:t>
            </a:r>
            <a:r>
              <a:rPr lang="en-US" b="1" i="1" dirty="0" err="1"/>
              <a:t>Kanitkar</a:t>
            </a:r>
            <a:endParaRPr lang="en-US" b="1" i="1" dirty="0"/>
          </a:p>
          <a:p>
            <a:r>
              <a:rPr lang="en-US" b="1" i="1" dirty="0"/>
              <a:t>Hrishita Bapuram</a:t>
            </a:r>
          </a:p>
          <a:p>
            <a:r>
              <a:rPr lang="en-US" b="1" i="1" dirty="0"/>
              <a:t>Shraddha Kodavade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E512-919D-4E18-9035-6A1854CBE195}"/>
              </a:ext>
            </a:extLst>
          </p:cNvPr>
          <p:cNvSpPr>
            <a:spLocks noGrp="1"/>
          </p:cNvSpPr>
          <p:nvPr>
            <p:ph type="title"/>
          </p:nvPr>
        </p:nvSpPr>
        <p:spPr>
          <a:xfrm>
            <a:off x="691452" y="229878"/>
            <a:ext cx="7717500" cy="572700"/>
          </a:xfrm>
        </p:spPr>
        <p:txBody>
          <a:bodyPr/>
          <a:lstStyle/>
          <a:p>
            <a:r>
              <a:rPr lang="en-IN" dirty="0"/>
              <a:t>Final Outcome</a:t>
            </a:r>
            <a:endParaRPr lang="en-GB" dirty="0"/>
          </a:p>
        </p:txBody>
      </p:sp>
      <p:sp>
        <p:nvSpPr>
          <p:cNvPr id="3" name="Subtitle 2">
            <a:extLst>
              <a:ext uri="{FF2B5EF4-FFF2-40B4-BE49-F238E27FC236}">
                <a16:creationId xmlns:a16="http://schemas.microsoft.com/office/drawing/2014/main" id="{461F2DC8-44A8-4EB5-AAED-7AD8856396AC}"/>
              </a:ext>
            </a:extLst>
          </p:cNvPr>
          <p:cNvSpPr>
            <a:spLocks noGrp="1"/>
          </p:cNvSpPr>
          <p:nvPr>
            <p:ph type="subTitle" idx="1"/>
          </p:nvPr>
        </p:nvSpPr>
        <p:spPr>
          <a:xfrm>
            <a:off x="4016827" y="1018693"/>
            <a:ext cx="4680859" cy="3749249"/>
          </a:xfrm>
        </p:spPr>
        <p:txBody>
          <a:bodyPr/>
          <a:lstStyle/>
          <a:p>
            <a:pPr marL="171450" indent="-171450">
              <a:buFont typeface="Arial" panose="020B0604020202020204" pitchFamily="34" charset="0"/>
              <a:buChar char="•"/>
            </a:pPr>
            <a:r>
              <a:rPr lang="en-IN" sz="1800" dirty="0"/>
              <a:t>This action-reaction pattern continues, since firms have the naive behaviour of never learning from past patterns of reaction of their rival.</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However, eventually an equilibrium will be reached in which each firm produces one-third of the total market. Together they cover two-thirds of the total market. </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Each firm maximises its profit in each period, but the industry profits are not maximised.</a:t>
            </a:r>
          </a:p>
          <a:p>
            <a:endParaRPr lang="en-GB" dirty="0"/>
          </a:p>
        </p:txBody>
      </p:sp>
      <p:pic>
        <p:nvPicPr>
          <p:cNvPr id="2050" name="Picture 2" descr="New Markets: The Value of a Competitive Analysis | MARKiT">
            <a:extLst>
              <a:ext uri="{FF2B5EF4-FFF2-40B4-BE49-F238E27FC236}">
                <a16:creationId xmlns:a16="http://schemas.microsoft.com/office/drawing/2014/main" id="{6E9592C3-1E53-4D2F-B877-E1ADC2F695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71" r="22024"/>
          <a:stretch/>
        </p:blipFill>
        <p:spPr bwMode="auto">
          <a:xfrm>
            <a:off x="522514" y="1099457"/>
            <a:ext cx="3182223" cy="3418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09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3B72-AA78-42D0-A090-5C7BFCE283F1}"/>
              </a:ext>
            </a:extLst>
          </p:cNvPr>
          <p:cNvSpPr>
            <a:spLocks noGrp="1"/>
          </p:cNvSpPr>
          <p:nvPr>
            <p:ph type="title"/>
          </p:nvPr>
        </p:nvSpPr>
        <p:spPr>
          <a:xfrm>
            <a:off x="713250" y="124850"/>
            <a:ext cx="7717500" cy="572700"/>
          </a:xfrm>
        </p:spPr>
        <p:txBody>
          <a:bodyPr/>
          <a:lstStyle/>
          <a:p>
            <a:r>
              <a:rPr lang="en-IN" dirty="0"/>
              <a:t>Equilibrium Output</a:t>
            </a:r>
            <a:endParaRPr lang="en-GB" dirty="0"/>
          </a:p>
        </p:txBody>
      </p:sp>
      <p:sp>
        <p:nvSpPr>
          <p:cNvPr id="3" name="Subtitle 2">
            <a:extLst>
              <a:ext uri="{FF2B5EF4-FFF2-40B4-BE49-F238E27FC236}">
                <a16:creationId xmlns:a16="http://schemas.microsoft.com/office/drawing/2014/main" id="{67D14CA1-95B0-43D5-8A69-708E996E68E2}"/>
              </a:ext>
            </a:extLst>
          </p:cNvPr>
          <p:cNvSpPr>
            <a:spLocks noGrp="1"/>
          </p:cNvSpPr>
          <p:nvPr>
            <p:ph type="subTitle" idx="1"/>
          </p:nvPr>
        </p:nvSpPr>
        <p:spPr>
          <a:xfrm>
            <a:off x="239488" y="1034143"/>
            <a:ext cx="3875312" cy="3984507"/>
          </a:xfrm>
        </p:spPr>
        <p:txBody>
          <a:bodyPr/>
          <a:lstStyle/>
          <a:p>
            <a:pPr marL="171450" indent="-171450">
              <a:buFont typeface="Arial" panose="020B0604020202020204" pitchFamily="34" charset="0"/>
              <a:buChar char="•"/>
            </a:pPr>
            <a:r>
              <a:rPr lang="en-IN" sz="1750" dirty="0"/>
              <a:t>When Firm-A produces 1/3 OD’ the Firm-B will be in equilibrium by producing the same level of output.</a:t>
            </a:r>
          </a:p>
          <a:p>
            <a:pPr>
              <a:buNone/>
            </a:pPr>
            <a:endParaRPr lang="en-IN" sz="1750" dirty="0"/>
          </a:p>
          <a:p>
            <a:pPr marL="171450" indent="-171450">
              <a:buFont typeface="Arial" panose="020B0604020202020204" pitchFamily="34" charset="0"/>
              <a:buChar char="•"/>
            </a:pPr>
            <a:r>
              <a:rPr lang="en-IN" sz="1750" dirty="0"/>
              <a:t>Firm-B’s Output = ½ (OD’ – 1/3 OD’) = ½ OD’ – 1/6 OD’ = 1/3 OD’.</a:t>
            </a:r>
          </a:p>
          <a:p>
            <a:pPr marL="171450" indent="-171450">
              <a:buFont typeface="Arial" panose="020B0604020202020204" pitchFamily="34" charset="0"/>
              <a:buChar char="•"/>
            </a:pPr>
            <a:r>
              <a:rPr lang="en-IN" sz="1750" dirty="0"/>
              <a:t>Firm-A’s Output = ½ (OD’ – 1/3 OD’) = ½ OD’ – 1/6 OD’ = 1/3 OD’. </a:t>
            </a:r>
          </a:p>
          <a:p>
            <a:pPr marL="171450" indent="-171450">
              <a:buFont typeface="Arial" panose="020B0604020202020204" pitchFamily="34" charset="0"/>
              <a:buChar char="•"/>
            </a:pPr>
            <a:endParaRPr lang="en-IN" sz="1750" dirty="0"/>
          </a:p>
          <a:p>
            <a:pPr marL="171450" indent="-171450">
              <a:buFont typeface="Arial" panose="020B0604020202020204" pitchFamily="34" charset="0"/>
              <a:buChar char="•"/>
            </a:pPr>
            <a:r>
              <a:rPr lang="en-IN" sz="1750" dirty="0"/>
              <a:t>Thus both will be in equilibrium by producing one third of output and total output will be two-third of the total market demand.</a:t>
            </a:r>
            <a:endParaRPr lang="en-GB" sz="1750" dirty="0"/>
          </a:p>
        </p:txBody>
      </p:sp>
      <p:pic>
        <p:nvPicPr>
          <p:cNvPr id="4" name="Content Placeholder 4">
            <a:extLst>
              <a:ext uri="{FF2B5EF4-FFF2-40B4-BE49-F238E27FC236}">
                <a16:creationId xmlns:a16="http://schemas.microsoft.com/office/drawing/2014/main" id="{F94FC854-66B5-4F1E-931F-8112B55EB035}"/>
              </a:ext>
            </a:extLst>
          </p:cNvPr>
          <p:cNvPicPr>
            <a:picLocks noChangeAspect="1"/>
          </p:cNvPicPr>
          <p:nvPr/>
        </p:nvPicPr>
        <p:blipFill rotWithShape="1">
          <a:blip r:embed="rId2"/>
          <a:srcRect l="27749" t="20057" r="21955" b="14222"/>
          <a:stretch/>
        </p:blipFill>
        <p:spPr>
          <a:xfrm>
            <a:off x="4321629" y="881742"/>
            <a:ext cx="4659085" cy="3891979"/>
          </a:xfrm>
          <a:prstGeom prst="rect">
            <a:avLst/>
          </a:prstGeom>
        </p:spPr>
      </p:pic>
    </p:spTree>
    <p:extLst>
      <p:ext uri="{BB962C8B-B14F-4D97-AF65-F5344CB8AC3E}">
        <p14:creationId xmlns:p14="http://schemas.microsoft.com/office/powerpoint/2010/main" val="346222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6525-1525-48CC-894B-1C8BAC526194}"/>
              </a:ext>
            </a:extLst>
          </p:cNvPr>
          <p:cNvSpPr>
            <a:spLocks noGrp="1"/>
          </p:cNvSpPr>
          <p:nvPr>
            <p:ph type="title"/>
          </p:nvPr>
        </p:nvSpPr>
        <p:spPr>
          <a:xfrm>
            <a:off x="713250" y="183768"/>
            <a:ext cx="7717500" cy="572700"/>
          </a:xfrm>
        </p:spPr>
        <p:txBody>
          <a:bodyPr/>
          <a:lstStyle/>
          <a:p>
            <a:r>
              <a:rPr lang="en-IN" dirty="0"/>
              <a:t>Number of Firms &amp; Output</a:t>
            </a:r>
            <a:endParaRPr lang="en-GB" dirty="0"/>
          </a:p>
        </p:txBody>
      </p:sp>
      <p:sp>
        <p:nvSpPr>
          <p:cNvPr id="3" name="Subtitle 2">
            <a:extLst>
              <a:ext uri="{FF2B5EF4-FFF2-40B4-BE49-F238E27FC236}">
                <a16:creationId xmlns:a16="http://schemas.microsoft.com/office/drawing/2014/main" id="{8622E5F4-E673-44BF-A3B2-7EA41E2AEED1}"/>
              </a:ext>
            </a:extLst>
          </p:cNvPr>
          <p:cNvSpPr>
            <a:spLocks noGrp="1"/>
          </p:cNvSpPr>
          <p:nvPr>
            <p:ph type="subTitle" idx="1"/>
          </p:nvPr>
        </p:nvSpPr>
        <p:spPr>
          <a:xfrm>
            <a:off x="1012372" y="1055044"/>
            <a:ext cx="6934200" cy="3365400"/>
          </a:xfrm>
        </p:spPr>
        <p:txBody>
          <a:bodyPr/>
          <a:lstStyle/>
          <a:p>
            <a:pPr marL="171450" indent="-171450">
              <a:buFont typeface="Arial" panose="020B0604020202020204" pitchFamily="34" charset="0"/>
              <a:buChar char="•"/>
            </a:pPr>
            <a:r>
              <a:rPr lang="en-IN" sz="1800" dirty="0"/>
              <a:t>When there are two firms total output produced is 2/3 of total market demand. </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In general, if there are n firms in the industry each will provide 1 /(n + 1) of the market, and the industry output will be n/(n + 1) = 1 /(n + 1)*n. </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Clearly as more firms are assumed to exist in the industry, the higher the total quantity supplied and hence the lower the price. </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The larger the number of firms the closer is output and price to the competitive level.</a:t>
            </a:r>
          </a:p>
          <a:p>
            <a:endParaRPr lang="en-GB" dirty="0"/>
          </a:p>
        </p:txBody>
      </p:sp>
    </p:spTree>
    <p:extLst>
      <p:ext uri="{BB962C8B-B14F-4D97-AF65-F5344CB8AC3E}">
        <p14:creationId xmlns:p14="http://schemas.microsoft.com/office/powerpoint/2010/main" val="374841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a:off x="1549650" y="1083537"/>
            <a:ext cx="6044700" cy="2976426"/>
            <a:chOff x="1549650" y="1083537"/>
            <a:chExt cx="6044700" cy="2976426"/>
          </a:xfrm>
        </p:grpSpPr>
        <p:sp>
          <p:nvSpPr>
            <p:cNvPr id="282" name="Google Shape;282;p49"/>
            <p:cNvSpPr/>
            <p:nvPr/>
          </p:nvSpPr>
          <p:spPr>
            <a:xfrm rot="-242355">
              <a:off x="1626935" y="145462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55644" y="1116256"/>
              <a:ext cx="870800" cy="681078"/>
              <a:chOff x="4343742" y="1288126"/>
              <a:chExt cx="870793" cy="681073"/>
            </a:xfrm>
          </p:grpSpPr>
          <p:sp>
            <p:nvSpPr>
              <p:cNvPr id="284" name="Google Shape;284;p49"/>
              <p:cNvSpPr/>
              <p:nvPr/>
            </p:nvSpPr>
            <p:spPr>
              <a:xfrm>
                <a:off x="4367449" y="1469900"/>
                <a:ext cx="823379" cy="466387"/>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43742" y="1903309"/>
                <a:ext cx="870793" cy="65889"/>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10" y="1288126"/>
                <a:ext cx="554659" cy="660015"/>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287;p49"/>
          <p:cNvSpPr txBox="1">
            <a:spLocks noGrp="1"/>
          </p:cNvSpPr>
          <p:nvPr>
            <p:ph type="title"/>
          </p:nvPr>
        </p:nvSpPr>
        <p:spPr>
          <a:xfrm rot="-242392">
            <a:off x="1686427" y="2182666"/>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Cournot Model</a:t>
            </a:r>
            <a:endParaRPr dirty="0"/>
          </a:p>
        </p:txBody>
      </p:sp>
      <p:sp>
        <p:nvSpPr>
          <p:cNvPr id="288" name="Google Shape;288;p49"/>
          <p:cNvSpPr/>
          <p:nvPr/>
        </p:nvSpPr>
        <p:spPr>
          <a:xfrm rot="519771">
            <a:off x="6474394" y="723197"/>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rot="519400">
            <a:off x="6430587" y="881470"/>
            <a:ext cx="1343404" cy="8411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90" name="Google Shape;290;p49"/>
          <p:cNvSpPr/>
          <p:nvPr/>
        </p:nvSpPr>
        <p:spPr>
          <a:xfrm rot="964">
            <a:off x="3629050" y="3467875"/>
            <a:ext cx="4280100" cy="675600"/>
          </a:xfrm>
          <a:prstGeom prst="roundRect">
            <a:avLst>
              <a:gd name="adj" fmla="val 24529"/>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9"/>
          <p:cNvSpPr txBox="1">
            <a:spLocks noGrp="1"/>
          </p:cNvSpPr>
          <p:nvPr>
            <p:ph type="subTitle" idx="1"/>
          </p:nvPr>
        </p:nvSpPr>
        <p:spPr>
          <a:xfrm rot="-1016">
            <a:off x="3743325" y="3467881"/>
            <a:ext cx="40608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t>A SIMULATION</a:t>
            </a:r>
            <a:endParaRPr b="1" dirty="0"/>
          </a:p>
        </p:txBody>
      </p:sp>
    </p:spTree>
    <p:extLst>
      <p:ext uri="{BB962C8B-B14F-4D97-AF65-F5344CB8AC3E}">
        <p14:creationId xmlns:p14="http://schemas.microsoft.com/office/powerpoint/2010/main" val="365564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53BC7-B0C9-4689-8130-A93AEC4B3FD0}"/>
              </a:ext>
            </a:extLst>
          </p:cNvPr>
          <p:cNvSpPr>
            <a:spLocks noGrp="1"/>
          </p:cNvSpPr>
          <p:nvPr>
            <p:ph type="title"/>
          </p:nvPr>
        </p:nvSpPr>
        <p:spPr>
          <a:xfrm>
            <a:off x="713250" y="370211"/>
            <a:ext cx="7717500" cy="572700"/>
          </a:xfrm>
        </p:spPr>
        <p:txBody>
          <a:bodyPr/>
          <a:lstStyle/>
          <a:p>
            <a:r>
              <a:rPr lang="en-GB" dirty="0"/>
              <a:t>The Spring Water Duopoly</a:t>
            </a:r>
          </a:p>
        </p:txBody>
      </p:sp>
      <p:sp>
        <p:nvSpPr>
          <p:cNvPr id="6" name="Subtitle 5">
            <a:extLst>
              <a:ext uri="{FF2B5EF4-FFF2-40B4-BE49-F238E27FC236}">
                <a16:creationId xmlns:a16="http://schemas.microsoft.com/office/drawing/2014/main" id="{EB459538-0176-4D4C-93ED-BBA432896B86}"/>
              </a:ext>
            </a:extLst>
          </p:cNvPr>
          <p:cNvSpPr>
            <a:spLocks noGrp="1"/>
          </p:cNvSpPr>
          <p:nvPr>
            <p:ph type="subTitle" idx="1"/>
          </p:nvPr>
        </p:nvSpPr>
        <p:spPr>
          <a:xfrm>
            <a:off x="410267" y="1176669"/>
            <a:ext cx="5125751" cy="3596620"/>
          </a:xfrm>
        </p:spPr>
        <p:txBody>
          <a:bodyPr/>
          <a:lstStyle/>
          <a:p>
            <a:pPr>
              <a:buNone/>
            </a:pPr>
            <a:r>
              <a:rPr lang="en-US" dirty="0"/>
              <a:t>The earliest duopoly model was developed in </a:t>
            </a:r>
            <a:r>
              <a:rPr lang="en-US" b="1" dirty="0"/>
              <a:t>1838</a:t>
            </a:r>
            <a:r>
              <a:rPr lang="en-US" dirty="0"/>
              <a:t> by the French economist </a:t>
            </a:r>
            <a:r>
              <a:rPr lang="en-US" b="1" dirty="0"/>
              <a:t>Augustin Cournot.</a:t>
            </a:r>
          </a:p>
          <a:p>
            <a:pPr>
              <a:buNone/>
            </a:pPr>
            <a:endParaRPr lang="en-US" dirty="0"/>
          </a:p>
          <a:p>
            <a:pPr>
              <a:buNone/>
            </a:pPr>
            <a:r>
              <a:rPr lang="en-US" dirty="0"/>
              <a:t>The original version is quite limited in that it makes the assumption that the </a:t>
            </a:r>
            <a:r>
              <a:rPr lang="en-US" b="1" u="sng" dirty="0"/>
              <a:t>duopolies have identical products and identical costs</a:t>
            </a:r>
            <a:r>
              <a:rPr lang="en-US" dirty="0"/>
              <a:t>. </a:t>
            </a:r>
          </a:p>
          <a:p>
            <a:pPr>
              <a:buNone/>
            </a:pPr>
            <a:endParaRPr lang="en-US" dirty="0"/>
          </a:p>
          <a:p>
            <a:pPr>
              <a:buNone/>
            </a:pPr>
            <a:r>
              <a:rPr lang="en-US" dirty="0"/>
              <a:t>Actually Cournot illustrated his model with the example of </a:t>
            </a:r>
            <a:r>
              <a:rPr lang="en-US" b="1" dirty="0"/>
              <a:t>two firms each owning a spring of mineral water</a:t>
            </a:r>
            <a:r>
              <a:rPr lang="en-US" dirty="0"/>
              <a:t>, which is produced at zero costs. </a:t>
            </a:r>
          </a:p>
          <a:p>
            <a:pPr>
              <a:buNone/>
            </a:pPr>
            <a:endParaRPr lang="en-US" dirty="0"/>
          </a:p>
          <a:p>
            <a:pPr>
              <a:buNone/>
            </a:pPr>
            <a:r>
              <a:rPr lang="en-US" dirty="0"/>
              <a:t>Cournot assumed that there are two firms each owning a mineral well, and operating with </a:t>
            </a:r>
            <a:r>
              <a:rPr lang="en-US" b="1" u="sng" dirty="0"/>
              <a:t>zero costs</a:t>
            </a:r>
            <a:r>
              <a:rPr lang="en-US" dirty="0"/>
              <a:t>. They sell their output in a market with a </a:t>
            </a:r>
            <a:r>
              <a:rPr lang="en-US" b="1" dirty="0"/>
              <a:t>straight-line demand curve</a:t>
            </a:r>
            <a:r>
              <a:rPr lang="en-US" dirty="0"/>
              <a:t>. </a:t>
            </a:r>
          </a:p>
          <a:p>
            <a:pPr>
              <a:buNone/>
            </a:pPr>
            <a:endParaRPr lang="en-US" dirty="0"/>
          </a:p>
          <a:p>
            <a:pPr>
              <a:buNone/>
            </a:pPr>
            <a:r>
              <a:rPr lang="en-US" dirty="0"/>
              <a:t>Each firm acts on the </a:t>
            </a:r>
            <a:r>
              <a:rPr lang="en-US" b="1" i="1" dirty="0"/>
              <a:t>assumption</a:t>
            </a:r>
            <a:r>
              <a:rPr lang="en-US" dirty="0"/>
              <a:t> that its competitor will not change its output, and decides its own output so as to maximize profit. Assume that firm A is the first to start producing and selling mineral water. It will produce quantity A, at price P where profits are at a maximum</a:t>
            </a:r>
            <a:endParaRPr lang="en-GB" dirty="0"/>
          </a:p>
        </p:txBody>
      </p:sp>
      <p:pic>
        <p:nvPicPr>
          <p:cNvPr id="1028" name="Picture 4" descr="Duopoly - Overview, Examples, and Types of Oligopolies">
            <a:extLst>
              <a:ext uri="{FF2B5EF4-FFF2-40B4-BE49-F238E27FC236}">
                <a16:creationId xmlns:a16="http://schemas.microsoft.com/office/drawing/2014/main" id="{9B2AAC19-D578-4C07-8ACF-DB079BF70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491" y="1784941"/>
            <a:ext cx="2955242" cy="197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AD328E-9D12-4779-9A2B-4A7909EEE65B}"/>
              </a:ext>
            </a:extLst>
          </p:cNvPr>
          <p:cNvSpPr>
            <a:spLocks noGrp="1"/>
          </p:cNvSpPr>
          <p:nvPr>
            <p:ph type="title"/>
          </p:nvPr>
        </p:nvSpPr>
        <p:spPr/>
        <p:txBody>
          <a:bodyPr/>
          <a:lstStyle/>
          <a:p>
            <a:r>
              <a:rPr lang="en-GB" dirty="0"/>
              <a:t>ASSUMPTIONS</a:t>
            </a:r>
          </a:p>
        </p:txBody>
      </p:sp>
      <p:sp>
        <p:nvSpPr>
          <p:cNvPr id="6" name="Subtitle 5">
            <a:extLst>
              <a:ext uri="{FF2B5EF4-FFF2-40B4-BE49-F238E27FC236}">
                <a16:creationId xmlns:a16="http://schemas.microsoft.com/office/drawing/2014/main" id="{F60CC31D-CCEE-450F-8517-6B6FA6DB47C3}"/>
              </a:ext>
            </a:extLst>
          </p:cNvPr>
          <p:cNvSpPr>
            <a:spLocks noGrp="1"/>
          </p:cNvSpPr>
          <p:nvPr>
            <p:ph type="subTitle" idx="1"/>
          </p:nvPr>
        </p:nvSpPr>
        <p:spPr>
          <a:xfrm>
            <a:off x="587829" y="1208314"/>
            <a:ext cx="8044542" cy="3418958"/>
          </a:xfrm>
        </p:spPr>
        <p:txBody>
          <a:bodyPr/>
          <a:lstStyle/>
          <a:p>
            <a:pPr marL="228600" indent="-228600"/>
            <a:r>
              <a:rPr lang="en-GB" sz="2400" dirty="0"/>
              <a:t>The market structure is a Duopoly</a:t>
            </a:r>
          </a:p>
          <a:p>
            <a:pPr marL="228600" indent="-228600"/>
            <a:endParaRPr lang="en-GB" sz="2400" dirty="0"/>
          </a:p>
          <a:p>
            <a:pPr marL="228600" indent="-228600"/>
            <a:r>
              <a:rPr lang="en-GB" sz="2400" dirty="0"/>
              <a:t>The price and demand of the product are </a:t>
            </a:r>
            <a:r>
              <a:rPr lang="en-US" sz="2400" dirty="0"/>
              <a:t>equally proportional</a:t>
            </a:r>
          </a:p>
          <a:p>
            <a:pPr marL="228600" indent="-228600"/>
            <a:endParaRPr lang="en-US" sz="2400" dirty="0"/>
          </a:p>
          <a:p>
            <a:pPr marL="228600" indent="-228600"/>
            <a:r>
              <a:rPr lang="en-US" sz="2400" dirty="0"/>
              <a:t>All other factors affecting market demand (except the competing firm) and all other factors affecting market price (other than the demand fluctuations) are assumed to be constant.</a:t>
            </a:r>
            <a:endParaRPr lang="en-GB" sz="2400" dirty="0"/>
          </a:p>
        </p:txBody>
      </p:sp>
    </p:spTree>
    <p:extLst>
      <p:ext uri="{BB962C8B-B14F-4D97-AF65-F5344CB8AC3E}">
        <p14:creationId xmlns:p14="http://schemas.microsoft.com/office/powerpoint/2010/main" val="376219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398CBD7-54B2-4177-8BA9-27D20DA6D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6" y="285750"/>
            <a:ext cx="63745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7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C4F71CF-E35C-4FDC-B8AA-188F33054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62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298685C-499B-4562-AA44-CCF360611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01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CDA0C11-1D7F-443F-A3FD-95FDEE7B7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9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6"/>
          <p:cNvSpPr txBox="1">
            <a:spLocks noGrp="1"/>
          </p:cNvSpPr>
          <p:nvPr>
            <p:ph type="title"/>
          </p:nvPr>
        </p:nvSpPr>
        <p:spPr>
          <a:xfrm>
            <a:off x="713225" y="4450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236" name="Google Shape;236;p46"/>
          <p:cNvSpPr/>
          <p:nvPr/>
        </p:nvSpPr>
        <p:spPr>
          <a:xfrm rot="519771">
            <a:off x="2989238" y="1647366"/>
            <a:ext cx="1248833" cy="1306951"/>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6"/>
          <p:cNvSpPr txBox="1">
            <a:spLocks noGrp="1"/>
          </p:cNvSpPr>
          <p:nvPr>
            <p:ph type="title" idx="3"/>
          </p:nvPr>
        </p:nvSpPr>
        <p:spPr>
          <a:xfrm>
            <a:off x="2843237" y="1568342"/>
            <a:ext cx="1547189" cy="142327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grpSp>
        <p:nvGrpSpPr>
          <p:cNvPr id="238" name="Google Shape;238;p46"/>
          <p:cNvGrpSpPr/>
          <p:nvPr/>
        </p:nvGrpSpPr>
        <p:grpSpPr>
          <a:xfrm>
            <a:off x="4003790" y="1448505"/>
            <a:ext cx="329929" cy="527818"/>
            <a:chOff x="7052678" y="3327363"/>
            <a:chExt cx="331509" cy="506763"/>
          </a:xfrm>
        </p:grpSpPr>
        <p:sp>
          <p:nvSpPr>
            <p:cNvPr id="239" name="Google Shape;239;p46"/>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6"/>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46"/>
          <p:cNvSpPr/>
          <p:nvPr/>
        </p:nvSpPr>
        <p:spPr>
          <a:xfrm>
            <a:off x="2708745" y="2990824"/>
            <a:ext cx="1809817" cy="710403"/>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46"/>
          <p:cNvSpPr txBox="1">
            <a:spLocks noGrp="1"/>
          </p:cNvSpPr>
          <p:nvPr>
            <p:ph type="subTitle" idx="2"/>
          </p:nvPr>
        </p:nvSpPr>
        <p:spPr>
          <a:xfrm rot="-1287">
            <a:off x="2706679" y="3063963"/>
            <a:ext cx="1809817" cy="572022"/>
          </a:xfrm>
          <a:prstGeom prst="rect">
            <a:avLst/>
          </a:prstGeom>
        </p:spPr>
        <p:txBody>
          <a:bodyPr spcFirstLastPara="1" wrap="square" lIns="0" tIns="0" rIns="0" bIns="0" anchor="ctr" anchorCtr="0">
            <a:normAutofit/>
          </a:bodyPr>
          <a:lstStyle/>
          <a:p>
            <a:pPr marL="0" lvl="0" indent="0" algn="ctr" rtl="0">
              <a:spcBef>
                <a:spcPts val="0"/>
              </a:spcBef>
              <a:spcAft>
                <a:spcPts val="0"/>
              </a:spcAft>
              <a:buNone/>
            </a:pPr>
            <a:r>
              <a:rPr lang="en-US" dirty="0"/>
              <a:t>Model Idea and Origin</a:t>
            </a:r>
            <a:endParaRPr dirty="0"/>
          </a:p>
        </p:txBody>
      </p:sp>
      <p:sp>
        <p:nvSpPr>
          <p:cNvPr id="43" name="Google Shape;236;p46">
            <a:extLst>
              <a:ext uri="{FF2B5EF4-FFF2-40B4-BE49-F238E27FC236}">
                <a16:creationId xmlns:a16="http://schemas.microsoft.com/office/drawing/2014/main" id="{07587768-D9AD-424E-AE36-1FADD55B74CC}"/>
              </a:ext>
            </a:extLst>
          </p:cNvPr>
          <p:cNvSpPr/>
          <p:nvPr/>
        </p:nvSpPr>
        <p:spPr>
          <a:xfrm rot="519771">
            <a:off x="5009182" y="1647366"/>
            <a:ext cx="1248833" cy="1306951"/>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p46">
            <a:extLst>
              <a:ext uri="{FF2B5EF4-FFF2-40B4-BE49-F238E27FC236}">
                <a16:creationId xmlns:a16="http://schemas.microsoft.com/office/drawing/2014/main" id="{50D98D1E-9F4F-4FC5-8CA2-DDEFA41C7AB7}"/>
              </a:ext>
            </a:extLst>
          </p:cNvPr>
          <p:cNvSpPr txBox="1">
            <a:spLocks/>
          </p:cNvSpPr>
          <p:nvPr/>
        </p:nvSpPr>
        <p:spPr>
          <a:xfrm>
            <a:off x="4872558" y="1567548"/>
            <a:ext cx="1547189" cy="14232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5900"/>
              <a:buFont typeface="Raleway Thin"/>
              <a:buNone/>
              <a:defRPr sz="5900" b="0" i="0" u="none" strike="noStrike" cap="none">
                <a:solidFill>
                  <a:schemeClr val="accent5"/>
                </a:solidFill>
                <a:latin typeface="Raleway Thin"/>
                <a:ea typeface="Raleway Thin"/>
                <a:cs typeface="Raleway Thin"/>
                <a:sym typeface="Raleway Thin"/>
              </a:defRPr>
            </a:lvl1pPr>
            <a:lvl2pPr marR="0" lvl="1"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900"/>
              <a:buFont typeface="Arial"/>
              <a:buNone/>
              <a:defRPr sz="5900" b="0" i="0" u="none" strike="noStrike" cap="none">
                <a:solidFill>
                  <a:schemeClr val="dk1"/>
                </a:solidFill>
                <a:latin typeface="Arial"/>
                <a:ea typeface="Arial"/>
                <a:cs typeface="Arial"/>
                <a:sym typeface="Arial"/>
              </a:defRPr>
            </a:lvl9pPr>
          </a:lstStyle>
          <a:p>
            <a:r>
              <a:rPr lang="en" dirty="0"/>
              <a:t>02</a:t>
            </a:r>
          </a:p>
        </p:txBody>
      </p:sp>
      <p:grpSp>
        <p:nvGrpSpPr>
          <p:cNvPr id="45" name="Google Shape;238;p46">
            <a:extLst>
              <a:ext uri="{FF2B5EF4-FFF2-40B4-BE49-F238E27FC236}">
                <a16:creationId xmlns:a16="http://schemas.microsoft.com/office/drawing/2014/main" id="{1441F8A1-90D4-49FD-9EAC-CF95E933EB74}"/>
              </a:ext>
            </a:extLst>
          </p:cNvPr>
          <p:cNvGrpSpPr/>
          <p:nvPr/>
        </p:nvGrpSpPr>
        <p:grpSpPr>
          <a:xfrm>
            <a:off x="6023734" y="1448505"/>
            <a:ext cx="329929" cy="527818"/>
            <a:chOff x="7052678" y="3327363"/>
            <a:chExt cx="331509" cy="506763"/>
          </a:xfrm>
        </p:grpSpPr>
        <p:sp>
          <p:nvSpPr>
            <p:cNvPr id="46" name="Google Shape;239;p46">
              <a:extLst>
                <a:ext uri="{FF2B5EF4-FFF2-40B4-BE49-F238E27FC236}">
                  <a16:creationId xmlns:a16="http://schemas.microsoft.com/office/drawing/2014/main" id="{3A6A77DF-8510-4064-BEDD-B0F6639FE16F}"/>
                </a:ext>
              </a:extLst>
            </p:cNvPr>
            <p:cNvSpPr/>
            <p:nvPr/>
          </p:nvSpPr>
          <p:spPr>
            <a:xfrm rot="1186565">
              <a:off x="7136441" y="3348830"/>
              <a:ext cx="28373" cy="49539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0;p46">
              <a:extLst>
                <a:ext uri="{FF2B5EF4-FFF2-40B4-BE49-F238E27FC236}">
                  <a16:creationId xmlns:a16="http://schemas.microsoft.com/office/drawing/2014/main" id="{B43D59B9-C018-45A9-A54C-8D21650321AA}"/>
                </a:ext>
              </a:extLst>
            </p:cNvPr>
            <p:cNvSpPr/>
            <p:nvPr/>
          </p:nvSpPr>
          <p:spPr>
            <a:xfrm>
              <a:off x="7052687" y="3327363"/>
              <a:ext cx="331500" cy="331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241;p46">
            <a:extLst>
              <a:ext uri="{FF2B5EF4-FFF2-40B4-BE49-F238E27FC236}">
                <a16:creationId xmlns:a16="http://schemas.microsoft.com/office/drawing/2014/main" id="{BA37BF88-8DA2-4E6D-A1FB-B60F01A33E88}"/>
              </a:ext>
            </a:extLst>
          </p:cNvPr>
          <p:cNvSpPr/>
          <p:nvPr/>
        </p:nvSpPr>
        <p:spPr>
          <a:xfrm>
            <a:off x="4804232" y="2990823"/>
            <a:ext cx="1809817" cy="710403"/>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43;p46">
            <a:extLst>
              <a:ext uri="{FF2B5EF4-FFF2-40B4-BE49-F238E27FC236}">
                <a16:creationId xmlns:a16="http://schemas.microsoft.com/office/drawing/2014/main" id="{30155CAB-D9FE-4FDF-AAA0-C0C322163783}"/>
              </a:ext>
            </a:extLst>
          </p:cNvPr>
          <p:cNvSpPr txBox="1">
            <a:spLocks/>
          </p:cNvSpPr>
          <p:nvPr/>
        </p:nvSpPr>
        <p:spPr>
          <a:xfrm rot="-1287">
            <a:off x="4804227" y="3086113"/>
            <a:ext cx="1809826" cy="549873"/>
          </a:xfrm>
          <a:prstGeom prst="rect">
            <a:avLst/>
          </a:prstGeom>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100"/>
              <a:buFont typeface="Raleway Thin"/>
              <a:buNone/>
              <a:defRPr sz="1800" b="0" i="0" u="none" strike="noStrike" cap="none">
                <a:solidFill>
                  <a:schemeClr val="accent5"/>
                </a:solidFill>
                <a:latin typeface="Raleway Thin"/>
                <a:ea typeface="Raleway Thin"/>
                <a:cs typeface="Raleway Thin"/>
                <a:sym typeface="Raleway Thin"/>
              </a:defRPr>
            </a:lvl1pPr>
            <a:lvl2pPr marR="0" lvl="1"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100"/>
              <a:buFont typeface="Arial"/>
              <a:buNone/>
              <a:defRPr sz="2100" b="0" i="0" u="none" strike="noStrike" cap="none">
                <a:solidFill>
                  <a:schemeClr val="accent1"/>
                </a:solidFill>
                <a:latin typeface="Arial"/>
                <a:ea typeface="Arial"/>
                <a:cs typeface="Arial"/>
                <a:sym typeface="Arial"/>
              </a:defRPr>
            </a:lvl9pPr>
          </a:lstStyle>
          <a:p>
            <a:r>
              <a:rPr lang="en-US" dirty="0"/>
              <a:t>Model in Charts - Simulation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4054E5D-9CE6-4A39-BE5F-810CED73C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62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CC3F9DD-DB7F-4143-92B8-9E3B58DBA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6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98BFDDE-8560-4C11-B636-D5396E7D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81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8A08B1A-377E-4109-AEA7-EFD8B17F7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09" y="285750"/>
            <a:ext cx="637458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49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56"/>
          <p:cNvGrpSpPr/>
          <p:nvPr/>
        </p:nvGrpSpPr>
        <p:grpSpPr>
          <a:xfrm>
            <a:off x="787582" y="834769"/>
            <a:ext cx="7784408" cy="3452700"/>
            <a:chOff x="787582" y="834769"/>
            <a:chExt cx="7784408" cy="3452700"/>
          </a:xfrm>
        </p:grpSpPr>
        <p:sp>
          <p:nvSpPr>
            <p:cNvPr id="398" name="Google Shape;398;p56"/>
            <p:cNvSpPr/>
            <p:nvPr/>
          </p:nvSpPr>
          <p:spPr>
            <a:xfrm rot="-133015">
              <a:off x="890337" y="975482"/>
              <a:ext cx="7336591" cy="3171275"/>
            </a:xfrm>
            <a:prstGeom prst="roundRect">
              <a:avLst>
                <a:gd name="adj" fmla="val 9539"/>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6"/>
            <p:cNvSpPr/>
            <p:nvPr/>
          </p:nvSpPr>
          <p:spPr>
            <a:xfrm rot="5278463">
              <a:off x="7610247" y="2672039"/>
              <a:ext cx="767129" cy="1129946"/>
            </a:xfrm>
            <a:custGeom>
              <a:avLst/>
              <a:gdLst/>
              <a:ahLst/>
              <a:cxnLst/>
              <a:rect l="l" t="t" r="r" b="b"/>
              <a:pathLst>
                <a:path w="14919" h="21975" extrusionOk="0">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6"/>
            <p:cNvSpPr/>
            <p:nvPr/>
          </p:nvSpPr>
          <p:spPr>
            <a:xfrm rot="-2981606" flipH="1">
              <a:off x="1045024" y="985335"/>
              <a:ext cx="668484" cy="984653"/>
            </a:xfrm>
            <a:custGeom>
              <a:avLst/>
              <a:gdLst/>
              <a:ahLst/>
              <a:cxnLst/>
              <a:rect l="l" t="t" r="r" b="b"/>
              <a:pathLst>
                <a:path w="14919" h="21975" extrusionOk="0">
                  <a:moveTo>
                    <a:pt x="4405" y="0"/>
                  </a:moveTo>
                  <a:cubicBezTo>
                    <a:pt x="3855" y="0"/>
                    <a:pt x="3301" y="102"/>
                    <a:pt x="2767" y="302"/>
                  </a:cubicBezTo>
                  <a:cubicBezTo>
                    <a:pt x="1737" y="736"/>
                    <a:pt x="869" y="1550"/>
                    <a:pt x="435" y="2608"/>
                  </a:cubicBezTo>
                  <a:cubicBezTo>
                    <a:pt x="55" y="3476"/>
                    <a:pt x="1" y="4479"/>
                    <a:pt x="272" y="5374"/>
                  </a:cubicBezTo>
                  <a:lnTo>
                    <a:pt x="1547" y="5374"/>
                  </a:lnTo>
                  <a:cubicBezTo>
                    <a:pt x="950" y="3828"/>
                    <a:pt x="1682" y="2092"/>
                    <a:pt x="3256" y="1441"/>
                  </a:cubicBezTo>
                  <a:cubicBezTo>
                    <a:pt x="3629" y="1291"/>
                    <a:pt x="4016" y="1219"/>
                    <a:pt x="4396" y="1219"/>
                  </a:cubicBezTo>
                  <a:cubicBezTo>
                    <a:pt x="5589" y="1219"/>
                    <a:pt x="6722" y="1923"/>
                    <a:pt x="7216" y="3096"/>
                  </a:cubicBezTo>
                  <a:lnTo>
                    <a:pt x="13454" y="18475"/>
                  </a:lnTo>
                  <a:cubicBezTo>
                    <a:pt x="13617" y="18882"/>
                    <a:pt x="13617" y="19316"/>
                    <a:pt x="13454" y="19723"/>
                  </a:cubicBezTo>
                  <a:cubicBezTo>
                    <a:pt x="13291" y="20130"/>
                    <a:pt x="12939" y="20428"/>
                    <a:pt x="12532" y="20618"/>
                  </a:cubicBezTo>
                  <a:cubicBezTo>
                    <a:pt x="12336" y="20694"/>
                    <a:pt x="12132" y="20730"/>
                    <a:pt x="11931" y="20730"/>
                  </a:cubicBezTo>
                  <a:cubicBezTo>
                    <a:pt x="11269" y="20730"/>
                    <a:pt x="10632" y="20340"/>
                    <a:pt x="10362" y="19696"/>
                  </a:cubicBezTo>
                  <a:lnTo>
                    <a:pt x="6429" y="10067"/>
                  </a:lnTo>
                  <a:cubicBezTo>
                    <a:pt x="6324" y="9836"/>
                    <a:pt x="6105" y="9669"/>
                    <a:pt x="5848" y="9669"/>
                  </a:cubicBezTo>
                  <a:cubicBezTo>
                    <a:pt x="5773" y="9669"/>
                    <a:pt x="5695" y="9684"/>
                    <a:pt x="5615" y="9714"/>
                  </a:cubicBezTo>
                  <a:cubicBezTo>
                    <a:pt x="5317" y="9850"/>
                    <a:pt x="5154" y="10202"/>
                    <a:pt x="5290" y="10528"/>
                  </a:cubicBezTo>
                  <a:lnTo>
                    <a:pt x="9223" y="20157"/>
                  </a:lnTo>
                  <a:cubicBezTo>
                    <a:pt x="9657" y="21296"/>
                    <a:pt x="10742" y="21974"/>
                    <a:pt x="11908" y="21974"/>
                  </a:cubicBezTo>
                  <a:cubicBezTo>
                    <a:pt x="12261" y="21974"/>
                    <a:pt x="12640" y="21893"/>
                    <a:pt x="12993" y="21757"/>
                  </a:cubicBezTo>
                  <a:cubicBezTo>
                    <a:pt x="13698" y="21459"/>
                    <a:pt x="14268" y="20916"/>
                    <a:pt x="14539" y="20184"/>
                  </a:cubicBezTo>
                  <a:cubicBezTo>
                    <a:pt x="14810" y="19479"/>
                    <a:pt x="14919" y="18746"/>
                    <a:pt x="14621" y="18041"/>
                  </a:cubicBezTo>
                  <a:lnTo>
                    <a:pt x="8382" y="2662"/>
                  </a:lnTo>
                  <a:cubicBezTo>
                    <a:pt x="7921" y="1631"/>
                    <a:pt x="7107" y="763"/>
                    <a:pt x="6077" y="329"/>
                  </a:cubicBezTo>
                  <a:cubicBezTo>
                    <a:pt x="5539" y="109"/>
                    <a:pt x="4974" y="0"/>
                    <a:pt x="4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56"/>
          <p:cNvSpPr txBox="1">
            <a:spLocks noGrp="1"/>
          </p:cNvSpPr>
          <p:nvPr>
            <p:ph type="title"/>
          </p:nvPr>
        </p:nvSpPr>
        <p:spPr>
          <a:xfrm>
            <a:off x="713225" y="450150"/>
            <a:ext cx="7717500" cy="4090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7000" dirty="0"/>
              <a:t>THANK YOU</a:t>
            </a:r>
            <a:endParaRPr sz="7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49"/>
          <p:cNvGrpSpPr/>
          <p:nvPr/>
        </p:nvGrpSpPr>
        <p:grpSpPr>
          <a:xfrm>
            <a:off x="1549650" y="1083537"/>
            <a:ext cx="6044700" cy="2976426"/>
            <a:chOff x="1549650" y="1083537"/>
            <a:chExt cx="6044700" cy="2976426"/>
          </a:xfrm>
        </p:grpSpPr>
        <p:sp>
          <p:nvSpPr>
            <p:cNvPr id="282" name="Google Shape;282;p49"/>
            <p:cNvSpPr/>
            <p:nvPr/>
          </p:nvSpPr>
          <p:spPr>
            <a:xfrm rot="-242355">
              <a:off x="1626935" y="1454628"/>
              <a:ext cx="5890131" cy="2400870"/>
            </a:xfrm>
            <a:prstGeom prst="roundRect">
              <a:avLst>
                <a:gd name="adj" fmla="val 16667"/>
              </a:avLst>
            </a:prstGeom>
            <a:solidFill>
              <a:schemeClr val="accent5"/>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49"/>
            <p:cNvGrpSpPr/>
            <p:nvPr/>
          </p:nvGrpSpPr>
          <p:grpSpPr>
            <a:xfrm rot="-266691">
              <a:off x="3955644" y="1116256"/>
              <a:ext cx="870800" cy="681078"/>
              <a:chOff x="4343742" y="1288126"/>
              <a:chExt cx="870793" cy="681073"/>
            </a:xfrm>
          </p:grpSpPr>
          <p:sp>
            <p:nvSpPr>
              <p:cNvPr id="284" name="Google Shape;284;p49"/>
              <p:cNvSpPr/>
              <p:nvPr/>
            </p:nvSpPr>
            <p:spPr>
              <a:xfrm>
                <a:off x="4367449" y="1469900"/>
                <a:ext cx="823379" cy="466387"/>
              </a:xfrm>
              <a:custGeom>
                <a:avLst/>
                <a:gdLst/>
                <a:ahLst/>
                <a:cxnLst/>
                <a:rect l="l" t="t" r="r" b="b"/>
                <a:pathLst>
                  <a:path w="12434" h="7043" extrusionOk="0">
                    <a:moveTo>
                      <a:pt x="1" y="1"/>
                    </a:moveTo>
                    <a:lnTo>
                      <a:pt x="1" y="7043"/>
                    </a:lnTo>
                    <a:lnTo>
                      <a:pt x="12434" y="7043"/>
                    </a:lnTo>
                    <a:lnTo>
                      <a:pt x="124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9"/>
              <p:cNvSpPr/>
              <p:nvPr/>
            </p:nvSpPr>
            <p:spPr>
              <a:xfrm>
                <a:off x="4343742" y="1903309"/>
                <a:ext cx="870793" cy="65889"/>
              </a:xfrm>
              <a:custGeom>
                <a:avLst/>
                <a:gdLst/>
                <a:ahLst/>
                <a:cxnLst/>
                <a:rect l="l" t="t" r="r" b="b"/>
                <a:pathLst>
                  <a:path w="13150" h="995" extrusionOk="0">
                    <a:moveTo>
                      <a:pt x="478" y="0"/>
                    </a:moveTo>
                    <a:cubicBezTo>
                      <a:pt x="219" y="0"/>
                      <a:pt x="1" y="219"/>
                      <a:pt x="1" y="498"/>
                    </a:cubicBezTo>
                    <a:cubicBezTo>
                      <a:pt x="1" y="756"/>
                      <a:pt x="219" y="995"/>
                      <a:pt x="478" y="995"/>
                    </a:cubicBezTo>
                    <a:lnTo>
                      <a:pt x="12652" y="995"/>
                    </a:lnTo>
                    <a:cubicBezTo>
                      <a:pt x="12931" y="995"/>
                      <a:pt x="13150" y="756"/>
                      <a:pt x="13150" y="498"/>
                    </a:cubicBezTo>
                    <a:cubicBezTo>
                      <a:pt x="13150" y="219"/>
                      <a:pt x="12931" y="0"/>
                      <a:pt x="12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9"/>
              <p:cNvSpPr/>
              <p:nvPr/>
            </p:nvSpPr>
            <p:spPr>
              <a:xfrm>
                <a:off x="4501810" y="1288126"/>
                <a:ext cx="554659" cy="660015"/>
              </a:xfrm>
              <a:custGeom>
                <a:avLst/>
                <a:gdLst/>
                <a:ahLst/>
                <a:cxnLst/>
                <a:rect l="l" t="t" r="r" b="b"/>
                <a:pathLst>
                  <a:path w="8376" h="9967" extrusionOk="0">
                    <a:moveTo>
                      <a:pt x="4178" y="0"/>
                    </a:moveTo>
                    <a:cubicBezTo>
                      <a:pt x="3303" y="0"/>
                      <a:pt x="2348" y="498"/>
                      <a:pt x="2348" y="1592"/>
                    </a:cubicBezTo>
                    <a:cubicBezTo>
                      <a:pt x="2348" y="2348"/>
                      <a:pt x="2885" y="2905"/>
                      <a:pt x="3184" y="3124"/>
                    </a:cubicBezTo>
                    <a:cubicBezTo>
                      <a:pt x="3243" y="6366"/>
                      <a:pt x="2447" y="8554"/>
                      <a:pt x="796" y="9609"/>
                    </a:cubicBezTo>
                    <a:lnTo>
                      <a:pt x="160" y="9609"/>
                    </a:lnTo>
                    <a:cubicBezTo>
                      <a:pt x="80" y="9609"/>
                      <a:pt x="1" y="9688"/>
                      <a:pt x="1" y="9788"/>
                    </a:cubicBezTo>
                    <a:cubicBezTo>
                      <a:pt x="1" y="9887"/>
                      <a:pt x="80" y="9947"/>
                      <a:pt x="160" y="9947"/>
                    </a:cubicBezTo>
                    <a:lnTo>
                      <a:pt x="160" y="9967"/>
                    </a:lnTo>
                    <a:cubicBezTo>
                      <a:pt x="160" y="9967"/>
                      <a:pt x="518" y="9947"/>
                      <a:pt x="836" y="9947"/>
                    </a:cubicBezTo>
                    <a:cubicBezTo>
                      <a:pt x="876" y="9947"/>
                      <a:pt x="896" y="9947"/>
                      <a:pt x="936" y="9927"/>
                    </a:cubicBezTo>
                    <a:cubicBezTo>
                      <a:pt x="2746" y="8813"/>
                      <a:pt x="3621" y="6485"/>
                      <a:pt x="3522" y="3024"/>
                    </a:cubicBezTo>
                    <a:cubicBezTo>
                      <a:pt x="3522" y="2964"/>
                      <a:pt x="3502" y="2925"/>
                      <a:pt x="3442" y="2885"/>
                    </a:cubicBezTo>
                    <a:cubicBezTo>
                      <a:pt x="3203" y="2726"/>
                      <a:pt x="2706" y="2209"/>
                      <a:pt x="2706" y="1592"/>
                    </a:cubicBezTo>
                    <a:cubicBezTo>
                      <a:pt x="2706" y="617"/>
                      <a:pt x="3641" y="359"/>
                      <a:pt x="4178" y="359"/>
                    </a:cubicBezTo>
                    <a:cubicBezTo>
                      <a:pt x="4735" y="359"/>
                      <a:pt x="5670" y="617"/>
                      <a:pt x="5670" y="1592"/>
                    </a:cubicBezTo>
                    <a:cubicBezTo>
                      <a:pt x="5670" y="2209"/>
                      <a:pt x="5173" y="2726"/>
                      <a:pt x="4934" y="2885"/>
                    </a:cubicBezTo>
                    <a:cubicBezTo>
                      <a:pt x="4874" y="2925"/>
                      <a:pt x="4855" y="2964"/>
                      <a:pt x="4835" y="3024"/>
                    </a:cubicBezTo>
                    <a:cubicBezTo>
                      <a:pt x="4755" y="6485"/>
                      <a:pt x="5630" y="8813"/>
                      <a:pt x="7441" y="9927"/>
                    </a:cubicBezTo>
                    <a:cubicBezTo>
                      <a:pt x="7460" y="9947"/>
                      <a:pt x="7500" y="9947"/>
                      <a:pt x="7540" y="9947"/>
                    </a:cubicBezTo>
                    <a:lnTo>
                      <a:pt x="8196" y="9947"/>
                    </a:lnTo>
                    <a:cubicBezTo>
                      <a:pt x="8296" y="9947"/>
                      <a:pt x="8376" y="9887"/>
                      <a:pt x="8376" y="9788"/>
                    </a:cubicBezTo>
                    <a:cubicBezTo>
                      <a:pt x="8376" y="9688"/>
                      <a:pt x="8296" y="9609"/>
                      <a:pt x="8196" y="9609"/>
                    </a:cubicBezTo>
                    <a:lnTo>
                      <a:pt x="7580" y="9609"/>
                    </a:lnTo>
                    <a:cubicBezTo>
                      <a:pt x="5929" y="8554"/>
                      <a:pt x="5113" y="6366"/>
                      <a:pt x="5193" y="3124"/>
                    </a:cubicBezTo>
                    <a:cubicBezTo>
                      <a:pt x="5471" y="2905"/>
                      <a:pt x="6028" y="2348"/>
                      <a:pt x="6028" y="1592"/>
                    </a:cubicBezTo>
                    <a:cubicBezTo>
                      <a:pt x="6028" y="498"/>
                      <a:pt x="5073"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287;p49"/>
          <p:cNvSpPr txBox="1">
            <a:spLocks noGrp="1"/>
          </p:cNvSpPr>
          <p:nvPr>
            <p:ph type="title"/>
          </p:nvPr>
        </p:nvSpPr>
        <p:spPr>
          <a:xfrm rot="-242392">
            <a:off x="1686427" y="2182666"/>
            <a:ext cx="5808332" cy="8417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Cournot Model</a:t>
            </a:r>
            <a:endParaRPr dirty="0"/>
          </a:p>
        </p:txBody>
      </p:sp>
      <p:sp>
        <p:nvSpPr>
          <p:cNvPr id="288" name="Google Shape;288;p49"/>
          <p:cNvSpPr/>
          <p:nvPr/>
        </p:nvSpPr>
        <p:spPr>
          <a:xfrm rot="519771">
            <a:off x="6474394" y="723197"/>
            <a:ext cx="1254815" cy="1254815"/>
          </a:xfrm>
          <a:prstGeom prst="ellipse">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9"/>
          <p:cNvSpPr txBox="1">
            <a:spLocks noGrp="1"/>
          </p:cNvSpPr>
          <p:nvPr>
            <p:ph type="title" idx="2"/>
          </p:nvPr>
        </p:nvSpPr>
        <p:spPr>
          <a:xfrm rot="519400">
            <a:off x="6430587" y="881470"/>
            <a:ext cx="1343404" cy="8411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290" name="Google Shape;290;p49"/>
          <p:cNvSpPr/>
          <p:nvPr/>
        </p:nvSpPr>
        <p:spPr>
          <a:xfrm rot="964">
            <a:off x="3629050" y="3467875"/>
            <a:ext cx="4280100" cy="675600"/>
          </a:xfrm>
          <a:prstGeom prst="roundRect">
            <a:avLst>
              <a:gd name="adj" fmla="val 24529"/>
            </a:avLst>
          </a:prstGeom>
          <a:solidFill>
            <a:schemeClr val="accent3"/>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9"/>
          <p:cNvSpPr txBox="1">
            <a:spLocks noGrp="1"/>
          </p:cNvSpPr>
          <p:nvPr>
            <p:ph type="subTitle" idx="1"/>
          </p:nvPr>
        </p:nvSpPr>
        <p:spPr>
          <a:xfrm rot="-1016">
            <a:off x="3743325" y="3467881"/>
            <a:ext cx="4060800" cy="6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t>THE THEORY</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5AB0F-BE5C-4BEC-8575-59D75308F1D5}"/>
              </a:ext>
            </a:extLst>
          </p:cNvPr>
          <p:cNvSpPr>
            <a:spLocks noGrp="1"/>
          </p:cNvSpPr>
          <p:nvPr>
            <p:ph type="title"/>
          </p:nvPr>
        </p:nvSpPr>
        <p:spPr/>
        <p:txBody>
          <a:bodyPr/>
          <a:lstStyle/>
          <a:p>
            <a:r>
              <a:rPr lang="en-IN" dirty="0"/>
              <a:t>What is Cournot model?</a:t>
            </a:r>
            <a:endParaRPr lang="en-GB" dirty="0"/>
          </a:p>
        </p:txBody>
      </p:sp>
      <p:sp>
        <p:nvSpPr>
          <p:cNvPr id="6" name="Subtitle 5">
            <a:extLst>
              <a:ext uri="{FF2B5EF4-FFF2-40B4-BE49-F238E27FC236}">
                <a16:creationId xmlns:a16="http://schemas.microsoft.com/office/drawing/2014/main" id="{5E594650-0441-4BCF-BEF9-16E8FFFEE02D}"/>
              </a:ext>
            </a:extLst>
          </p:cNvPr>
          <p:cNvSpPr>
            <a:spLocks noGrp="1"/>
          </p:cNvSpPr>
          <p:nvPr>
            <p:ph type="subTitle" idx="1"/>
          </p:nvPr>
        </p:nvSpPr>
        <p:spPr/>
        <p:txBody>
          <a:bodyPr/>
          <a:lstStyle/>
          <a:p>
            <a:pPr marL="171450" indent="-171450">
              <a:buFont typeface="Arial" panose="020B0604020202020204" pitchFamily="34" charset="0"/>
              <a:buChar char="•"/>
            </a:pPr>
            <a:r>
              <a:rPr lang="en-IN" sz="2400" dirty="0"/>
              <a:t>Cournot competition is an economic model used to describe </a:t>
            </a:r>
            <a:r>
              <a:rPr lang="en-IN" sz="2400" b="1" dirty="0"/>
              <a:t>an industry structure</a:t>
            </a:r>
            <a:r>
              <a:rPr lang="en-IN" sz="2400" dirty="0"/>
              <a:t> in which companies compete on </a:t>
            </a:r>
            <a:r>
              <a:rPr lang="en-IN" sz="2400" b="1" dirty="0"/>
              <a:t>the amount of output</a:t>
            </a:r>
            <a:r>
              <a:rPr lang="en-IN" sz="2400" dirty="0"/>
              <a:t> they will produce, which they decide on independently of each other and at the same time.</a:t>
            </a:r>
          </a:p>
          <a:p>
            <a:pPr marL="171450" indent="-171450">
              <a:buFont typeface="Arial" panose="020B0604020202020204" pitchFamily="34" charset="0"/>
              <a:buChar char="•"/>
            </a:pPr>
            <a:endParaRPr lang="en-IN" sz="2400" dirty="0"/>
          </a:p>
          <a:p>
            <a:pPr marL="171450" indent="-171450">
              <a:buFont typeface="Arial" panose="020B0604020202020204" pitchFamily="34" charset="0"/>
              <a:buChar char="•"/>
            </a:pPr>
            <a:r>
              <a:rPr lang="en-IN" sz="2400" dirty="0"/>
              <a:t>It is named after</a:t>
            </a:r>
            <a:r>
              <a:rPr lang="en-IN" sz="2400" b="1" dirty="0"/>
              <a:t> Antoine Augustin Cournot</a:t>
            </a:r>
            <a:r>
              <a:rPr lang="en-IN" sz="2400" dirty="0"/>
              <a:t> (1801–1877) who was inspired by observing competition in a spring water duopoly.</a:t>
            </a:r>
          </a:p>
          <a:p>
            <a:endParaRPr lang="en-GB" dirty="0"/>
          </a:p>
        </p:txBody>
      </p:sp>
    </p:spTree>
    <p:extLst>
      <p:ext uri="{BB962C8B-B14F-4D97-AF65-F5344CB8AC3E}">
        <p14:creationId xmlns:p14="http://schemas.microsoft.com/office/powerpoint/2010/main" val="82421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974E-0190-47B9-A230-8BB490BF1AD2}"/>
              </a:ext>
            </a:extLst>
          </p:cNvPr>
          <p:cNvSpPr>
            <a:spLocks noGrp="1"/>
          </p:cNvSpPr>
          <p:nvPr>
            <p:ph type="title"/>
          </p:nvPr>
        </p:nvSpPr>
        <p:spPr>
          <a:xfrm>
            <a:off x="713250" y="260727"/>
            <a:ext cx="7717500" cy="572700"/>
          </a:xfrm>
        </p:spPr>
        <p:txBody>
          <a:bodyPr/>
          <a:lstStyle/>
          <a:p>
            <a:r>
              <a:rPr lang="en-IN" dirty="0"/>
              <a:t>Features of Cournot Model</a:t>
            </a:r>
            <a:endParaRPr lang="en-GB" dirty="0"/>
          </a:p>
        </p:txBody>
      </p:sp>
      <p:sp>
        <p:nvSpPr>
          <p:cNvPr id="3" name="Subtitle 2">
            <a:extLst>
              <a:ext uri="{FF2B5EF4-FFF2-40B4-BE49-F238E27FC236}">
                <a16:creationId xmlns:a16="http://schemas.microsoft.com/office/drawing/2014/main" id="{B7B0B0B4-CE43-49FC-84CE-F23007FF8602}"/>
              </a:ext>
            </a:extLst>
          </p:cNvPr>
          <p:cNvSpPr>
            <a:spLocks noGrp="1"/>
          </p:cNvSpPr>
          <p:nvPr>
            <p:ph type="subTitle" idx="1"/>
          </p:nvPr>
        </p:nvSpPr>
        <p:spPr>
          <a:xfrm>
            <a:off x="857693" y="1155405"/>
            <a:ext cx="4805916" cy="3543070"/>
          </a:xfrm>
        </p:spPr>
        <p:txBody>
          <a:bodyPr/>
          <a:lstStyle/>
          <a:p>
            <a:pPr marL="171450" indent="-171450">
              <a:buFont typeface="Arial" panose="020B0604020202020204" pitchFamily="34" charset="0"/>
              <a:buChar char="•"/>
            </a:pPr>
            <a:r>
              <a:rPr lang="en-IN" sz="1800" dirty="0"/>
              <a:t>There is more than one firm and all firms produce a homogeneous product.</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Firms do not cooperate so there is no collision.</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Firms have market power. So each firm's output decision affects the good's price.</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The number of firms producing are fixed.</a:t>
            </a:r>
          </a:p>
          <a:p>
            <a:pPr marL="171450" indent="-171450">
              <a:buFont typeface="Arial" panose="020B0604020202020204" pitchFamily="34" charset="0"/>
              <a:buChar char="•"/>
            </a:pPr>
            <a:endParaRPr lang="en-IN" sz="1800" dirty="0"/>
          </a:p>
          <a:p>
            <a:pPr marL="171450" indent="-171450">
              <a:buFont typeface="Arial" panose="020B0604020202020204" pitchFamily="34" charset="0"/>
              <a:buChar char="•"/>
            </a:pPr>
            <a:r>
              <a:rPr lang="en-IN" sz="1800" dirty="0"/>
              <a:t>The firms are usually seeking to maximize profit given their competitors' decisions.</a:t>
            </a:r>
          </a:p>
          <a:p>
            <a:pPr>
              <a:buNone/>
            </a:pPr>
            <a:endParaRPr lang="en-GB" dirty="0"/>
          </a:p>
        </p:txBody>
      </p:sp>
      <p:pic>
        <p:nvPicPr>
          <p:cNvPr id="1026" name="Picture 2" descr="Market Competition: Meaning, and the Types of Market Competition">
            <a:extLst>
              <a:ext uri="{FF2B5EF4-FFF2-40B4-BE49-F238E27FC236}">
                <a16:creationId xmlns:a16="http://schemas.microsoft.com/office/drawing/2014/main" id="{32BBDAB1-3807-4CED-A49E-C934D5420F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52"/>
          <a:stretch/>
        </p:blipFill>
        <p:spPr bwMode="auto">
          <a:xfrm>
            <a:off x="5663609" y="1059593"/>
            <a:ext cx="3102682" cy="349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56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06E9-DF2F-4E66-8AD5-580FC66D179C}"/>
              </a:ext>
            </a:extLst>
          </p:cNvPr>
          <p:cNvSpPr>
            <a:spLocks noGrp="1"/>
          </p:cNvSpPr>
          <p:nvPr>
            <p:ph type="title"/>
          </p:nvPr>
        </p:nvSpPr>
        <p:spPr>
          <a:xfrm>
            <a:off x="713225" y="229878"/>
            <a:ext cx="7717500" cy="572700"/>
          </a:xfrm>
        </p:spPr>
        <p:txBody>
          <a:bodyPr/>
          <a:lstStyle/>
          <a:p>
            <a:r>
              <a:rPr lang="en-IN" dirty="0"/>
              <a:t>Assumptions</a:t>
            </a:r>
            <a:endParaRPr lang="en-GB" dirty="0"/>
          </a:p>
        </p:txBody>
      </p:sp>
      <p:sp>
        <p:nvSpPr>
          <p:cNvPr id="3" name="Subtitle 2">
            <a:extLst>
              <a:ext uri="{FF2B5EF4-FFF2-40B4-BE49-F238E27FC236}">
                <a16:creationId xmlns:a16="http://schemas.microsoft.com/office/drawing/2014/main" id="{A7445232-916C-403F-91E8-47A917703D0D}"/>
              </a:ext>
            </a:extLst>
          </p:cNvPr>
          <p:cNvSpPr>
            <a:spLocks noGrp="1"/>
          </p:cNvSpPr>
          <p:nvPr>
            <p:ph type="subTitle" idx="1"/>
          </p:nvPr>
        </p:nvSpPr>
        <p:spPr>
          <a:xfrm>
            <a:off x="500743" y="1087700"/>
            <a:ext cx="8436428" cy="3702013"/>
          </a:xfrm>
        </p:spPr>
        <p:txBody>
          <a:bodyPr/>
          <a:lstStyle/>
          <a:p>
            <a:pPr marL="171450" indent="-171450">
              <a:buFont typeface="Arial" panose="020B0604020202020204" pitchFamily="34" charset="0"/>
              <a:buChar char="•"/>
            </a:pPr>
            <a:r>
              <a:rPr lang="en-IN" sz="2000" dirty="0"/>
              <a:t>Cournot duopoly assumed that there are </a:t>
            </a:r>
            <a:r>
              <a:rPr lang="en-IN" sz="2000" b="1" dirty="0"/>
              <a:t>two firms</a:t>
            </a:r>
            <a:r>
              <a:rPr lang="en-IN" sz="2000" dirty="0"/>
              <a:t>. Thus it is a </a:t>
            </a:r>
            <a:r>
              <a:rPr lang="en-IN" sz="2000" b="1" dirty="0"/>
              <a:t>duopoly</a:t>
            </a:r>
            <a:r>
              <a:rPr lang="en-IN" sz="2000" dirty="0"/>
              <a:t> model.</a:t>
            </a:r>
          </a:p>
          <a:p>
            <a:pPr marL="171450" indent="-171450">
              <a:buFont typeface="Arial" panose="020B0604020202020204" pitchFamily="34" charset="0"/>
              <a:buChar char="•"/>
            </a:pPr>
            <a:endParaRPr lang="en-IN" sz="2000" dirty="0"/>
          </a:p>
          <a:p>
            <a:pPr marL="171450" indent="-171450">
              <a:buFont typeface="Arial" panose="020B0604020202020204" pitchFamily="34" charset="0"/>
              <a:buChar char="•"/>
            </a:pPr>
            <a:r>
              <a:rPr lang="en-IN" sz="2000" dirty="0"/>
              <a:t>Cournot also assumed that there are two firms each owning a mineral well, and operating with zero costs. Thus this model applies to </a:t>
            </a:r>
            <a:r>
              <a:rPr lang="en-IN" sz="2000" b="1" dirty="0"/>
              <a:t>identical product</a:t>
            </a:r>
            <a:r>
              <a:rPr lang="en-IN" sz="2000" dirty="0"/>
              <a:t> and </a:t>
            </a:r>
            <a:r>
              <a:rPr lang="en-IN" sz="2000" b="1" dirty="0"/>
              <a:t>identical cost</a:t>
            </a:r>
            <a:r>
              <a:rPr lang="en-IN" sz="2000" dirty="0"/>
              <a:t> conditions. </a:t>
            </a:r>
          </a:p>
          <a:p>
            <a:pPr marL="171450" indent="-171450">
              <a:buFont typeface="Arial" panose="020B0604020202020204" pitchFamily="34" charset="0"/>
              <a:buChar char="•"/>
            </a:pPr>
            <a:endParaRPr lang="en-IN" sz="2000" dirty="0"/>
          </a:p>
          <a:p>
            <a:pPr marL="171450" indent="-171450">
              <a:buFont typeface="Arial" panose="020B0604020202020204" pitchFamily="34" charset="0"/>
              <a:buChar char="•"/>
            </a:pPr>
            <a:r>
              <a:rPr lang="en-IN" sz="2000" dirty="0"/>
              <a:t>He also assumed that each firm acts on the </a:t>
            </a:r>
            <a:r>
              <a:rPr lang="en-IN" sz="2000" u="sng" dirty="0"/>
              <a:t>perception</a:t>
            </a:r>
            <a:r>
              <a:rPr lang="en-IN" sz="2000" dirty="0"/>
              <a:t> that its </a:t>
            </a:r>
            <a:r>
              <a:rPr lang="en-IN" sz="2000" b="1" dirty="0"/>
              <a:t>competitor will not change its output</a:t>
            </a:r>
            <a:r>
              <a:rPr lang="en-IN" sz="2000" dirty="0"/>
              <a:t>, and decides its own output so as to </a:t>
            </a:r>
            <a:r>
              <a:rPr lang="en-IN" sz="2000" b="1" dirty="0"/>
              <a:t>maximize profit</a:t>
            </a:r>
            <a:r>
              <a:rPr lang="en-IN" sz="2000" dirty="0"/>
              <a:t>.</a:t>
            </a:r>
          </a:p>
          <a:p>
            <a:endParaRPr lang="en-GB" dirty="0"/>
          </a:p>
        </p:txBody>
      </p:sp>
    </p:spTree>
    <p:extLst>
      <p:ext uri="{BB962C8B-B14F-4D97-AF65-F5344CB8AC3E}">
        <p14:creationId xmlns:p14="http://schemas.microsoft.com/office/powerpoint/2010/main" val="96297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3B72-AA78-42D0-A090-5C7BFCE283F1}"/>
              </a:ext>
            </a:extLst>
          </p:cNvPr>
          <p:cNvSpPr>
            <a:spLocks noGrp="1"/>
          </p:cNvSpPr>
          <p:nvPr>
            <p:ph type="title"/>
          </p:nvPr>
        </p:nvSpPr>
        <p:spPr>
          <a:xfrm>
            <a:off x="713250" y="124850"/>
            <a:ext cx="7717500" cy="572700"/>
          </a:xfrm>
        </p:spPr>
        <p:txBody>
          <a:bodyPr/>
          <a:lstStyle/>
          <a:p>
            <a:r>
              <a:rPr lang="en-IN" dirty="0"/>
              <a:t>Firm A: The Beginner</a:t>
            </a:r>
            <a:endParaRPr lang="en-GB" dirty="0"/>
          </a:p>
        </p:txBody>
      </p:sp>
      <p:sp>
        <p:nvSpPr>
          <p:cNvPr id="3" name="Subtitle 2">
            <a:extLst>
              <a:ext uri="{FF2B5EF4-FFF2-40B4-BE49-F238E27FC236}">
                <a16:creationId xmlns:a16="http://schemas.microsoft.com/office/drawing/2014/main" id="{67D14CA1-95B0-43D5-8A69-708E996E68E2}"/>
              </a:ext>
            </a:extLst>
          </p:cNvPr>
          <p:cNvSpPr>
            <a:spLocks noGrp="1"/>
          </p:cNvSpPr>
          <p:nvPr>
            <p:ph type="subTitle" idx="1"/>
          </p:nvPr>
        </p:nvSpPr>
        <p:spPr>
          <a:xfrm>
            <a:off x="293916" y="881742"/>
            <a:ext cx="4550227" cy="4022607"/>
          </a:xfrm>
        </p:spPr>
        <p:txBody>
          <a:bodyPr/>
          <a:lstStyle/>
          <a:p>
            <a:pPr marL="171450" indent="-171450">
              <a:buFont typeface="Arial" panose="020B0604020202020204" pitchFamily="34" charset="0"/>
              <a:buChar char="•"/>
            </a:pPr>
            <a:r>
              <a:rPr lang="en-IN" sz="1700" dirty="0"/>
              <a:t>Assume that firm A is the first to start producing and selling mineral water. It will produce quantity A, at price P where profits are at a maximum, because at this point MC — MR = 0. </a:t>
            </a:r>
          </a:p>
          <a:p>
            <a:pPr marL="171450" indent="-171450">
              <a:buFont typeface="Arial" panose="020B0604020202020204" pitchFamily="34" charset="0"/>
              <a:buChar char="•"/>
            </a:pPr>
            <a:endParaRPr lang="en-IN" sz="1700" dirty="0"/>
          </a:p>
          <a:p>
            <a:pPr marL="171450" indent="-171450">
              <a:buFont typeface="Arial" panose="020B0604020202020204" pitchFamily="34" charset="0"/>
              <a:buChar char="•"/>
            </a:pPr>
            <a:r>
              <a:rPr lang="en-IN" sz="1700" dirty="0"/>
              <a:t>The elasticity of market demand at this level of output is equal to unity and the total revenue of the firm is a maximum. With zero costs, maximum total revenue implies maximum profits. </a:t>
            </a:r>
          </a:p>
          <a:p>
            <a:pPr marL="171450" indent="-171450">
              <a:buFont typeface="Arial" panose="020B0604020202020204" pitchFamily="34" charset="0"/>
              <a:buChar char="•"/>
            </a:pPr>
            <a:endParaRPr lang="en-IN" sz="1700" dirty="0"/>
          </a:p>
          <a:p>
            <a:pPr marL="171450" indent="-171450">
              <a:buFont typeface="Arial" panose="020B0604020202020204" pitchFamily="34" charset="0"/>
              <a:buChar char="•"/>
            </a:pPr>
            <a:r>
              <a:rPr lang="en-IN" sz="1700" dirty="0"/>
              <a:t>Now firm B assumes that A will keep its output fixed, and hence considers that its own demand curve is CD’.</a:t>
            </a:r>
          </a:p>
          <a:p>
            <a:endParaRPr lang="en-GB" dirty="0"/>
          </a:p>
        </p:txBody>
      </p:sp>
      <p:pic>
        <p:nvPicPr>
          <p:cNvPr id="4" name="Content Placeholder 4">
            <a:extLst>
              <a:ext uri="{FF2B5EF4-FFF2-40B4-BE49-F238E27FC236}">
                <a16:creationId xmlns:a16="http://schemas.microsoft.com/office/drawing/2014/main" id="{F94FC854-66B5-4F1E-931F-8112B55EB035}"/>
              </a:ext>
            </a:extLst>
          </p:cNvPr>
          <p:cNvPicPr>
            <a:picLocks noChangeAspect="1"/>
          </p:cNvPicPr>
          <p:nvPr/>
        </p:nvPicPr>
        <p:blipFill rotWithShape="1">
          <a:blip r:embed="rId2"/>
          <a:srcRect l="27749" t="20057" r="21955" b="14222"/>
          <a:stretch/>
        </p:blipFill>
        <p:spPr>
          <a:xfrm>
            <a:off x="5018314" y="881742"/>
            <a:ext cx="3962400" cy="3891979"/>
          </a:xfrm>
          <a:prstGeom prst="rect">
            <a:avLst/>
          </a:prstGeom>
        </p:spPr>
      </p:pic>
    </p:spTree>
    <p:extLst>
      <p:ext uri="{BB962C8B-B14F-4D97-AF65-F5344CB8AC3E}">
        <p14:creationId xmlns:p14="http://schemas.microsoft.com/office/powerpoint/2010/main" val="25019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3B72-AA78-42D0-A090-5C7BFCE283F1}"/>
              </a:ext>
            </a:extLst>
          </p:cNvPr>
          <p:cNvSpPr>
            <a:spLocks noGrp="1"/>
          </p:cNvSpPr>
          <p:nvPr>
            <p:ph type="title"/>
          </p:nvPr>
        </p:nvSpPr>
        <p:spPr>
          <a:xfrm>
            <a:off x="713250" y="124850"/>
            <a:ext cx="7717500" cy="572700"/>
          </a:xfrm>
        </p:spPr>
        <p:txBody>
          <a:bodyPr/>
          <a:lstStyle/>
          <a:p>
            <a:r>
              <a:rPr lang="en-IN" dirty="0"/>
              <a:t>Firm B: The New Entrant</a:t>
            </a:r>
            <a:endParaRPr lang="en-GB" dirty="0"/>
          </a:p>
        </p:txBody>
      </p:sp>
      <p:sp>
        <p:nvSpPr>
          <p:cNvPr id="3" name="Subtitle 2">
            <a:extLst>
              <a:ext uri="{FF2B5EF4-FFF2-40B4-BE49-F238E27FC236}">
                <a16:creationId xmlns:a16="http://schemas.microsoft.com/office/drawing/2014/main" id="{67D14CA1-95B0-43D5-8A69-708E996E68E2}"/>
              </a:ext>
            </a:extLst>
          </p:cNvPr>
          <p:cNvSpPr>
            <a:spLocks noGrp="1"/>
          </p:cNvSpPr>
          <p:nvPr>
            <p:ph type="subTitle" idx="1"/>
          </p:nvPr>
        </p:nvSpPr>
        <p:spPr>
          <a:xfrm>
            <a:off x="239487" y="1126671"/>
            <a:ext cx="4550227" cy="3891979"/>
          </a:xfrm>
        </p:spPr>
        <p:txBody>
          <a:bodyPr/>
          <a:lstStyle/>
          <a:p>
            <a:pPr marL="571500" indent="-571500">
              <a:buFont typeface="Arial" panose="020B0604020202020204" pitchFamily="34" charset="0"/>
              <a:buChar char="•"/>
            </a:pPr>
            <a:r>
              <a:rPr lang="en-IN" sz="1900" dirty="0"/>
              <a:t>Clearly firm B will produce half the quantity AD’, because (under the Cournot assumption of fixed output of the rival) at this level (AB) of output (and at price F) its revenue and profit is at a maximum. </a:t>
            </a:r>
          </a:p>
          <a:p>
            <a:pPr marL="571500" indent="-571500">
              <a:buFont typeface="Arial" panose="020B0604020202020204" pitchFamily="34" charset="0"/>
              <a:buChar char="•"/>
            </a:pPr>
            <a:endParaRPr lang="en-IN" sz="1900" dirty="0"/>
          </a:p>
          <a:p>
            <a:pPr marL="571500" indent="-571500">
              <a:buFont typeface="Arial" panose="020B0604020202020204" pitchFamily="34" charset="0"/>
              <a:buChar char="•"/>
            </a:pPr>
            <a:r>
              <a:rPr lang="en-IN" sz="1900" dirty="0"/>
              <a:t>B produces half of the market which has not been supplied by A, that is, B’s output is ¼ of the total market.</a:t>
            </a:r>
          </a:p>
          <a:p>
            <a:endParaRPr lang="en-GB" dirty="0"/>
          </a:p>
        </p:txBody>
      </p:sp>
      <p:pic>
        <p:nvPicPr>
          <p:cNvPr id="4" name="Content Placeholder 4">
            <a:extLst>
              <a:ext uri="{FF2B5EF4-FFF2-40B4-BE49-F238E27FC236}">
                <a16:creationId xmlns:a16="http://schemas.microsoft.com/office/drawing/2014/main" id="{F94FC854-66B5-4F1E-931F-8112B55EB035}"/>
              </a:ext>
            </a:extLst>
          </p:cNvPr>
          <p:cNvPicPr>
            <a:picLocks noChangeAspect="1"/>
          </p:cNvPicPr>
          <p:nvPr/>
        </p:nvPicPr>
        <p:blipFill rotWithShape="1">
          <a:blip r:embed="rId2"/>
          <a:srcRect l="27749" t="20057" r="21955" b="14222"/>
          <a:stretch/>
        </p:blipFill>
        <p:spPr>
          <a:xfrm>
            <a:off x="5018314" y="881742"/>
            <a:ext cx="3962400" cy="3891979"/>
          </a:xfrm>
          <a:prstGeom prst="rect">
            <a:avLst/>
          </a:prstGeom>
        </p:spPr>
      </p:pic>
    </p:spTree>
    <p:extLst>
      <p:ext uri="{BB962C8B-B14F-4D97-AF65-F5344CB8AC3E}">
        <p14:creationId xmlns:p14="http://schemas.microsoft.com/office/powerpoint/2010/main" val="112610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B070-1EDA-49B3-A476-E00DE96DB4C9}"/>
              </a:ext>
            </a:extLst>
          </p:cNvPr>
          <p:cNvSpPr>
            <a:spLocks noGrp="1"/>
          </p:cNvSpPr>
          <p:nvPr>
            <p:ph type="title"/>
          </p:nvPr>
        </p:nvSpPr>
        <p:spPr>
          <a:xfrm>
            <a:off x="713225" y="229878"/>
            <a:ext cx="7717500" cy="572700"/>
          </a:xfrm>
        </p:spPr>
        <p:txBody>
          <a:bodyPr/>
          <a:lstStyle/>
          <a:p>
            <a:r>
              <a:rPr lang="en-IN" dirty="0"/>
              <a:t>The Reaction Pattern of Firms</a:t>
            </a:r>
            <a:endParaRPr lang="en-GB" dirty="0"/>
          </a:p>
        </p:txBody>
      </p:sp>
      <p:sp>
        <p:nvSpPr>
          <p:cNvPr id="3" name="Subtitle 2">
            <a:extLst>
              <a:ext uri="{FF2B5EF4-FFF2-40B4-BE49-F238E27FC236}">
                <a16:creationId xmlns:a16="http://schemas.microsoft.com/office/drawing/2014/main" id="{A30760B9-9A30-49C4-B5DC-F13EA7DD0BDA}"/>
              </a:ext>
            </a:extLst>
          </p:cNvPr>
          <p:cNvSpPr>
            <a:spLocks noGrp="1"/>
          </p:cNvSpPr>
          <p:nvPr>
            <p:ph type="subTitle" idx="1"/>
          </p:nvPr>
        </p:nvSpPr>
        <p:spPr>
          <a:xfrm>
            <a:off x="380999" y="1000615"/>
            <a:ext cx="8577943" cy="3365400"/>
          </a:xfrm>
        </p:spPr>
        <p:txBody>
          <a:bodyPr/>
          <a:lstStyle/>
          <a:p>
            <a:pPr marL="171450" indent="-171450">
              <a:buFont typeface="Arial" panose="020B0604020202020204" pitchFamily="34" charset="0"/>
              <a:buChar char="•"/>
            </a:pPr>
            <a:r>
              <a:rPr lang="en-IN" sz="1900" dirty="0"/>
              <a:t>While deciding his own output in reaction to it’s competitors output, each firm will be guided by the following formula.</a:t>
            </a:r>
          </a:p>
          <a:p>
            <a:pPr marL="171450" indent="-171450">
              <a:buFont typeface="Arial" panose="020B0604020202020204" pitchFamily="34" charset="0"/>
              <a:buChar char="•"/>
            </a:pPr>
            <a:endParaRPr lang="en-IN" sz="1900" dirty="0"/>
          </a:p>
          <a:p>
            <a:pPr>
              <a:buNone/>
            </a:pPr>
            <a:r>
              <a:rPr lang="en-IN" sz="1900" i="1" dirty="0"/>
              <a:t>	One Firm’s Output = ½ (Total Market Demand – Present Output 				of the Other Firm)</a:t>
            </a:r>
          </a:p>
          <a:p>
            <a:pPr>
              <a:buNone/>
            </a:pPr>
            <a:endParaRPr lang="en-IN" sz="1900" i="1" dirty="0"/>
          </a:p>
          <a:p>
            <a:pPr marL="171450" indent="-171450">
              <a:buFont typeface="Arial" panose="020B0604020202020204" pitchFamily="34" charset="0"/>
              <a:buChar char="•"/>
            </a:pPr>
            <a:r>
              <a:rPr lang="en-IN" sz="1900" dirty="0"/>
              <a:t>At the time of entry output of Firm-A is:</a:t>
            </a:r>
            <a:r>
              <a:rPr lang="en-IN" sz="1900" b="1" dirty="0"/>
              <a:t> ½ (OD’ – 0) = ½ OD’ = OA</a:t>
            </a:r>
            <a:r>
              <a:rPr lang="en-IN" sz="1900" dirty="0"/>
              <a:t>.</a:t>
            </a:r>
          </a:p>
          <a:p>
            <a:pPr marL="171450" indent="-171450">
              <a:buFont typeface="Arial" panose="020B0604020202020204" pitchFamily="34" charset="0"/>
              <a:buChar char="•"/>
            </a:pPr>
            <a:endParaRPr lang="en-GB" sz="1900" dirty="0"/>
          </a:p>
          <a:p>
            <a:pPr marL="171450" indent="-171450">
              <a:buFont typeface="Arial" panose="020B0604020202020204" pitchFamily="34" charset="0"/>
              <a:buChar char="•"/>
            </a:pPr>
            <a:endParaRPr lang="en-GB" sz="1900" dirty="0"/>
          </a:p>
          <a:p>
            <a:pPr marL="171450" indent="-171450">
              <a:buFont typeface="Arial" panose="020B0604020202020204" pitchFamily="34" charset="0"/>
              <a:buChar char="•"/>
            </a:pPr>
            <a:r>
              <a:rPr lang="en-IN" sz="1900" dirty="0"/>
              <a:t>Following OA output of Firm-A, output of Firm-B is :</a:t>
            </a:r>
          </a:p>
          <a:p>
            <a:pPr algn="ctr">
              <a:buNone/>
            </a:pPr>
            <a:r>
              <a:rPr lang="en-IN" sz="1900" b="1" dirty="0"/>
              <a:t>½ (OD’ – ½ OD’) = ½ OD’ – ¼ OD’ = ¼ OD’ =AB </a:t>
            </a:r>
          </a:p>
          <a:p>
            <a:pPr marL="171450" indent="-171450">
              <a:buFont typeface="Arial" panose="020B0604020202020204" pitchFamily="34" charset="0"/>
              <a:buChar char="•"/>
            </a:pPr>
            <a:r>
              <a:rPr lang="en-IN" sz="1900" dirty="0"/>
              <a:t>Firm-A will react to this by producing the following level output </a:t>
            </a:r>
          </a:p>
          <a:p>
            <a:pPr algn="ctr">
              <a:buNone/>
            </a:pPr>
            <a:r>
              <a:rPr lang="en-IN" sz="1900" b="1" dirty="0"/>
              <a:t>½ (OD’ – ¼ OD’) = ½ OD’ – 1/8 OD’ = 3/8 OD’</a:t>
            </a:r>
          </a:p>
          <a:p>
            <a:endParaRPr lang="en-GB" dirty="0"/>
          </a:p>
        </p:txBody>
      </p:sp>
    </p:spTree>
    <p:extLst>
      <p:ext uri="{BB962C8B-B14F-4D97-AF65-F5344CB8AC3E}">
        <p14:creationId xmlns:p14="http://schemas.microsoft.com/office/powerpoint/2010/main" val="2148474992"/>
      </p:ext>
    </p:extLst>
  </p:cSld>
  <p:clrMapOvr>
    <a:masterClrMapping/>
  </p:clrMapOvr>
</p:sld>
</file>

<file path=ppt/theme/theme1.xml><?xml version="1.0" encoding="utf-8"?>
<a:theme xmlns:a="http://schemas.openxmlformats.org/drawingml/2006/main" name="Introducing Myself by Slidesgo">
  <a:themeElements>
    <a:clrScheme name="Simple Light">
      <a:dk1>
        <a:srgbClr val="000000"/>
      </a:dk1>
      <a:lt1>
        <a:srgbClr val="FFFFFF"/>
      </a:lt1>
      <a:dk2>
        <a:srgbClr val="595959"/>
      </a:dk2>
      <a:lt2>
        <a:srgbClr val="EEEEEE"/>
      </a:lt2>
      <a:accent1>
        <a:srgbClr val="3D405B"/>
      </a:accent1>
      <a:accent2>
        <a:srgbClr val="73877B"/>
      </a:accent2>
      <a:accent3>
        <a:srgbClr val="E07A5F"/>
      </a:accent3>
      <a:accent4>
        <a:srgbClr val="D2ECC8"/>
      </a:accent4>
      <a:accent5>
        <a:srgbClr val="F4F1DE"/>
      </a:accent5>
      <a:accent6>
        <a:srgbClr val="F2CC8F"/>
      </a:accent6>
      <a:hlink>
        <a:srgbClr val="3D40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1039</Words>
  <Application>Microsoft Office PowerPoint</Application>
  <PresentationFormat>On-screen Show (16:9)</PresentationFormat>
  <Paragraphs>96</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Open Sans</vt:lpstr>
      <vt:lpstr>Roboto Condensed Light</vt:lpstr>
      <vt:lpstr>Raleway Thin</vt:lpstr>
      <vt:lpstr>Livvic</vt:lpstr>
      <vt:lpstr>Introducing Myself by Slidesgo</vt:lpstr>
      <vt:lpstr>COURNOT MODEL </vt:lpstr>
      <vt:lpstr>TABLE OF CONTENTS</vt:lpstr>
      <vt:lpstr>Cournot Model</vt:lpstr>
      <vt:lpstr>What is Cournot model?</vt:lpstr>
      <vt:lpstr>Features of Cournot Model</vt:lpstr>
      <vt:lpstr>Assumptions</vt:lpstr>
      <vt:lpstr>Firm A: The Beginner</vt:lpstr>
      <vt:lpstr>Firm B: The New Entrant</vt:lpstr>
      <vt:lpstr>The Reaction Pattern of Firms</vt:lpstr>
      <vt:lpstr>Final Outcome</vt:lpstr>
      <vt:lpstr>Equilibrium Output</vt:lpstr>
      <vt:lpstr>Number of Firms &amp; Output</vt:lpstr>
      <vt:lpstr>Cournot Model</vt:lpstr>
      <vt:lpstr>The Spring Water Duopoly</vt:lpstr>
      <vt:lpstr>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COURNOT MODEL</dc:title>
  <dc:creator>Hrishita Bapuram</dc:creator>
  <cp:lastModifiedBy>Hrishita Bapuram</cp:lastModifiedBy>
  <cp:revision>7</cp:revision>
  <dcterms:modified xsi:type="dcterms:W3CDTF">2021-08-18T05:06:07Z</dcterms:modified>
</cp:coreProperties>
</file>