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9" r:id="rId2"/>
    <p:sldId id="328" r:id="rId3"/>
    <p:sldId id="350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he Liu" initials="JHL" lastIdx="1" clrIdx="0">
    <p:extLst/>
  </p:cmAuthor>
  <p:cmAuthor id="2" name="liujihe.2011@gmail.com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8"/>
    <p:restoredTop sz="97059"/>
  </p:normalViewPr>
  <p:slideViewPr>
    <p:cSldViewPr snapToGrid="0" snapToObjects="1">
      <p:cViewPr varScale="1">
        <p:scale>
          <a:sx n="136" d="100"/>
          <a:sy n="136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4A040-1C7E-214F-883D-65243F4B255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9FB-96D2-4D46-AC29-EC791138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FBD5-0FA8-EA4A-A5F9-E929B0D71593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122-4591-804E-9B92-F4DAD30B1717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2577-85B6-E644-AEAB-A2000FD92E5C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9744" y="1030657"/>
            <a:ext cx="6717635" cy="2569799"/>
          </a:xfrm>
        </p:spPr>
        <p:txBody>
          <a:bodyPr/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744" y="3886200"/>
            <a:ext cx="671763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5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  <a:lvl2pPr>
              <a:defRPr sz="18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BBA7-F8AE-0848-9B83-C84EB2E4E468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C6FA-3EF0-6949-80EF-CCFEA2319B50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FBCD-F322-E147-996D-6BF1B5C94CC5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FC1-E89A-D34F-B434-58B3BB326231}" type="datetime1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A3A9-E09D-1B44-915E-85A74A4850AC}" type="datetime1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9ABE-0509-5349-BD7A-A5D9E7220A26}" type="datetime1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B16-9C11-B64D-B666-9FB2CB49409A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B8C7-06C4-D448-84B7-57FB45D823DE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bioinformatics@hsph.harvard.edu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9822"/>
            <a:ext cx="10515600" cy="477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2148-E144-8648-A15E-1CD90571A266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bioinformatics@hsph.harvard.edu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6CE1-84A6-A841-B18F-BA8BA2DA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102-A05D-9442-B4F5-B89F77AED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17" y="1813575"/>
            <a:ext cx="10525506" cy="25697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Long-read Sequencing Panel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F8CCF-FCF7-AA4D-884E-1FD7109E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803" y="4507771"/>
            <a:ext cx="6717635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Jihe Liu, PhD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 Trainer and Analyst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 Bioinformatics Core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2021-03-10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41BB-D869-354D-B96F-A7E5C284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40" y="4749071"/>
            <a:ext cx="1955800" cy="127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BC799-B21B-E64D-A9BB-9DA7DF37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41" y="1"/>
            <a:ext cx="3685183" cy="1979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CBC86-7139-BD4F-B07C-E550BA84D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40" y="1"/>
            <a:ext cx="3685182" cy="19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27FF8FB-AD72-C944-A374-C1B35F3AF6E1}"/>
              </a:ext>
            </a:extLst>
          </p:cNvPr>
          <p:cNvSpPr/>
          <p:nvPr/>
        </p:nvSpPr>
        <p:spPr>
          <a:xfrm>
            <a:off x="8282451" y="2461126"/>
            <a:ext cx="3742148" cy="3742148"/>
          </a:xfrm>
          <a:prstGeom prst="ellipse">
            <a:avLst/>
          </a:prstGeom>
          <a:gradFill>
            <a:gsLst>
              <a:gs pos="0">
                <a:schemeClr val="accent5">
                  <a:lumMod val="5000"/>
                  <a:lumOff val="95000"/>
                  <a:alpha val="8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DA5E92-2673-A541-B393-681C5D2F0BB5}"/>
              </a:ext>
            </a:extLst>
          </p:cNvPr>
          <p:cNvSpPr/>
          <p:nvPr/>
        </p:nvSpPr>
        <p:spPr>
          <a:xfrm>
            <a:off x="4292237" y="2433197"/>
            <a:ext cx="3742148" cy="3742148"/>
          </a:xfrm>
          <a:prstGeom prst="ellipse">
            <a:avLst/>
          </a:prstGeom>
          <a:gradFill>
            <a:gsLst>
              <a:gs pos="0">
                <a:schemeClr val="accent5">
                  <a:lumMod val="5000"/>
                  <a:lumOff val="95000"/>
                  <a:alpha val="8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340879-0AA8-EC4B-B3E3-73C410CC4900}"/>
              </a:ext>
            </a:extLst>
          </p:cNvPr>
          <p:cNvSpPr/>
          <p:nvPr/>
        </p:nvSpPr>
        <p:spPr>
          <a:xfrm>
            <a:off x="294229" y="2433197"/>
            <a:ext cx="3742148" cy="3742148"/>
          </a:xfrm>
          <a:prstGeom prst="ellipse">
            <a:avLst/>
          </a:prstGeom>
          <a:gradFill>
            <a:gsLst>
              <a:gs pos="0">
                <a:schemeClr val="accent5">
                  <a:lumMod val="5000"/>
                  <a:lumOff val="95000"/>
                  <a:alpha val="8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2571F-9EA9-9A40-9259-B8EF0214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Long-read Sequencing Overview at Harvard Bioinformatics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5BDB4-2C63-1945-AF10-36392303416D}"/>
              </a:ext>
            </a:extLst>
          </p:cNvPr>
          <p:cNvSpPr txBox="1"/>
          <p:nvPr/>
        </p:nvSpPr>
        <p:spPr>
          <a:xfrm>
            <a:off x="681247" y="3012985"/>
            <a:ext cx="3258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consult to discuss necessity, platform, budget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data from sequencing 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data or provide guidance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CEAFB-1102-A643-BE4D-26DD27DA090C}"/>
              </a:ext>
            </a:extLst>
          </p:cNvPr>
          <p:cNvSpPr txBox="1"/>
          <p:nvPr/>
        </p:nvSpPr>
        <p:spPr>
          <a:xfrm>
            <a:off x="4540303" y="3310496"/>
            <a:ext cx="3665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Circular DNA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Genome assembly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variations detection (DEL, INS, INV, DUP, TRANS)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Callers for long-read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 to short-read callers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3F0AC-3D06-7B4E-A317-1ED223C6F080}"/>
              </a:ext>
            </a:extLst>
          </p:cNvPr>
          <p:cNvSpPr txBox="1"/>
          <p:nvPr/>
        </p:nvSpPr>
        <p:spPr>
          <a:xfrm>
            <a:off x="8924261" y="3001555"/>
            <a:ext cx="2969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chimeric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epigenetic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Assemble bacterial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DNA from ancient samples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306710-59F0-9B40-9538-DFB3DCA4A08F}"/>
              </a:ext>
            </a:extLst>
          </p:cNvPr>
          <p:cNvGrpSpPr/>
          <p:nvPr/>
        </p:nvGrpSpPr>
        <p:grpSpPr>
          <a:xfrm>
            <a:off x="9083398" y="1771413"/>
            <a:ext cx="2008670" cy="405995"/>
            <a:chOff x="9254848" y="1363790"/>
            <a:chExt cx="2008670" cy="40599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F4B993C-8494-6B4C-BB1E-BE0E475FD316}"/>
                </a:ext>
              </a:extLst>
            </p:cNvPr>
            <p:cNvSpPr/>
            <p:nvPr/>
          </p:nvSpPr>
          <p:spPr>
            <a:xfrm>
              <a:off x="9254848" y="1363790"/>
              <a:ext cx="2008670" cy="40599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84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E6B98A-B52C-AC4B-9DBF-8AC4B9DEBF7B}"/>
                </a:ext>
              </a:extLst>
            </p:cNvPr>
            <p:cNvSpPr txBox="1"/>
            <p:nvPr/>
          </p:nvSpPr>
          <p:spPr>
            <a:xfrm>
              <a:off x="9281993" y="1364941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Ongoing Projects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4CAC48-A62B-C542-9378-549D73D9291C}"/>
              </a:ext>
            </a:extLst>
          </p:cNvPr>
          <p:cNvGrpSpPr/>
          <p:nvPr/>
        </p:nvGrpSpPr>
        <p:grpSpPr>
          <a:xfrm>
            <a:off x="5076483" y="1771413"/>
            <a:ext cx="2008670" cy="405995"/>
            <a:chOff x="9254848" y="1363790"/>
            <a:chExt cx="2008670" cy="40599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FE80E03-F059-2745-A52F-F73087A82CEE}"/>
                </a:ext>
              </a:extLst>
            </p:cNvPr>
            <p:cNvSpPr/>
            <p:nvPr/>
          </p:nvSpPr>
          <p:spPr>
            <a:xfrm>
              <a:off x="9254848" y="1363790"/>
              <a:ext cx="2008670" cy="40599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84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978780-1AD9-C546-A69A-1398F0EFC184}"/>
                </a:ext>
              </a:extLst>
            </p:cNvPr>
            <p:cNvSpPr txBox="1"/>
            <p:nvPr/>
          </p:nvSpPr>
          <p:spPr>
            <a:xfrm>
              <a:off x="9462837" y="136494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My Experience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181B9-8D22-F64B-A62D-8B36BFE399EC}"/>
              </a:ext>
            </a:extLst>
          </p:cNvPr>
          <p:cNvGrpSpPr/>
          <p:nvPr/>
        </p:nvGrpSpPr>
        <p:grpSpPr>
          <a:xfrm>
            <a:off x="1177396" y="1771413"/>
            <a:ext cx="2008670" cy="405995"/>
            <a:chOff x="9254848" y="1363790"/>
            <a:chExt cx="2008670" cy="40599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8777F32-2D00-684B-AC37-F809D7504D59}"/>
                </a:ext>
              </a:extLst>
            </p:cNvPr>
            <p:cNvSpPr/>
            <p:nvPr/>
          </p:nvSpPr>
          <p:spPr>
            <a:xfrm>
              <a:off x="9254848" y="1363790"/>
              <a:ext cx="2008670" cy="40599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84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D3478D-2EB1-FB48-8EE8-E1B6566A5E3B}"/>
                </a:ext>
              </a:extLst>
            </p:cNvPr>
            <p:cNvSpPr txBox="1"/>
            <p:nvPr/>
          </p:nvSpPr>
          <p:spPr>
            <a:xfrm>
              <a:off x="9425214" y="136494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Our Procedure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F4B8C55-163B-3444-8709-D5CA75AAE3A7}"/>
              </a:ext>
            </a:extLst>
          </p:cNvPr>
          <p:cNvSpPr/>
          <p:nvPr/>
        </p:nvSpPr>
        <p:spPr>
          <a:xfrm>
            <a:off x="6752498" y="1072444"/>
            <a:ext cx="5052767" cy="5712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8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8DF59-820A-7B4D-82AB-4CCC3806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Identification of Circular Extrachromosomal DNA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60C7-2924-1348-923D-E621FA67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822"/>
            <a:ext cx="5862686" cy="4777141"/>
          </a:xfrm>
        </p:spPr>
        <p:txBody>
          <a:bodyPr/>
          <a:lstStyle/>
          <a:p>
            <a:r>
              <a:rPr lang="en-US" dirty="0"/>
              <a:t>Circular extrachromosomal DNA (normally harboring oncogenes) frequently observed in cancer cells</a:t>
            </a:r>
          </a:p>
          <a:p>
            <a:r>
              <a:rPr lang="en-US" dirty="0"/>
              <a:t>Computationally challenging to identify full sequence through short-read sequencing</a:t>
            </a:r>
          </a:p>
          <a:p>
            <a:r>
              <a:rPr lang="en-US" dirty="0"/>
              <a:t>Assembled extrachromosomal DNA with nanopore or PacBio sequencing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B6673-3D0E-464E-9B36-DA4E90EE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88" y="3324518"/>
            <a:ext cx="4916018" cy="277953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BA9CCB-DF57-9B40-919D-1B742F959551}"/>
              </a:ext>
            </a:extLst>
          </p:cNvPr>
          <p:cNvCxnSpPr/>
          <p:nvPr/>
        </p:nvCxnSpPr>
        <p:spPr>
          <a:xfrm>
            <a:off x="9875242" y="1454219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0C9DB8-22B8-264E-A978-777456DCF8F0}"/>
              </a:ext>
            </a:extLst>
          </p:cNvPr>
          <p:cNvCxnSpPr/>
          <p:nvPr/>
        </p:nvCxnSpPr>
        <p:spPr>
          <a:xfrm>
            <a:off x="10097090" y="1560320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AB7521-1E3D-0045-93D0-B8D6282EDB2E}"/>
              </a:ext>
            </a:extLst>
          </p:cNvPr>
          <p:cNvCxnSpPr/>
          <p:nvPr/>
        </p:nvCxnSpPr>
        <p:spPr>
          <a:xfrm>
            <a:off x="10350769" y="1710791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F04E3C-7678-4344-BE04-5ACC1774FA60}"/>
              </a:ext>
            </a:extLst>
          </p:cNvPr>
          <p:cNvCxnSpPr/>
          <p:nvPr/>
        </p:nvCxnSpPr>
        <p:spPr>
          <a:xfrm>
            <a:off x="10542956" y="1861262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3B5C50-3523-F24B-9A05-459157DC1004}"/>
              </a:ext>
            </a:extLst>
          </p:cNvPr>
          <p:cNvCxnSpPr>
            <a:cxnSpLocks/>
          </p:cNvCxnSpPr>
          <p:nvPr/>
        </p:nvCxnSpPr>
        <p:spPr>
          <a:xfrm>
            <a:off x="9875242" y="2719557"/>
            <a:ext cx="157728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BC8B9-CA2E-0640-A330-935710A1144C}"/>
              </a:ext>
            </a:extLst>
          </p:cNvPr>
          <p:cNvCxnSpPr/>
          <p:nvPr/>
        </p:nvCxnSpPr>
        <p:spPr>
          <a:xfrm>
            <a:off x="9875241" y="3618338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AA808-3400-7A46-8C83-BFB855063297}"/>
              </a:ext>
            </a:extLst>
          </p:cNvPr>
          <p:cNvCxnSpPr/>
          <p:nvPr/>
        </p:nvCxnSpPr>
        <p:spPr>
          <a:xfrm>
            <a:off x="10097089" y="3724439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852D48-4505-1E41-AE07-A6DAC8F4011C}"/>
              </a:ext>
            </a:extLst>
          </p:cNvPr>
          <p:cNvCxnSpPr/>
          <p:nvPr/>
        </p:nvCxnSpPr>
        <p:spPr>
          <a:xfrm>
            <a:off x="10350768" y="3874910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18E427-0A24-5E4E-B6DF-A9547A37BFD4}"/>
              </a:ext>
            </a:extLst>
          </p:cNvPr>
          <p:cNvCxnSpPr/>
          <p:nvPr/>
        </p:nvCxnSpPr>
        <p:spPr>
          <a:xfrm>
            <a:off x="10542955" y="4025381"/>
            <a:ext cx="891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EB15C-BC28-8640-8C0F-4242987804BA}"/>
              </a:ext>
            </a:extLst>
          </p:cNvPr>
          <p:cNvCxnSpPr>
            <a:cxnSpLocks/>
          </p:cNvCxnSpPr>
          <p:nvPr/>
        </p:nvCxnSpPr>
        <p:spPr>
          <a:xfrm>
            <a:off x="9875242" y="4186484"/>
            <a:ext cx="157728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AF6AB5-F757-CC46-ADD0-B139DC670F08}"/>
              </a:ext>
            </a:extLst>
          </p:cNvPr>
          <p:cNvCxnSpPr>
            <a:cxnSpLocks/>
          </p:cNvCxnSpPr>
          <p:nvPr/>
        </p:nvCxnSpPr>
        <p:spPr>
          <a:xfrm>
            <a:off x="9857407" y="5147643"/>
            <a:ext cx="157728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5B00B9-E388-F341-88A5-BA05D44C1C4B}"/>
              </a:ext>
            </a:extLst>
          </p:cNvPr>
          <p:cNvGrpSpPr/>
          <p:nvPr/>
        </p:nvGrpSpPr>
        <p:grpSpPr>
          <a:xfrm>
            <a:off x="10403988" y="5934053"/>
            <a:ext cx="519785" cy="519785"/>
            <a:chOff x="5434787" y="6034227"/>
            <a:chExt cx="519785" cy="5197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2EAEDE-268E-044D-83E2-C35C544781CA}"/>
                </a:ext>
              </a:extLst>
            </p:cNvPr>
            <p:cNvSpPr/>
            <p:nvPr/>
          </p:nvSpPr>
          <p:spPr>
            <a:xfrm>
              <a:off x="5434787" y="6034227"/>
              <a:ext cx="519785" cy="5197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D24602-FF19-D24E-92B7-2FF5A614B9D2}"/>
                </a:ext>
              </a:extLst>
            </p:cNvPr>
            <p:cNvSpPr/>
            <p:nvPr/>
          </p:nvSpPr>
          <p:spPr>
            <a:xfrm>
              <a:off x="5486400" y="6085840"/>
              <a:ext cx="416560" cy="4165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4857128-DB8B-C54E-B36C-D7E2801D07CE}"/>
              </a:ext>
            </a:extLst>
          </p:cNvPr>
          <p:cNvSpPr txBox="1"/>
          <p:nvPr/>
        </p:nvSpPr>
        <p:spPr>
          <a:xfrm>
            <a:off x="6962192" y="1326586"/>
            <a:ext cx="258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reads against each other (minimap2)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AD913-6EB6-A044-B860-EB3CA69D65C9}"/>
              </a:ext>
            </a:extLst>
          </p:cNvPr>
          <p:cNvSpPr txBox="1"/>
          <p:nvPr/>
        </p:nvSpPr>
        <p:spPr>
          <a:xfrm>
            <a:off x="7012174" y="2510660"/>
            <a:ext cx="258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miniasm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0D7C3-855B-7A46-A992-D38EA0B0D9B6}"/>
              </a:ext>
            </a:extLst>
          </p:cNvPr>
          <p:cNvSpPr txBox="1"/>
          <p:nvPr/>
        </p:nvSpPr>
        <p:spPr>
          <a:xfrm>
            <a:off x="6962192" y="3583871"/>
            <a:ext cx="258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(minimap2)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9C446-C5D6-124E-B149-D859992DBDE7}"/>
              </a:ext>
            </a:extLst>
          </p:cNvPr>
          <p:cNvSpPr txBox="1"/>
          <p:nvPr/>
        </p:nvSpPr>
        <p:spPr>
          <a:xfrm>
            <a:off x="7220772" y="4855256"/>
            <a:ext cx="2168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Curate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(racon)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91BC7-02E6-1542-AAB7-E8691A68F65E}"/>
              </a:ext>
            </a:extLst>
          </p:cNvPr>
          <p:cNvSpPr txBox="1"/>
          <p:nvPr/>
        </p:nvSpPr>
        <p:spPr>
          <a:xfrm>
            <a:off x="7012174" y="5903948"/>
            <a:ext cx="2712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 circular contig to human genome (minimap2)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7BB29705-74DB-5C47-A8BC-29D0E56CD527}"/>
              </a:ext>
            </a:extLst>
          </p:cNvPr>
          <p:cNvSpPr/>
          <p:nvPr/>
        </p:nvSpPr>
        <p:spPr>
          <a:xfrm>
            <a:off x="8130955" y="2008673"/>
            <a:ext cx="247949" cy="4046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2C2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AAB601B6-CB38-864D-B91F-C937B0BB57FD}"/>
              </a:ext>
            </a:extLst>
          </p:cNvPr>
          <p:cNvSpPr/>
          <p:nvPr/>
        </p:nvSpPr>
        <p:spPr>
          <a:xfrm>
            <a:off x="8130955" y="3012647"/>
            <a:ext cx="247949" cy="4046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2C2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0E072EAA-5BF5-6F4F-9AB3-A2E45D62689B}"/>
              </a:ext>
            </a:extLst>
          </p:cNvPr>
          <p:cNvSpPr/>
          <p:nvPr/>
        </p:nvSpPr>
        <p:spPr>
          <a:xfrm>
            <a:off x="8130955" y="4309613"/>
            <a:ext cx="247949" cy="4046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2C2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4DDE944-0170-C84A-8F22-1539B48111CE}"/>
              </a:ext>
            </a:extLst>
          </p:cNvPr>
          <p:cNvSpPr/>
          <p:nvPr/>
        </p:nvSpPr>
        <p:spPr>
          <a:xfrm>
            <a:off x="8130955" y="5468082"/>
            <a:ext cx="247949" cy="40467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2C2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CAA54D-CA43-8748-BCE7-3BD9F1B56697}"/>
              </a:ext>
            </a:extLst>
          </p:cNvPr>
          <p:cNvSpPr txBox="1"/>
          <p:nvPr/>
        </p:nvSpPr>
        <p:spPr>
          <a:xfrm>
            <a:off x="636474" y="6176963"/>
            <a:ext cx="545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Decarvalho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 Nat. Genet. 2018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 Kim, et al. Nat. Genet. 2020</a:t>
            </a:r>
          </a:p>
        </p:txBody>
      </p:sp>
    </p:spTree>
    <p:extLst>
      <p:ext uri="{BB962C8B-B14F-4D97-AF65-F5344CB8AC3E}">
        <p14:creationId xmlns:p14="http://schemas.microsoft.com/office/powerpoint/2010/main" val="36466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9015-6D3A-E64D-B704-9B4E39D4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E07133-D844-104E-B179-A42EC700DFC7}"/>
              </a:ext>
            </a:extLst>
          </p:cNvPr>
          <p:cNvGrpSpPr/>
          <p:nvPr/>
        </p:nvGrpSpPr>
        <p:grpSpPr>
          <a:xfrm>
            <a:off x="838199" y="1705307"/>
            <a:ext cx="2477877" cy="405995"/>
            <a:chOff x="9254847" y="1363790"/>
            <a:chExt cx="2477877" cy="40599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1FE734B-5883-0041-BC96-C4EC3C249F05}"/>
                </a:ext>
              </a:extLst>
            </p:cNvPr>
            <p:cNvSpPr/>
            <p:nvPr/>
          </p:nvSpPr>
          <p:spPr>
            <a:xfrm>
              <a:off x="9254847" y="1363790"/>
              <a:ext cx="2477877" cy="40599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84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3FBE7-E139-2747-A9DC-AECCD6384698}"/>
                </a:ext>
              </a:extLst>
            </p:cNvPr>
            <p:cNvSpPr txBox="1"/>
            <p:nvPr/>
          </p:nvSpPr>
          <p:spPr>
            <a:xfrm>
              <a:off x="9425214" y="1364941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Computational tools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E76754-223C-3E49-83F0-4DD9E2B62F7F}"/>
              </a:ext>
            </a:extLst>
          </p:cNvPr>
          <p:cNvSpPr txBox="1"/>
          <p:nvPr/>
        </p:nvSpPr>
        <p:spPr>
          <a:xfrm>
            <a:off x="3712684" y="172849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“gold standard” pipeline for many applications yet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4940FF-CBFE-B14F-A50D-2F6C8BE753C2}"/>
              </a:ext>
            </a:extLst>
          </p:cNvPr>
          <p:cNvGrpSpPr/>
          <p:nvPr/>
        </p:nvGrpSpPr>
        <p:grpSpPr>
          <a:xfrm>
            <a:off x="838198" y="2703088"/>
            <a:ext cx="2477877" cy="405995"/>
            <a:chOff x="9254847" y="1363790"/>
            <a:chExt cx="2477877" cy="40599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8AC1569-052F-4D44-8417-DEDA4D8D1E28}"/>
                </a:ext>
              </a:extLst>
            </p:cNvPr>
            <p:cNvSpPr/>
            <p:nvPr/>
          </p:nvSpPr>
          <p:spPr>
            <a:xfrm>
              <a:off x="9254847" y="1363790"/>
              <a:ext cx="2477877" cy="40599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84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217E1B-9BA2-4247-A565-F3296327BCBC}"/>
                </a:ext>
              </a:extLst>
            </p:cNvPr>
            <p:cNvSpPr txBox="1"/>
            <p:nvPr/>
          </p:nvSpPr>
          <p:spPr>
            <a:xfrm>
              <a:off x="9425214" y="1364941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Experimental setup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41F8DD-F89D-5144-814C-7837D3C43A46}"/>
              </a:ext>
            </a:extLst>
          </p:cNvPr>
          <p:cNvSpPr txBox="1"/>
          <p:nvPr/>
        </p:nvSpPr>
        <p:spPr>
          <a:xfrm>
            <a:off x="3712684" y="2707870"/>
            <a:ext cx="676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successful run will need practices, and modification of protocol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F5DE2-8FD1-FD45-BAD4-EE1F5D775A94}"/>
              </a:ext>
            </a:extLst>
          </p:cNvPr>
          <p:cNvGrpSpPr/>
          <p:nvPr/>
        </p:nvGrpSpPr>
        <p:grpSpPr>
          <a:xfrm>
            <a:off x="838197" y="3706390"/>
            <a:ext cx="2477877" cy="405995"/>
            <a:chOff x="9254847" y="1363790"/>
            <a:chExt cx="2477877" cy="40599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EE5908-5F70-1646-88D0-806938443861}"/>
                </a:ext>
              </a:extLst>
            </p:cNvPr>
            <p:cNvSpPr/>
            <p:nvPr/>
          </p:nvSpPr>
          <p:spPr>
            <a:xfrm>
              <a:off x="9254847" y="1363790"/>
              <a:ext cx="2477877" cy="40599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  <a:alpha val="84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E9F02A-90BC-4F41-B2B6-0D3C2B440BD4}"/>
                </a:ext>
              </a:extLst>
            </p:cNvPr>
            <p:cNvSpPr txBox="1"/>
            <p:nvPr/>
          </p:nvSpPr>
          <p:spPr>
            <a:xfrm>
              <a:off x="9590469" y="1364941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Hybrid approach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FD3901A-2B33-2145-802B-641BEB6895B8}"/>
              </a:ext>
            </a:extLst>
          </p:cNvPr>
          <p:cNvSpPr txBox="1"/>
          <p:nvPr/>
        </p:nvSpPr>
        <p:spPr>
          <a:xfrm>
            <a:off x="3712684" y="3586221"/>
            <a:ext cx="642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data available, hybrid (short-read + long-read) approach for genome assembly and structural variation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1A629-351B-F740-B40F-30EAFDAD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9710" y="5798185"/>
            <a:ext cx="6381750" cy="365125"/>
          </a:xfrm>
        </p:spPr>
        <p:txBody>
          <a:bodyPr/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Website: https://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bioinformatics.sph.harvard.edu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bioinformatics@hsph.harvard.edu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256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DengXian</vt:lpstr>
      <vt:lpstr>Arial</vt:lpstr>
      <vt:lpstr>Calibri</vt:lpstr>
      <vt:lpstr>Calibri Light</vt:lpstr>
      <vt:lpstr>Office Theme</vt:lpstr>
      <vt:lpstr>Long-read Sequencing Panel Discussion</vt:lpstr>
      <vt:lpstr>Long-read Sequencing Overview at Harvard Bioinformatics Core</vt:lpstr>
      <vt:lpstr>Case Study: Identification of Circular Extrachromosomal DNA</vt:lpstr>
      <vt:lpstr>Some Thoughts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Jihe Liu</dc:creator>
  <cp:lastModifiedBy>Liu, Jihe</cp:lastModifiedBy>
  <cp:revision>453</cp:revision>
  <cp:lastPrinted>2021-03-10T21:25:57Z</cp:lastPrinted>
  <dcterms:created xsi:type="dcterms:W3CDTF">2018-02-22T21:18:31Z</dcterms:created>
  <dcterms:modified xsi:type="dcterms:W3CDTF">2021-03-10T22:25:55Z</dcterms:modified>
</cp:coreProperties>
</file>