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7" r:id="rId7"/>
    <p:sldId id="268" r:id="rId8"/>
    <p:sldId id="266" r:id="rId9"/>
    <p:sldId id="269" r:id="rId10"/>
    <p:sldId id="270" r:id="rId11"/>
    <p:sldId id="264" r:id="rId12"/>
    <p:sldId id="271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5839-820B-EA48-8504-B418375749C6}" type="datetimeFigureOut">
              <a:rPr lang="en-US" smtClean="0"/>
              <a:t>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E25-FA98-EC44-A87A-F6D24554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5839-820B-EA48-8504-B418375749C6}" type="datetimeFigureOut">
              <a:rPr lang="en-US" smtClean="0"/>
              <a:t>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E25-FA98-EC44-A87A-F6D24554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7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5839-820B-EA48-8504-B418375749C6}" type="datetimeFigureOut">
              <a:rPr lang="en-US" smtClean="0"/>
              <a:t>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E25-FA98-EC44-A87A-F6D24554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1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5839-820B-EA48-8504-B418375749C6}" type="datetimeFigureOut">
              <a:rPr lang="en-US" smtClean="0"/>
              <a:t>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E25-FA98-EC44-A87A-F6D24554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5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5839-820B-EA48-8504-B418375749C6}" type="datetimeFigureOut">
              <a:rPr lang="en-US" smtClean="0"/>
              <a:t>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E25-FA98-EC44-A87A-F6D24554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5839-820B-EA48-8504-B418375749C6}" type="datetimeFigureOut">
              <a:rPr lang="en-US" smtClean="0"/>
              <a:t>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E25-FA98-EC44-A87A-F6D24554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6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5839-820B-EA48-8504-B418375749C6}" type="datetimeFigureOut">
              <a:rPr lang="en-US" smtClean="0"/>
              <a:t>1/29/12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E25-FA98-EC44-A87A-F6D24554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2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5839-820B-EA48-8504-B418375749C6}" type="datetimeFigureOut">
              <a:rPr lang="en-US" smtClean="0"/>
              <a:t>1/29/12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E25-FA98-EC44-A87A-F6D24554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5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5839-820B-EA48-8504-B418375749C6}" type="datetimeFigureOut">
              <a:rPr lang="en-US" smtClean="0"/>
              <a:t>1/29/12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E25-FA98-EC44-A87A-F6D24554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2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5839-820B-EA48-8504-B418375749C6}" type="datetimeFigureOut">
              <a:rPr lang="en-US" smtClean="0"/>
              <a:t>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E25-FA98-EC44-A87A-F6D24554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5839-820B-EA48-8504-B418375749C6}" type="datetimeFigureOut">
              <a:rPr lang="en-US" smtClean="0"/>
              <a:t>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E25-FA98-EC44-A87A-F6D24554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5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5839-820B-EA48-8504-B418375749C6}" type="datetimeFigureOut">
              <a:rPr lang="en-US" smtClean="0"/>
              <a:t>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3E25-FA98-EC44-A87A-F6D24554F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0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8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948" y="204452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Morgan Stanley App Challenge</a:t>
            </a:r>
            <a:br>
              <a:rPr lang="en-US" dirty="0" smtClean="0"/>
            </a:br>
            <a:r>
              <a:rPr lang="en-US" dirty="0" smtClean="0"/>
              <a:t>Mining </a:t>
            </a:r>
            <a:r>
              <a:rPr lang="en-US" dirty="0" err="1" smtClean="0"/>
              <a:t>Seawolves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67577"/>
            <a:ext cx="6400800" cy="1752600"/>
          </a:xfrm>
        </p:spPr>
        <p:txBody>
          <a:bodyPr/>
          <a:lstStyle/>
          <a:p>
            <a:r>
              <a:rPr lang="en-US" dirty="0" err="1"/>
              <a:t>Burak</a:t>
            </a:r>
            <a:r>
              <a:rPr lang="en-US" dirty="0"/>
              <a:t> </a:t>
            </a:r>
            <a:r>
              <a:rPr lang="en-US" dirty="0" err="1" smtClean="0"/>
              <a:t>Firik</a:t>
            </a:r>
            <a:endParaRPr lang="en-US" dirty="0" smtClean="0"/>
          </a:p>
          <a:p>
            <a:r>
              <a:rPr lang="en-US" dirty="0" smtClean="0"/>
              <a:t>Josh Shapiro</a:t>
            </a:r>
          </a:p>
          <a:p>
            <a:r>
              <a:rPr lang="en-US" dirty="0" err="1"/>
              <a:t>Rohan</a:t>
            </a:r>
            <a:r>
              <a:rPr lang="en-US" dirty="0"/>
              <a:t> </a:t>
            </a:r>
            <a:r>
              <a:rPr lang="en-US" dirty="0" err="1"/>
              <a:t>Sundar</a:t>
            </a:r>
            <a:endParaRPr lang="en-US" dirty="0"/>
          </a:p>
        </p:txBody>
      </p:sp>
      <p:pic>
        <p:nvPicPr>
          <p:cNvPr id="4" name="Picture 3" descr="seawolf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286" y="272815"/>
            <a:ext cx="1967262" cy="151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9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37" y="4664360"/>
            <a:ext cx="935990" cy="37719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32" y="5351100"/>
            <a:ext cx="977900" cy="377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20274" y="4676866"/>
            <a:ext cx="3661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= number of positive words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3210109" y="5245635"/>
            <a:ext cx="38849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= number of negative words</a:t>
            </a:r>
            <a:endParaRPr lang="en-US" sz="2200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63" y="2157589"/>
            <a:ext cx="7543800" cy="4826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674" y="5952301"/>
            <a:ext cx="1168400" cy="4191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43464" y="5952301"/>
            <a:ext cx="41985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= total tweets stage 2 time frame </a:t>
            </a:r>
            <a:r>
              <a:rPr lang="en-US" sz="2200" dirty="0" smtClean="0"/>
              <a:t>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7198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Adjusted for an Arbitrage-free Market</a:t>
            </a:r>
            <a:endParaRPr lang="en-US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69"/>
            <a:ext cx="9144000" cy="105089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" y="5692658"/>
            <a:ext cx="901700" cy="3175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" y="6332361"/>
            <a:ext cx="901700" cy="3175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560" y="5692658"/>
            <a:ext cx="533400" cy="3175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84" y="6332361"/>
            <a:ext cx="546100" cy="3175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956530" y="5746513"/>
            <a:ext cx="3468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 total tweets stage 1 time frame </a:t>
            </a:r>
            <a:r>
              <a:rPr lang="en-US" dirty="0"/>
              <a:t>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956530" y="6332361"/>
            <a:ext cx="3468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 total tweets stage 1 time frame 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944784" y="5733199"/>
            <a:ext cx="1561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 time frame 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944784" y="6298349"/>
            <a:ext cx="1561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 time frame 2</a:t>
            </a:r>
            <a:endParaRPr lang="en-US" dirty="0"/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2" y="3819428"/>
            <a:ext cx="8991600" cy="4699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337523" y="4900276"/>
            <a:ext cx="7500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 probability an analyst changes recommendation based on market sentiment</a:t>
            </a:r>
            <a:endParaRPr lang="en-US" dirty="0"/>
          </a:p>
        </p:txBody>
      </p:sp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4" y="4976992"/>
            <a:ext cx="2794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8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06" y="-15248"/>
            <a:ext cx="6899393" cy="693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pp_shot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t="1214" r="2312" b="1214"/>
          <a:stretch/>
        </p:blipFill>
        <p:spPr>
          <a:xfrm>
            <a:off x="2227674" y="225778"/>
            <a:ext cx="4031074" cy="643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7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itterminer_bird_data_mine_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1" y="1518136"/>
            <a:ext cx="2566345" cy="2215664"/>
          </a:xfrm>
          <a:prstGeom prst="rect">
            <a:avLst/>
          </a:prstGeom>
        </p:spPr>
      </p:pic>
      <p:pic>
        <p:nvPicPr>
          <p:cNvPr id="5" name="Picture 4" descr="StockTwits-soli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61" y="4494337"/>
            <a:ext cx="6312464" cy="1421872"/>
          </a:xfrm>
          <a:prstGeom prst="rect">
            <a:avLst/>
          </a:prstGeom>
        </p:spPr>
      </p:pic>
      <p:pic>
        <p:nvPicPr>
          <p:cNvPr id="8" name="Picture 7" descr="twitter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05" y="368761"/>
            <a:ext cx="4724400" cy="17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3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</a:t>
            </a:r>
            <a:r>
              <a:rPr lang="en-US" dirty="0"/>
              <a:t>App mines Twitter for Analyst recommendations to buy or sell stocks in the capital market. It also analyzes the overall perception or sentiment of the users of twitter towards a particular  stock.</a:t>
            </a:r>
          </a:p>
          <a:p>
            <a:endParaRPr lang="en-US" dirty="0"/>
          </a:p>
          <a:p>
            <a:r>
              <a:rPr lang="en-US" dirty="0"/>
              <a:t>The app was coded in </a:t>
            </a:r>
            <a:r>
              <a:rPr lang="en-US" dirty="0" err="1"/>
              <a:t>Pyhton</a:t>
            </a:r>
            <a:r>
              <a:rPr lang="en-US" dirty="0"/>
              <a:t> with </a:t>
            </a:r>
            <a:r>
              <a:rPr lang="en-US" dirty="0" err="1"/>
              <a:t>PyGTK</a:t>
            </a:r>
            <a:r>
              <a:rPr lang="en-US" dirty="0"/>
              <a:t> being used to for an interactive GUI.</a:t>
            </a:r>
          </a:p>
        </p:txBody>
      </p:sp>
    </p:spTree>
    <p:extLst>
      <p:ext uri="{BB962C8B-B14F-4D97-AF65-F5344CB8AC3E}">
        <p14:creationId xmlns:p14="http://schemas.microsoft.com/office/powerpoint/2010/main" val="284707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pic>
        <p:nvPicPr>
          <p:cNvPr id="4" name="Picture 3" descr="pyth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1"/>
            <a:ext cx="6689922" cy="2259658"/>
          </a:xfrm>
          <a:prstGeom prst="rect">
            <a:avLst/>
          </a:prstGeom>
        </p:spPr>
      </p:pic>
      <p:pic>
        <p:nvPicPr>
          <p:cNvPr id="5" name="Picture 4" descr="pygt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59" y="4012259"/>
            <a:ext cx="2540000" cy="2540000"/>
          </a:xfrm>
          <a:prstGeom prst="rect">
            <a:avLst/>
          </a:prstGeom>
        </p:spPr>
      </p:pic>
      <p:pic>
        <p:nvPicPr>
          <p:cNvPr id="6" name="Content Placeholder 3" descr="stata_logo_blue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9" b="14509"/>
          <a:stretch>
            <a:fillRect/>
          </a:stretch>
        </p:blipFill>
        <p:spPr>
          <a:xfrm>
            <a:off x="677335" y="5309946"/>
            <a:ext cx="2819400" cy="631972"/>
          </a:xfrm>
        </p:spPr>
      </p:pic>
    </p:spTree>
    <p:extLst>
      <p:ext uri="{BB962C8B-B14F-4D97-AF65-F5344CB8AC3E}">
        <p14:creationId xmlns:p14="http://schemas.microsoft.com/office/powerpoint/2010/main" val="75462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tweets to twits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StockTwits</a:t>
            </a:r>
            <a:r>
              <a:rPr lang="en-US" dirty="0" smtClean="0"/>
              <a:t> started as a twitter application</a:t>
            </a:r>
          </a:p>
          <a:p>
            <a:r>
              <a:rPr lang="en-US" dirty="0" smtClean="0"/>
              <a:t>Real-time data</a:t>
            </a:r>
            <a:endParaRPr lang="en-US" dirty="0" smtClean="0"/>
          </a:p>
          <a:p>
            <a:r>
              <a:rPr lang="en-US" dirty="0" smtClean="0"/>
              <a:t>Coined the $TICKER to reference a company in a text-based post</a:t>
            </a:r>
          </a:p>
          <a:p>
            <a:endParaRPr lang="en-US" dirty="0"/>
          </a:p>
        </p:txBody>
      </p:sp>
      <p:pic>
        <p:nvPicPr>
          <p:cNvPr id="5" name="Picture 4" descr="StockTwits-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55" y="4700882"/>
            <a:ext cx="4925719" cy="17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19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kfl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6272" y="-188148"/>
            <a:ext cx="11141383" cy="69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4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882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Regular Expression</a:t>
            </a:r>
            <a:endParaRPr lang="en-US" dirty="0"/>
          </a:p>
        </p:txBody>
      </p:sp>
      <p:pic>
        <p:nvPicPr>
          <p:cNvPr id="5" name="Picture 4" descr="re_fs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58" y="974278"/>
            <a:ext cx="4445000" cy="5435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76328" y="6550223"/>
            <a:ext cx="11576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Source: http://</a:t>
            </a:r>
            <a:r>
              <a:rPr lang="en-US" sz="1400" dirty="0" err="1" smtClean="0"/>
              <a:t>www.cgl.ucsf.edu</a:t>
            </a:r>
            <a:r>
              <a:rPr lang="en-US" sz="1400" dirty="0" smtClean="0"/>
              <a:t>/Outreach/bmi280/slides/</a:t>
            </a:r>
            <a:r>
              <a:rPr lang="en-US" sz="1400" dirty="0" err="1" smtClean="0"/>
              <a:t>swc</a:t>
            </a:r>
            <a:r>
              <a:rPr lang="en-US" sz="1400" dirty="0" smtClean="0"/>
              <a:t>/</a:t>
            </a:r>
            <a:r>
              <a:rPr lang="en-US" sz="1400" dirty="0" err="1" smtClean="0"/>
              <a:t>lec</a:t>
            </a:r>
            <a:r>
              <a:rPr lang="en-US" sz="1400" dirty="0" smtClean="0"/>
              <a:t>/</a:t>
            </a:r>
            <a:r>
              <a:rPr lang="en-US" sz="1400" dirty="0" err="1" smtClean="0"/>
              <a:t>re.html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660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Sentiment Dictionary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223" y="2927600"/>
            <a:ext cx="868303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/>
              <a:t>positive_words</a:t>
            </a:r>
            <a:r>
              <a:rPr lang="en-US" sz="2200" b="1" dirty="0" smtClean="0"/>
              <a:t> </a:t>
            </a:r>
            <a:r>
              <a:rPr lang="en-US" sz="2200" dirty="0" smtClean="0"/>
              <a:t>= ['buy\</a:t>
            </a:r>
            <a:r>
              <a:rPr lang="en-US" sz="2200" dirty="0" err="1" smtClean="0"/>
              <a:t>b','highs</a:t>
            </a:r>
            <a:r>
              <a:rPr lang="en-US" sz="2200" dirty="0" smtClean="0"/>
              <a:t>?\</a:t>
            </a:r>
            <a:r>
              <a:rPr lang="en-US" sz="2200" dirty="0" err="1" smtClean="0"/>
              <a:t>b','beats</a:t>
            </a:r>
            <a:r>
              <a:rPr lang="en-US" sz="2200" dirty="0" smtClean="0"/>
              <a:t>?\</a:t>
            </a:r>
            <a:r>
              <a:rPr lang="en-US" sz="2200" dirty="0" err="1" smtClean="0"/>
              <a:t>b','new</a:t>
            </a:r>
            <a:r>
              <a:rPr lang="en-US" sz="2200" dirty="0" smtClean="0"/>
              <a:t>\</a:t>
            </a:r>
            <a:r>
              <a:rPr lang="en-US" sz="2200" dirty="0" err="1" smtClean="0"/>
              <a:t>b','good</a:t>
            </a:r>
            <a:r>
              <a:rPr lang="en-US" sz="2200" dirty="0" smtClean="0"/>
              <a:t>\</a:t>
            </a:r>
            <a:r>
              <a:rPr lang="en-US" sz="2200" dirty="0" err="1" smtClean="0"/>
              <a:t>b','great</a:t>
            </a:r>
            <a:r>
              <a:rPr lang="en-US" sz="2200" dirty="0" smtClean="0"/>
              <a:t>\</a:t>
            </a:r>
            <a:r>
              <a:rPr lang="en-US" sz="2200" dirty="0" err="1" smtClean="0"/>
              <a:t>b','surprise</a:t>
            </a:r>
            <a:r>
              <a:rPr lang="en-US" sz="2200" dirty="0" smtClean="0"/>
              <a:t>\</a:t>
            </a:r>
            <a:r>
              <a:rPr lang="en-US" sz="2200" dirty="0" err="1" smtClean="0"/>
              <a:t>b','higher</a:t>
            </a:r>
            <a:r>
              <a:rPr lang="en-US" sz="2200" dirty="0" smtClean="0"/>
              <a:t> </a:t>
            </a:r>
            <a:r>
              <a:rPr lang="en-US" sz="2200" dirty="0" err="1" smtClean="0"/>
              <a:t>profits?','profits</a:t>
            </a:r>
            <a:r>
              <a:rPr lang="en-US" sz="2200" dirty="0" smtClean="0"/>
              <a:t>? increase[a-z]*','exceed[a-z]* analysts? </a:t>
            </a:r>
            <a:r>
              <a:rPr lang="en-US" sz="2200" dirty="0" err="1" smtClean="0"/>
              <a:t>expectations?','impressive</a:t>
            </a:r>
            <a:r>
              <a:rPr lang="en-US" sz="2200" dirty="0" smtClean="0"/>
              <a:t> </a:t>
            </a:r>
            <a:r>
              <a:rPr lang="en-US" sz="2200" dirty="0" err="1" smtClean="0"/>
              <a:t>profitability','analysts</a:t>
            </a:r>
            <a:r>
              <a:rPr lang="en-US" sz="2200" dirty="0" smtClean="0"/>
              <a:t>? upgrade[a-z]*','bull[a-z]*\</a:t>
            </a:r>
            <a:r>
              <a:rPr lang="en-US" sz="2200" dirty="0" err="1" smtClean="0"/>
              <a:t>b','launch</a:t>
            </a:r>
            <a:r>
              <a:rPr lang="en-US" sz="2200" dirty="0" smtClean="0"/>
              <a:t>[a-z]*\</a:t>
            </a:r>
            <a:r>
              <a:rPr lang="en-US" sz="2200" dirty="0" err="1" smtClean="0"/>
              <a:t>b','revenues</a:t>
            </a:r>
            <a:r>
              <a:rPr lang="en-US" sz="2200" dirty="0" smtClean="0"/>
              <a:t>? </a:t>
            </a:r>
            <a:r>
              <a:rPr lang="en-US" sz="2200" dirty="0" err="1" smtClean="0"/>
              <a:t>higher','wins</a:t>
            </a:r>
            <a:r>
              <a:rPr lang="en-US" sz="2200" dirty="0" smtClean="0"/>
              <a:t>?\b’]</a:t>
            </a:r>
          </a:p>
        </p:txBody>
      </p:sp>
      <p:sp>
        <p:nvSpPr>
          <p:cNvPr id="5" name="Rectangle 4"/>
          <p:cNvSpPr/>
          <p:nvPr/>
        </p:nvSpPr>
        <p:spPr>
          <a:xfrm>
            <a:off x="282223" y="5217110"/>
            <a:ext cx="84045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/>
              <a:t>negative_words</a:t>
            </a:r>
            <a:r>
              <a:rPr lang="en-US" sz="2400" dirty="0" smtClean="0"/>
              <a:t> = </a:t>
            </a:r>
            <a:r>
              <a:rPr lang="en-US" sz="2200" dirty="0" smtClean="0"/>
              <a:t>['sell\</a:t>
            </a:r>
            <a:r>
              <a:rPr lang="en-US" sz="2200" dirty="0" err="1" smtClean="0"/>
              <a:t>b','lows</a:t>
            </a:r>
            <a:r>
              <a:rPr lang="en-US" sz="2200" dirty="0" smtClean="0"/>
              <a:t>?\</a:t>
            </a:r>
            <a:r>
              <a:rPr lang="en-US" sz="2200" dirty="0" err="1" smtClean="0"/>
              <a:t>b','down</a:t>
            </a:r>
            <a:r>
              <a:rPr lang="en-US" sz="2200" dirty="0" smtClean="0"/>
              <a:t>\</a:t>
            </a:r>
            <a:r>
              <a:rPr lang="en-US" sz="2200" dirty="0" err="1" smtClean="0"/>
              <a:t>b','loss</a:t>
            </a:r>
            <a:r>
              <a:rPr lang="en-US" sz="2200" dirty="0" smtClean="0"/>
              <a:t>[a-z]*\</a:t>
            </a:r>
            <a:r>
              <a:rPr lang="en-US" sz="2200" dirty="0" err="1" smtClean="0"/>
              <a:t>b','bad</a:t>
            </a:r>
            <a:r>
              <a:rPr lang="en-US" sz="2200" dirty="0" smtClean="0"/>
              <a:t>\</a:t>
            </a:r>
            <a:r>
              <a:rPr lang="en-US" sz="2200" dirty="0" err="1" smtClean="0"/>
              <a:t>b','analysts</a:t>
            </a:r>
            <a:r>
              <a:rPr lang="en-US" sz="2200" dirty="0" smtClean="0"/>
              <a:t>? downgrade[a-z]*','low </a:t>
            </a:r>
            <a:r>
              <a:rPr lang="en-US" sz="2200" dirty="0" err="1" smtClean="0"/>
              <a:t>revenues?','bear</a:t>
            </a:r>
            <a:r>
              <a:rPr lang="en-US" sz="2200" dirty="0" smtClean="0"/>
              <a:t>[a-z]*\</a:t>
            </a:r>
            <a:r>
              <a:rPr lang="en-US" sz="2200" dirty="0" err="1" smtClean="0"/>
              <a:t>b','low</a:t>
            </a:r>
            <a:r>
              <a:rPr lang="en-US" sz="2200" dirty="0" smtClean="0"/>
              <a:t> </a:t>
            </a:r>
            <a:r>
              <a:rPr lang="en-US" sz="2200" dirty="0" err="1" smtClean="0"/>
              <a:t>expectations?','loses</a:t>
            </a:r>
            <a:r>
              <a:rPr lang="en-US" sz="2200" dirty="0" smtClean="0"/>
              <a:t>?\</a:t>
            </a:r>
            <a:r>
              <a:rPr lang="en-US" sz="2200" dirty="0" err="1" smtClean="0"/>
              <a:t>b','defaults</a:t>
            </a:r>
            <a:r>
              <a:rPr lang="en-US" sz="2200" dirty="0" smtClean="0"/>
              <a:t>?\</a:t>
            </a:r>
            <a:r>
              <a:rPr lang="en-US" sz="2200" dirty="0" err="1" smtClean="0"/>
              <a:t>b','avoid</a:t>
            </a:r>
            <a:r>
              <a:rPr lang="en-US" sz="2200" dirty="0" smtClean="0"/>
              <a:t>\</a:t>
            </a:r>
            <a:r>
              <a:rPr lang="en-US" sz="2200" dirty="0" err="1" smtClean="0"/>
              <a:t>b','sold</a:t>
            </a:r>
            <a:r>
              <a:rPr lang="en-US" sz="2200" dirty="0" smtClean="0"/>
              <a:t>\b']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381941" y="1900296"/>
            <a:ext cx="35503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/>
              <a:t>RegEx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75364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49" y="2792354"/>
            <a:ext cx="6134100" cy="7747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40" y="5379155"/>
            <a:ext cx="736600" cy="3048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40" y="4794015"/>
            <a:ext cx="698500" cy="304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62326" y="4750179"/>
            <a:ext cx="5594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= number of positive analyst recommendations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2662326" y="5318948"/>
            <a:ext cx="56791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= number of negative analyst recommendations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1665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406</Words>
  <Application>Microsoft Macintosh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Morgan Stanley App Challenge Mining Seawolves</vt:lpstr>
      <vt:lpstr>PowerPoint Presentation</vt:lpstr>
      <vt:lpstr>App Description</vt:lpstr>
      <vt:lpstr>Programming</vt:lpstr>
      <vt:lpstr>From tweets to twits</vt:lpstr>
      <vt:lpstr>PowerPoint Presentation</vt:lpstr>
      <vt:lpstr>PowerPoint Presentation</vt:lpstr>
      <vt:lpstr>Market Sentiment Dictionary</vt:lpstr>
      <vt:lpstr>MODEL</vt:lpstr>
      <vt:lpstr>PowerPoint Presentation</vt:lpstr>
      <vt:lpstr>Adjusted for an Arbitrage-free Market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Seawolves</dc:title>
  <dc:creator>Joshua Shapiro</dc:creator>
  <cp:lastModifiedBy>Joshua Shapiro</cp:lastModifiedBy>
  <cp:revision>18</cp:revision>
  <dcterms:created xsi:type="dcterms:W3CDTF">2012-01-30T00:09:18Z</dcterms:created>
  <dcterms:modified xsi:type="dcterms:W3CDTF">2012-01-30T17:41:42Z</dcterms:modified>
</cp:coreProperties>
</file>