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67" r:id="rId4"/>
    <p:sldId id="339" r:id="rId5"/>
    <p:sldId id="354" r:id="rId6"/>
    <p:sldId id="340" r:id="rId7"/>
    <p:sldId id="355" r:id="rId8"/>
    <p:sldId id="342" r:id="rId9"/>
    <p:sldId id="291" r:id="rId10"/>
    <p:sldId id="269" r:id="rId11"/>
    <p:sldId id="279" r:id="rId12"/>
    <p:sldId id="263" r:id="rId13"/>
    <p:sldId id="357" r:id="rId14"/>
    <p:sldId id="356" r:id="rId15"/>
    <p:sldId id="290" r:id="rId16"/>
    <p:sldId id="343" r:id="rId17"/>
    <p:sldId id="344" r:id="rId18"/>
    <p:sldId id="292" r:id="rId19"/>
    <p:sldId id="276" r:id="rId20"/>
    <p:sldId id="277" r:id="rId21"/>
    <p:sldId id="278" r:id="rId22"/>
    <p:sldId id="346" r:id="rId23"/>
    <p:sldId id="347" r:id="rId24"/>
    <p:sldId id="352" r:id="rId25"/>
    <p:sldId id="348" r:id="rId26"/>
    <p:sldId id="349" r:id="rId27"/>
    <p:sldId id="350" r:id="rId28"/>
    <p:sldId id="268" r:id="rId29"/>
    <p:sldId id="270" r:id="rId30"/>
    <p:sldId id="281" r:id="rId31"/>
    <p:sldId id="293" r:id="rId32"/>
    <p:sldId id="282" r:id="rId33"/>
    <p:sldId id="297" r:id="rId34"/>
    <p:sldId id="298" r:id="rId35"/>
    <p:sldId id="296" r:id="rId36"/>
    <p:sldId id="300" r:id="rId37"/>
    <p:sldId id="301" r:id="rId38"/>
    <p:sldId id="302" r:id="rId39"/>
    <p:sldId id="303" r:id="rId40"/>
    <p:sldId id="308" r:id="rId41"/>
    <p:sldId id="309" r:id="rId42"/>
    <p:sldId id="310" r:id="rId43"/>
    <p:sldId id="311" r:id="rId44"/>
    <p:sldId id="312" r:id="rId45"/>
    <p:sldId id="294" r:id="rId46"/>
    <p:sldId id="284" r:id="rId47"/>
    <p:sldId id="313" r:id="rId48"/>
    <p:sldId id="316" r:id="rId49"/>
    <p:sldId id="315" r:id="rId50"/>
    <p:sldId id="314" r:id="rId51"/>
    <p:sldId id="317" r:id="rId52"/>
    <p:sldId id="319" r:id="rId53"/>
    <p:sldId id="320" r:id="rId54"/>
    <p:sldId id="321" r:id="rId55"/>
    <p:sldId id="322" r:id="rId56"/>
    <p:sldId id="323" r:id="rId57"/>
    <p:sldId id="324" r:id="rId58"/>
    <p:sldId id="295" r:id="rId59"/>
    <p:sldId id="283" r:id="rId60"/>
    <p:sldId id="358" r:id="rId61"/>
    <p:sldId id="325" r:id="rId62"/>
    <p:sldId id="326" r:id="rId63"/>
    <p:sldId id="330" r:id="rId64"/>
    <p:sldId id="331" r:id="rId65"/>
    <p:sldId id="327" r:id="rId66"/>
    <p:sldId id="280" r:id="rId67"/>
    <p:sldId id="336" r:id="rId68"/>
    <p:sldId id="338" r:id="rId69"/>
    <p:sldId id="260" r:id="rId70"/>
    <p:sldId id="333" r:id="rId71"/>
    <p:sldId id="335" r:id="rId72"/>
    <p:sldId id="334" r:id="rId73"/>
    <p:sldId id="337" r:id="rId74"/>
    <p:sldId id="351" r:id="rId75"/>
    <p:sldId id="264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87894" autoAdjust="0"/>
  </p:normalViewPr>
  <p:slideViewPr>
    <p:cSldViewPr snapToGrid="0">
      <p:cViewPr varScale="1">
        <p:scale>
          <a:sx n="48" d="100"/>
          <a:sy n="48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3063-FD31-45E7-8227-C05A5B48BB9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97708-9FAA-436F-8943-88487F694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4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ko-KR" altLang="en-US" dirty="0"/>
              <a:t>로 합치고 나서 </a:t>
            </a:r>
            <a:r>
              <a:rPr lang="en-US" altLang="ko-KR" dirty="0" err="1"/>
              <a:t>as.Date</a:t>
            </a:r>
            <a:r>
              <a:rPr lang="en-US" altLang="ko-KR" dirty="0"/>
              <a:t>( ) </a:t>
            </a:r>
            <a:r>
              <a:rPr lang="ko-KR" altLang="en-US" dirty="0"/>
              <a:t>해주기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99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파악하기 어렵다 </a:t>
            </a:r>
            <a:r>
              <a:rPr lang="en-US" altLang="ko-KR" dirty="0"/>
              <a:t>-&gt; spread</a:t>
            </a:r>
            <a:r>
              <a:rPr lang="ko-KR" altLang="en-US" dirty="0"/>
              <a:t>로 변수별로 분리시키기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8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핸들링을 쉽게 도와주는 패키지 </a:t>
            </a:r>
            <a:r>
              <a:rPr lang="en-US" altLang="ko-KR" dirty="0" err="1"/>
              <a:t>dplyr</a:t>
            </a:r>
            <a:r>
              <a:rPr lang="ko-KR" altLang="en-US" dirty="0"/>
              <a:t> 실습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8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#filter: </a:t>
            </a:r>
            <a:r>
              <a:rPr lang="ko-KR" altLang="en-US" dirty="0"/>
              <a:t>원하는 조건에 따라 행 추출  </a:t>
            </a:r>
          </a:p>
          <a:p>
            <a:r>
              <a:rPr lang="en-US" altLang="ko-KR" dirty="0"/>
              <a:t>filter(covid19_tidy, country =='US')</a:t>
            </a:r>
          </a:p>
          <a:p>
            <a:r>
              <a:rPr lang="en-US" altLang="ko-KR" dirty="0"/>
              <a:t>filter(covid19_tidy, Date &gt; '2020-07-01', </a:t>
            </a:r>
            <a:r>
              <a:rPr lang="en-US" altLang="ko-KR" dirty="0" err="1"/>
              <a:t>lat</a:t>
            </a:r>
            <a:r>
              <a:rPr lang="en-US" altLang="ko-KR" dirty="0"/>
              <a:t> &gt; 40)</a:t>
            </a:r>
          </a:p>
          <a:p>
            <a:r>
              <a:rPr lang="en-US" altLang="ko-KR" dirty="0"/>
              <a:t>filter(covid19_tidy, country =='</a:t>
            </a:r>
            <a:r>
              <a:rPr lang="en-US" altLang="ko-KR" dirty="0" err="1"/>
              <a:t>US'|country</a:t>
            </a:r>
            <a:r>
              <a:rPr lang="en-US" altLang="ko-KR" dirty="0"/>
              <a:t> =='Japan')</a:t>
            </a:r>
          </a:p>
          <a:p>
            <a:r>
              <a:rPr lang="en-US" altLang="ko-KR" dirty="0"/>
              <a:t>filter(covid19_tidy, country =='</a:t>
            </a:r>
            <a:r>
              <a:rPr lang="en-US" altLang="ko-KR" dirty="0" err="1"/>
              <a:t>US'|country</a:t>
            </a:r>
            <a:r>
              <a:rPr lang="en-US" altLang="ko-KR" dirty="0"/>
              <a:t> =='Japan', death &gt; 100)</a:t>
            </a:r>
          </a:p>
          <a:p>
            <a:endParaRPr lang="en-US" altLang="ko-KR" dirty="0"/>
          </a:p>
          <a:p>
            <a:r>
              <a:rPr lang="en-US" altLang="ko-KR" dirty="0"/>
              <a:t>#arrange: </a:t>
            </a:r>
            <a:r>
              <a:rPr lang="ko-KR" altLang="en-US" dirty="0"/>
              <a:t>지정한 열을 기준으로 정렬 </a:t>
            </a:r>
          </a:p>
          <a:p>
            <a:r>
              <a:rPr lang="en-US" altLang="ko-KR" dirty="0"/>
              <a:t>arrange(covid19_tidy, Date)</a:t>
            </a:r>
          </a:p>
          <a:p>
            <a:r>
              <a:rPr lang="en-US" altLang="ko-KR" dirty="0"/>
              <a:t>arrange(covid19_tidy, desc(recovered))</a:t>
            </a:r>
          </a:p>
          <a:p>
            <a:r>
              <a:rPr lang="en-US" altLang="ko-KR" dirty="0"/>
              <a:t>arrange(covid19_tidy, confirmed, desc(death)) #</a:t>
            </a:r>
            <a:r>
              <a:rPr lang="ko-KR" altLang="en-US" dirty="0"/>
              <a:t>앞 </a:t>
            </a:r>
            <a:r>
              <a:rPr lang="en-US" altLang="ko-KR" dirty="0"/>
              <a:t>col</a:t>
            </a:r>
            <a:r>
              <a:rPr lang="ko-KR" altLang="en-US" dirty="0"/>
              <a:t>이 먼저 기준</a:t>
            </a:r>
            <a:r>
              <a:rPr lang="en-US" altLang="ko-KR" dirty="0"/>
              <a:t>??? </a:t>
            </a:r>
          </a:p>
          <a:p>
            <a:r>
              <a:rPr lang="en-US" altLang="ko-KR" dirty="0"/>
              <a:t>arrange(covid19_tidy, total)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42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#select: </a:t>
            </a:r>
            <a:r>
              <a:rPr lang="ko-KR" altLang="en-US" dirty="0"/>
              <a:t>원하는 열만 추출 </a:t>
            </a:r>
          </a:p>
          <a:p>
            <a:r>
              <a:rPr lang="en-US" altLang="ko-KR" dirty="0"/>
              <a:t>select(covid19_tidy, country, confirmed, death)</a:t>
            </a:r>
          </a:p>
          <a:p>
            <a:r>
              <a:rPr lang="en-US" altLang="ko-KR" dirty="0"/>
              <a:t>select(covid19_tidy,country:death)</a:t>
            </a:r>
          </a:p>
          <a:p>
            <a:r>
              <a:rPr lang="en-US" altLang="ko-KR" dirty="0"/>
              <a:t>select(covid19_tidy,-(</a:t>
            </a:r>
            <a:r>
              <a:rPr lang="en-US" altLang="ko-KR" dirty="0" err="1"/>
              <a:t>lat:long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select(covid19_tidy,-lat,-long)</a:t>
            </a:r>
          </a:p>
          <a:p>
            <a:endParaRPr lang="en-US" altLang="ko-KR" dirty="0"/>
          </a:p>
          <a:p>
            <a:r>
              <a:rPr lang="en-US" altLang="ko-KR" dirty="0"/>
              <a:t>#mutate: </a:t>
            </a:r>
            <a:r>
              <a:rPr lang="ko-KR" altLang="en-US" dirty="0"/>
              <a:t>새로 만든 열을 바로 추가</a:t>
            </a:r>
            <a:r>
              <a:rPr lang="en-US" altLang="ko-KR" dirty="0"/>
              <a:t>, </a:t>
            </a:r>
            <a:r>
              <a:rPr lang="ko-KR" altLang="en-US" dirty="0"/>
              <a:t>특히 함수로 </a:t>
            </a:r>
            <a:r>
              <a:rPr lang="ko-KR" altLang="en-US" dirty="0" err="1"/>
              <a:t>새로만든</a:t>
            </a:r>
            <a:r>
              <a:rPr lang="ko-KR" altLang="en-US" dirty="0"/>
              <a:t> 열을 바로 사용할 수 있음 </a:t>
            </a:r>
          </a:p>
          <a:p>
            <a:r>
              <a:rPr lang="en-US" altLang="ko-KR" dirty="0"/>
              <a:t>mutate(covid19_tidy, total = confirmed -death - recovered)</a:t>
            </a:r>
          </a:p>
          <a:p>
            <a:r>
              <a:rPr lang="en-US" altLang="ko-KR" dirty="0"/>
              <a:t>mutate(covid19_tidy, </a:t>
            </a:r>
            <a:r>
              <a:rPr lang="en-US" altLang="ko-KR" dirty="0" err="1"/>
              <a:t>gain_per_hour</a:t>
            </a:r>
            <a:r>
              <a:rPr lang="en-US" altLang="ko-KR" dirty="0"/>
              <a:t> = confirmed/24)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summarise</a:t>
            </a:r>
            <a:r>
              <a:rPr lang="en-US" altLang="ko-KR" dirty="0"/>
              <a:t>: </a:t>
            </a:r>
            <a:r>
              <a:rPr lang="ko-KR" altLang="en-US" dirty="0"/>
              <a:t>함수를 통해 기초 통계량을 구할 수 있음 </a:t>
            </a:r>
          </a:p>
          <a:p>
            <a:r>
              <a:rPr lang="en-US" altLang="ko-KR" dirty="0" err="1"/>
              <a:t>summarise</a:t>
            </a:r>
            <a:r>
              <a:rPr lang="en-US" altLang="ko-KR" dirty="0"/>
              <a:t>(covid19_tidy, total = sum(confirmed -death - recovered))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71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#group </a:t>
            </a:r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특정 열을 기준으로 그룹화 </a:t>
            </a:r>
          </a:p>
          <a:p>
            <a:r>
              <a:rPr lang="en-US" altLang="ko-KR" dirty="0" err="1"/>
              <a:t>covid_group</a:t>
            </a:r>
            <a:r>
              <a:rPr lang="en-US" altLang="ko-KR" dirty="0"/>
              <a:t>&lt;- </a:t>
            </a:r>
            <a:r>
              <a:rPr lang="en-US" altLang="ko-KR" dirty="0" err="1"/>
              <a:t>group_by</a:t>
            </a:r>
            <a:r>
              <a:rPr lang="en-US" altLang="ko-KR" dirty="0"/>
              <a:t>(covid19, country)</a:t>
            </a:r>
          </a:p>
          <a:p>
            <a:r>
              <a:rPr lang="en-US" altLang="ko-KR" dirty="0" err="1"/>
              <a:t>covid_group</a:t>
            </a:r>
            <a:r>
              <a:rPr lang="en-US" altLang="ko-KR" dirty="0"/>
              <a:t> %&gt;% filter(</a:t>
            </a:r>
            <a:r>
              <a:rPr lang="en-US" altLang="ko-KR" dirty="0" err="1"/>
              <a:t>lat</a:t>
            </a:r>
            <a:r>
              <a:rPr lang="en-US" altLang="ko-KR" dirty="0"/>
              <a:t> &gt; 20, long&lt; 200)%&gt;% tail</a:t>
            </a:r>
          </a:p>
          <a:p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covid_group</a:t>
            </a:r>
            <a:r>
              <a:rPr lang="en-US" altLang="ko-KR" dirty="0"/>
              <a:t>, mean(death))</a:t>
            </a:r>
          </a:p>
          <a:p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covid_group</a:t>
            </a:r>
            <a:r>
              <a:rPr lang="en-US" altLang="ko-KR" dirty="0"/>
              <a:t>, sum(confirmed))</a:t>
            </a:r>
          </a:p>
          <a:p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covid_group</a:t>
            </a:r>
            <a:r>
              <a:rPr lang="en-US" altLang="ko-KR" dirty="0"/>
              <a:t>, sum(confirmed -death - recovered))</a:t>
            </a:r>
          </a:p>
          <a:p>
            <a:endParaRPr lang="en-US" altLang="ko-KR" dirty="0"/>
          </a:p>
          <a:p>
            <a:r>
              <a:rPr lang="en-US" altLang="ko-KR" dirty="0"/>
              <a:t># %&gt;% chain </a:t>
            </a:r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 err="1"/>
              <a:t>여러번</a:t>
            </a:r>
            <a:r>
              <a:rPr lang="ko-KR" altLang="en-US" dirty="0"/>
              <a:t> 작성해야 하는 코드를 한번에 작성할 수 있게 함 </a:t>
            </a:r>
          </a:p>
          <a:p>
            <a:r>
              <a:rPr lang="en-US" altLang="ko-KR" dirty="0"/>
              <a:t>covid19 %&gt;% View</a:t>
            </a:r>
          </a:p>
          <a:p>
            <a:r>
              <a:rPr lang="en-US" altLang="ko-KR" dirty="0"/>
              <a:t>covid19 %&gt;% head</a:t>
            </a:r>
          </a:p>
          <a:p>
            <a:endParaRPr lang="en-US" altLang="ko-KR" dirty="0"/>
          </a:p>
          <a:p>
            <a:r>
              <a:rPr lang="en-US" altLang="ko-KR" dirty="0"/>
              <a:t>covid19 %&gt;% filter(country == 'Italy')</a:t>
            </a:r>
          </a:p>
          <a:p>
            <a:r>
              <a:rPr lang="en-US" altLang="ko-KR" dirty="0"/>
              <a:t>covid19 %&gt;% filter(country == 'Italy')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(total = confirmed-death-recovered)</a:t>
            </a:r>
          </a:p>
          <a:p>
            <a:r>
              <a:rPr lang="en-US" altLang="ko-KR" dirty="0"/>
              <a:t>covid19 %&gt;% filter(Date &gt; '2020-07-01') %&gt;% </a:t>
            </a:r>
          </a:p>
          <a:p>
            <a:r>
              <a:rPr lang="en-US" altLang="ko-KR" dirty="0"/>
              <a:t>  select(-</a:t>
            </a:r>
            <a:r>
              <a:rPr lang="en-US" altLang="ko-KR" dirty="0" err="1"/>
              <a:t>lat</a:t>
            </a:r>
            <a:r>
              <a:rPr lang="en-US" altLang="ko-KR" dirty="0"/>
              <a:t>, -long) %&gt;% mutate(</a:t>
            </a:r>
            <a:r>
              <a:rPr lang="en-US" altLang="ko-KR" dirty="0" err="1"/>
              <a:t>gain_per_hour</a:t>
            </a:r>
            <a:r>
              <a:rPr lang="en-US" altLang="ko-KR" dirty="0"/>
              <a:t> = confirmed/24) %&gt;% </a:t>
            </a:r>
          </a:p>
          <a:p>
            <a:r>
              <a:rPr lang="en-US" altLang="ko-KR" dirty="0"/>
              <a:t>  arrange(desc(confirmed))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46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covid1 %&gt;% filter(Date == '2020-04-14', country == 'France’) </a:t>
            </a:r>
          </a:p>
          <a:p>
            <a:r>
              <a:rPr lang="en-US" altLang="ko-KR" dirty="0"/>
              <a:t>%&gt;% select(Date, country, confirmed)</a:t>
            </a:r>
          </a:p>
          <a:p>
            <a:r>
              <a:rPr lang="en-US" altLang="ko-KR" dirty="0"/>
              <a:t>covid1 %&gt;% filter(country == 'US') %&gt;% arrange(desc(death)) %&gt;% head</a:t>
            </a:r>
          </a:p>
          <a:p>
            <a:r>
              <a:rPr lang="en-US" altLang="ko-KR" dirty="0"/>
              <a:t>covid1 %&gt;% </a:t>
            </a:r>
            <a:r>
              <a:rPr lang="en-US" altLang="ko-KR" dirty="0" err="1"/>
              <a:t>group_by</a:t>
            </a:r>
            <a:r>
              <a:rPr lang="en-US" altLang="ko-KR" dirty="0"/>
              <a:t>(country) %&gt;% </a:t>
            </a:r>
            <a:r>
              <a:rPr lang="en-US" altLang="ko-KR" dirty="0" err="1"/>
              <a:t>summarise</a:t>
            </a:r>
            <a:r>
              <a:rPr lang="en-US" altLang="ko-KR" dirty="0"/>
              <a:t>(sum(confirmed))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15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covid</a:t>
            </a:r>
            <a:r>
              <a:rPr lang="en-US" altLang="ko-KR" dirty="0"/>
              <a:t> %&gt;% </a:t>
            </a:r>
            <a:r>
              <a:rPr lang="en-US" altLang="ko-KR" dirty="0" err="1"/>
              <a:t>inner_join</a:t>
            </a:r>
            <a:r>
              <a:rPr lang="en-US" altLang="ko-KR" dirty="0"/>
              <a:t>(</a:t>
            </a:r>
            <a:r>
              <a:rPr lang="en-US" altLang="ko-KR" dirty="0" err="1"/>
              <a:t>country_info</a:t>
            </a:r>
            <a:r>
              <a:rPr lang="en-US" altLang="ko-KR" dirty="0"/>
              <a:t>,  by= 'country')%&gt;% </a:t>
            </a:r>
          </a:p>
          <a:p>
            <a:r>
              <a:rPr lang="en-US" altLang="ko-KR" dirty="0"/>
              <a:t>  filter(continent == 'Europe') %&gt;% select(Date, country, recovered) %&gt;% </a:t>
            </a:r>
          </a:p>
          <a:p>
            <a:r>
              <a:rPr lang="en-US" altLang="ko-KR" dirty="0"/>
              <a:t>  arrange(desc(recovered))</a:t>
            </a:r>
          </a:p>
          <a:p>
            <a:r>
              <a:rPr lang="en-US" altLang="ko-KR" dirty="0" err="1"/>
              <a:t>covid</a:t>
            </a:r>
            <a:r>
              <a:rPr lang="en-US" altLang="ko-KR" dirty="0"/>
              <a:t> %&gt;% </a:t>
            </a:r>
            <a:r>
              <a:rPr lang="en-US" altLang="ko-KR" dirty="0" err="1"/>
              <a:t>group_by</a:t>
            </a:r>
            <a:r>
              <a:rPr lang="en-US" altLang="ko-KR" dirty="0"/>
              <a:t>(country) %&gt;% </a:t>
            </a:r>
            <a:r>
              <a:rPr lang="en-US" altLang="ko-KR" dirty="0" err="1"/>
              <a:t>summarise</a:t>
            </a:r>
            <a:r>
              <a:rPr lang="en-US" altLang="ko-KR" dirty="0"/>
              <a:t>(sum(confirmed) - sum(death) - sum(recovered))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9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covid1 %&gt;% mutate(covid19_tidy, </a:t>
            </a:r>
            <a:r>
              <a:rPr lang="en-US" altLang="ko-KR" dirty="0" err="1"/>
              <a:t>gain_per_hour</a:t>
            </a:r>
            <a:r>
              <a:rPr lang="en-US" altLang="ko-KR" dirty="0"/>
              <a:t> = confirmed/24)</a:t>
            </a:r>
          </a:p>
          <a:p>
            <a:endParaRPr lang="en-US" altLang="ko-KR" dirty="0"/>
          </a:p>
          <a:p>
            <a:r>
              <a:rPr lang="en-US" altLang="ko-KR" dirty="0"/>
              <a:t>covid1 %&gt;% mutate(covid19_tidy, </a:t>
            </a:r>
            <a:r>
              <a:rPr lang="en-US" altLang="ko-KR" dirty="0" err="1"/>
              <a:t>gain_per_hour</a:t>
            </a:r>
            <a:r>
              <a:rPr lang="en-US" altLang="ko-KR" dirty="0"/>
              <a:t> = confirmed/24) %&gt;% </a:t>
            </a:r>
          </a:p>
          <a:p>
            <a:r>
              <a:rPr lang="en-US" altLang="ko-KR" dirty="0"/>
              <a:t>  arrange(desc(</a:t>
            </a:r>
            <a:r>
              <a:rPr lang="en-US" altLang="ko-KR" dirty="0" err="1"/>
              <a:t>gain_per_hour</a:t>
            </a:r>
            <a:r>
              <a:rPr lang="en-US" altLang="ko-KR" dirty="0"/>
              <a:t>)) %&gt;%head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5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09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covid1 %&gt;% </a:t>
            </a:r>
            <a:r>
              <a:rPr lang="en-US" altLang="ko-KR" dirty="0" err="1"/>
              <a:t>group_by</a:t>
            </a:r>
            <a:r>
              <a:rPr lang="en-US" altLang="ko-KR" dirty="0"/>
              <a:t>(country) %&gt;%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total_confirmed</a:t>
            </a:r>
            <a:r>
              <a:rPr lang="en-US" altLang="ko-KR" dirty="0"/>
              <a:t> =sum(confirmed), </a:t>
            </a:r>
            <a:r>
              <a:rPr lang="en-US" altLang="ko-KR" dirty="0" err="1"/>
              <a:t>total_recovered</a:t>
            </a:r>
            <a:r>
              <a:rPr lang="en-US" altLang="ko-KR" dirty="0"/>
              <a:t> = sum(recovered))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cure_rating</a:t>
            </a:r>
            <a:r>
              <a:rPr lang="en-US" altLang="ko-KR" dirty="0"/>
              <a:t> = (</a:t>
            </a:r>
            <a:r>
              <a:rPr lang="en-US" altLang="ko-KR" dirty="0" err="1"/>
              <a:t>total_recovered</a:t>
            </a:r>
            <a:r>
              <a:rPr lang="en-US" altLang="ko-KR" dirty="0"/>
              <a:t>/</a:t>
            </a:r>
            <a:r>
              <a:rPr lang="en-US" altLang="ko-KR" dirty="0" err="1"/>
              <a:t>total_confirmed</a:t>
            </a:r>
            <a:r>
              <a:rPr lang="en-US" altLang="ko-KR" dirty="0"/>
              <a:t>)*100) %&gt;% </a:t>
            </a:r>
          </a:p>
          <a:p>
            <a:r>
              <a:rPr lang="en-US" altLang="ko-KR" dirty="0"/>
              <a:t>  arrange(desc(</a:t>
            </a:r>
            <a:r>
              <a:rPr lang="en-US" altLang="ko-KR" dirty="0" err="1"/>
              <a:t>cure_rating</a:t>
            </a:r>
            <a:r>
              <a:rPr lang="en-US" altLang="ko-KR" dirty="0"/>
              <a:t>)) %&gt;% head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80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covid</a:t>
            </a:r>
            <a:r>
              <a:rPr lang="en-US" altLang="ko-KR" dirty="0"/>
              <a:t> %&gt;% separate(col = Date, </a:t>
            </a:r>
            <a:r>
              <a:rPr lang="en-US" altLang="ko-KR" dirty="0" err="1"/>
              <a:t>sep</a:t>
            </a:r>
            <a:r>
              <a:rPr lang="en-US" altLang="ko-KR" dirty="0"/>
              <a:t> = '-', into = c('year', 'month', 'date')) %&gt;% </a:t>
            </a:r>
          </a:p>
          <a:p>
            <a:r>
              <a:rPr lang="en-US" altLang="ko-KR" dirty="0"/>
              <a:t>  filter(month == '03', country == 'Korea, </a:t>
            </a:r>
            <a:r>
              <a:rPr lang="en-US" altLang="ko-KR" dirty="0" err="1"/>
              <a:t>South'|country</a:t>
            </a:r>
            <a:r>
              <a:rPr lang="en-US" altLang="ko-KR" dirty="0"/>
              <a:t> == 'Japan')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(country) %&gt;% </a:t>
            </a:r>
            <a:r>
              <a:rPr lang="en-US" altLang="ko-KR" dirty="0" err="1"/>
              <a:t>summarise</a:t>
            </a:r>
            <a:r>
              <a:rPr lang="en-US" altLang="ko-KR" dirty="0"/>
              <a:t>(total = sum(confirmed))</a:t>
            </a:r>
          </a:p>
          <a:p>
            <a:endParaRPr lang="en-US" altLang="ko-KR" dirty="0"/>
          </a:p>
          <a:p>
            <a:r>
              <a:rPr lang="en-US" altLang="ko-KR" dirty="0"/>
              <a:t>covid1 %&gt;% separate(col = Date, </a:t>
            </a:r>
            <a:r>
              <a:rPr lang="en-US" altLang="ko-KR" dirty="0" err="1"/>
              <a:t>sep</a:t>
            </a:r>
            <a:r>
              <a:rPr lang="en-US" altLang="ko-KR" dirty="0"/>
              <a:t> = '-', into = c('year', 'month', 'date')) %&gt;% </a:t>
            </a:r>
          </a:p>
          <a:p>
            <a:r>
              <a:rPr lang="en-US" altLang="ko-KR" dirty="0"/>
              <a:t>  filter(month == '06') %&gt;% </a:t>
            </a:r>
            <a:r>
              <a:rPr lang="en-US" altLang="ko-KR" dirty="0" err="1"/>
              <a:t>group_by</a:t>
            </a:r>
            <a:r>
              <a:rPr lang="en-US" altLang="ko-KR" dirty="0"/>
              <a:t>(country)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increase_rate</a:t>
            </a:r>
            <a:r>
              <a:rPr lang="en-US" altLang="ko-KR" dirty="0"/>
              <a:t> = sum(confirmed)/30) %&gt;% </a:t>
            </a:r>
          </a:p>
          <a:p>
            <a:r>
              <a:rPr lang="en-US" altLang="ko-KR" dirty="0"/>
              <a:t>  arrange(</a:t>
            </a:r>
            <a:r>
              <a:rPr lang="en-US" altLang="ko-KR" dirty="0" err="1"/>
              <a:t>increase_rate</a:t>
            </a:r>
            <a:r>
              <a:rPr lang="en-US" altLang="ko-KR" dirty="0"/>
              <a:t>) %&gt;% head(5)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89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covid$Date</a:t>
            </a:r>
            <a:r>
              <a:rPr lang="en-US" altLang="ko-KR" dirty="0"/>
              <a:t> &lt;- </a:t>
            </a:r>
            <a:r>
              <a:rPr lang="en-US" altLang="ko-KR" dirty="0" err="1"/>
              <a:t>as.Date</a:t>
            </a:r>
            <a:r>
              <a:rPr lang="en-US" altLang="ko-KR" dirty="0"/>
              <a:t>(</a:t>
            </a:r>
            <a:r>
              <a:rPr lang="en-US" altLang="ko-KR" dirty="0" err="1"/>
              <a:t>covid$Date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78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covid</a:t>
            </a:r>
            <a:r>
              <a:rPr lang="en-US" altLang="ko-KR" dirty="0"/>
              <a:t>, </a:t>
            </a:r>
            <a:r>
              <a:rPr lang="en-US" altLang="ko-KR" dirty="0" err="1"/>
              <a:t>aes</a:t>
            </a:r>
            <a:r>
              <a:rPr lang="en-US" altLang="ko-KR" dirty="0"/>
              <a:t>(x = Date, y = confirmed))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(col = 'red')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53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covid</a:t>
            </a:r>
            <a:r>
              <a:rPr lang="en-US" altLang="ko-KR" dirty="0"/>
              <a:t> %&gt;% </a:t>
            </a:r>
            <a:r>
              <a:rPr lang="en-US" altLang="ko-KR" dirty="0" err="1"/>
              <a:t>left_join</a:t>
            </a:r>
            <a:r>
              <a:rPr lang="en-US" altLang="ko-KR" dirty="0"/>
              <a:t>(</a:t>
            </a:r>
            <a:r>
              <a:rPr lang="en-US" altLang="ko-KR" dirty="0" err="1"/>
              <a:t>country_info</a:t>
            </a:r>
            <a:r>
              <a:rPr lang="en-US" altLang="ko-KR" dirty="0"/>
              <a:t>, by = 'country')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 = Date, y = confirmed)) + </a:t>
            </a:r>
            <a:r>
              <a:rPr lang="en-US" altLang="ko-KR" dirty="0" err="1"/>
              <a:t>geom_point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(col = continent))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covid</a:t>
            </a:r>
            <a:r>
              <a:rPr lang="en-US" altLang="ko-KR" dirty="0"/>
              <a:t> %&gt;% </a:t>
            </a:r>
            <a:r>
              <a:rPr lang="en-US" altLang="ko-KR" dirty="0" err="1"/>
              <a:t>left_join</a:t>
            </a:r>
            <a:r>
              <a:rPr lang="en-US" altLang="ko-KR" dirty="0"/>
              <a:t>(</a:t>
            </a:r>
            <a:r>
              <a:rPr lang="en-US" altLang="ko-KR" dirty="0" err="1"/>
              <a:t>country_info</a:t>
            </a:r>
            <a:r>
              <a:rPr lang="en-US" altLang="ko-KR" dirty="0"/>
              <a:t>, by = 'country')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 = Date, y = confirmed))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(col = continent),alpha= 0.5, shape = 5)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Col</a:t>
            </a:r>
            <a:r>
              <a:rPr lang="ko-KR" altLang="en-US" dirty="0"/>
              <a:t> 말고 다른 옵션은 </a:t>
            </a:r>
            <a:r>
              <a:rPr lang="en-US" altLang="ko-KR" dirty="0" err="1"/>
              <a:t>geom_point</a:t>
            </a:r>
            <a:r>
              <a:rPr lang="en-US" altLang="ko-KR" dirty="0"/>
              <a:t>()</a:t>
            </a:r>
            <a:r>
              <a:rPr lang="ko-KR" altLang="en-US" dirty="0"/>
              <a:t>에 </a:t>
            </a:r>
            <a:r>
              <a:rPr lang="ko-KR" altLang="en-US" dirty="0" err="1"/>
              <a:t>넣어주기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59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covid</a:t>
            </a:r>
            <a:r>
              <a:rPr lang="en-US" altLang="ko-KR" dirty="0"/>
              <a:t> %&gt;% </a:t>
            </a:r>
            <a:r>
              <a:rPr lang="en-US" altLang="ko-KR" dirty="0" err="1"/>
              <a:t>left_join</a:t>
            </a:r>
            <a:r>
              <a:rPr lang="en-US" altLang="ko-KR" dirty="0"/>
              <a:t>(</a:t>
            </a:r>
            <a:r>
              <a:rPr lang="en-US" altLang="ko-KR" dirty="0" err="1"/>
              <a:t>country_info</a:t>
            </a:r>
            <a:r>
              <a:rPr lang="en-US" altLang="ko-KR" dirty="0"/>
              <a:t>, by = 'country')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 = Date, y = confirmed))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(col = continent, size = death))</a:t>
            </a:r>
          </a:p>
          <a:p>
            <a:r>
              <a:rPr lang="en-US" altLang="ko-KR" dirty="0" err="1"/>
              <a:t>covid</a:t>
            </a:r>
            <a:r>
              <a:rPr lang="en-US" altLang="ko-KR" dirty="0"/>
              <a:t> %&gt;% </a:t>
            </a:r>
            <a:r>
              <a:rPr lang="en-US" altLang="ko-KR" dirty="0" err="1"/>
              <a:t>left_join</a:t>
            </a:r>
            <a:r>
              <a:rPr lang="en-US" altLang="ko-KR" dirty="0"/>
              <a:t>(</a:t>
            </a:r>
            <a:r>
              <a:rPr lang="en-US" altLang="ko-KR" dirty="0" err="1"/>
              <a:t>country_info</a:t>
            </a:r>
            <a:r>
              <a:rPr lang="en-US" altLang="ko-KR" dirty="0"/>
              <a:t>, by = 'country')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ggplot</a:t>
            </a:r>
            <a:r>
              <a:rPr lang="en-US" altLang="ko-KR" dirty="0"/>
              <a:t>( </a:t>
            </a:r>
            <a:r>
              <a:rPr lang="en-US" altLang="ko-KR" dirty="0" err="1"/>
              <a:t>aes</a:t>
            </a:r>
            <a:r>
              <a:rPr lang="en-US" altLang="ko-KR" dirty="0"/>
              <a:t>(x = Date, y = confirmed))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(col = continent), alpha = 0.2)</a:t>
            </a:r>
          </a:p>
          <a:p>
            <a:r>
              <a:rPr lang="en-US" altLang="ko-KR" dirty="0" err="1"/>
              <a:t>covid</a:t>
            </a:r>
            <a:r>
              <a:rPr lang="en-US" altLang="ko-KR" dirty="0"/>
              <a:t> %&gt;% </a:t>
            </a:r>
            <a:r>
              <a:rPr lang="en-US" altLang="ko-KR" dirty="0" err="1"/>
              <a:t>left_join</a:t>
            </a:r>
            <a:r>
              <a:rPr lang="en-US" altLang="ko-KR" dirty="0"/>
              <a:t>(</a:t>
            </a:r>
            <a:r>
              <a:rPr lang="en-US" altLang="ko-KR" dirty="0" err="1"/>
              <a:t>country_info</a:t>
            </a:r>
            <a:r>
              <a:rPr lang="en-US" altLang="ko-KR" dirty="0"/>
              <a:t>, by = 'country')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ggplot</a:t>
            </a:r>
            <a:r>
              <a:rPr lang="en-US" altLang="ko-KR" dirty="0"/>
              <a:t>( </a:t>
            </a:r>
            <a:r>
              <a:rPr lang="en-US" altLang="ko-KR" dirty="0" err="1"/>
              <a:t>aes</a:t>
            </a:r>
            <a:r>
              <a:rPr lang="en-US" altLang="ko-KR" dirty="0"/>
              <a:t>(x = Date, y = confirmed))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(col = </a:t>
            </a:r>
            <a:r>
              <a:rPr lang="en-US" altLang="ko-KR" dirty="0" err="1"/>
              <a:t>continent,alpha</a:t>
            </a:r>
            <a:r>
              <a:rPr lang="en-US" altLang="ko-KR" dirty="0"/>
              <a:t> = death))</a:t>
            </a:r>
          </a:p>
          <a:p>
            <a:r>
              <a:rPr lang="en-US" altLang="ko-KR" dirty="0" err="1"/>
              <a:t>covid</a:t>
            </a:r>
            <a:r>
              <a:rPr lang="en-US" altLang="ko-KR" dirty="0"/>
              <a:t> %&gt;% </a:t>
            </a:r>
            <a:r>
              <a:rPr lang="en-US" altLang="ko-KR" dirty="0" err="1"/>
              <a:t>left_join</a:t>
            </a:r>
            <a:r>
              <a:rPr lang="en-US" altLang="ko-KR" dirty="0"/>
              <a:t>(</a:t>
            </a:r>
            <a:r>
              <a:rPr lang="en-US" altLang="ko-KR" dirty="0" err="1"/>
              <a:t>country_info</a:t>
            </a:r>
            <a:r>
              <a:rPr lang="en-US" altLang="ko-KR" dirty="0"/>
              <a:t>, by = 'country')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 = Date, y = confirmed))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(col = continent),alpha= 0.7, shape = 5, size = 0.4)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16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Low,</a:t>
            </a:r>
            <a:r>
              <a:rPr lang="ko-KR" altLang="en-US" dirty="0"/>
              <a:t> </a:t>
            </a:r>
            <a:r>
              <a:rPr lang="en-US" altLang="ko-KR" dirty="0"/>
              <a:t>high</a:t>
            </a:r>
            <a:r>
              <a:rPr lang="ko-KR" altLang="en-US" dirty="0"/>
              <a:t>에는 색깔 이름</a:t>
            </a:r>
            <a:endParaRPr lang="en-US" altLang="ko-KR" dirty="0"/>
          </a:p>
          <a:p>
            <a:r>
              <a:rPr lang="en-US" altLang="ko-KR" dirty="0" err="1"/>
              <a:t>Scales_color_gradient</a:t>
            </a:r>
            <a:r>
              <a:rPr lang="ko-KR" altLang="en-US" dirty="0"/>
              <a:t>를 적용시키기 위해서는 해당 </a:t>
            </a:r>
            <a:r>
              <a:rPr lang="en-US" altLang="ko-KR" dirty="0"/>
              <a:t>col</a:t>
            </a:r>
            <a:r>
              <a:rPr lang="ko-KR" altLang="en-US" dirty="0"/>
              <a:t>를 받는 변수가 </a:t>
            </a:r>
            <a:r>
              <a:rPr lang="ko-KR" altLang="en-US" dirty="0" err="1"/>
              <a:t>수치형이여야</a:t>
            </a:r>
            <a:r>
              <a:rPr lang="ko-KR" altLang="en-US" dirty="0"/>
              <a:t> 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22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39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6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50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install.packages</a:t>
            </a:r>
            <a:r>
              <a:rPr lang="en-US" altLang="ko-KR" dirty="0"/>
              <a:t>('</a:t>
            </a:r>
            <a:r>
              <a:rPr lang="en-US" altLang="ko-KR" dirty="0" err="1"/>
              <a:t>ggthemes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ggthemes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 = 'identity' </a:t>
            </a:r>
            <a:r>
              <a:rPr lang="ko-KR" altLang="en-US" dirty="0"/>
              <a:t>절대값형의 막대형 차트를 </a:t>
            </a:r>
            <a:r>
              <a:rPr lang="ko-KR" altLang="en-US" dirty="0" err="1"/>
              <a:t>그릴때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28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 = 'identity' </a:t>
            </a:r>
            <a:r>
              <a:rPr lang="ko-KR" altLang="en-US" dirty="0"/>
              <a:t>절대값형의 막대형 차트를 </a:t>
            </a:r>
            <a:r>
              <a:rPr lang="ko-KR" altLang="en-US" dirty="0" err="1"/>
              <a:t>그릴때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stat = 'bin'</a:t>
            </a:r>
            <a:r>
              <a:rPr lang="ko-KR" altLang="en-US" dirty="0" err="1"/>
              <a:t>일때는</a:t>
            </a:r>
            <a:r>
              <a:rPr lang="ko-KR" altLang="en-US" dirty="0"/>
              <a:t> 항목의 </a:t>
            </a:r>
            <a:r>
              <a:rPr lang="ko-KR" altLang="en-US" dirty="0" err="1"/>
              <a:t>빈도값을</a:t>
            </a:r>
            <a:r>
              <a:rPr lang="ko-KR" altLang="en-US" dirty="0"/>
              <a:t> 출력 </a:t>
            </a:r>
            <a:r>
              <a:rPr lang="en-US" altLang="ko-KR" dirty="0"/>
              <a:t>(x</a:t>
            </a:r>
            <a:r>
              <a:rPr lang="ko-KR" altLang="en-US" dirty="0"/>
              <a:t>나 </a:t>
            </a:r>
            <a:r>
              <a:rPr lang="en-US" altLang="ko-KR" dirty="0"/>
              <a:t>y</a:t>
            </a:r>
            <a:r>
              <a:rPr lang="ko-KR" altLang="en-US" dirty="0"/>
              <a:t>값만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31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99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34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막대그래프를 일렬로 세워서 채우기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동그랗게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889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scale_fill_brewer</a:t>
            </a:r>
            <a:r>
              <a:rPr lang="en-US" altLang="ko-KR" sz="1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r>
              <a:rPr lang="ko-KR" altLang="en-US" sz="1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채우는 색깔 조절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59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scale_fill_brewer</a:t>
            </a:r>
            <a:r>
              <a:rPr lang="en-US" altLang="ko-KR" sz="1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r>
              <a:rPr lang="ko-KR" altLang="en-US" sz="1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채우는 색깔 조절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34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scale_fill_brewer</a:t>
            </a:r>
            <a:r>
              <a:rPr lang="en-US" altLang="ko-KR" sz="1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r>
              <a:rPr lang="ko-KR" altLang="en-US" sz="1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채우는 색깔 조절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2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주소에 들어가서 해당 데이터 클릭 </a:t>
            </a:r>
            <a:endParaRPr lang="en-US" altLang="ko-KR" dirty="0"/>
          </a:p>
          <a:p>
            <a:r>
              <a:rPr lang="en-US" altLang="ko-KR" dirty="0"/>
              <a:t>-&gt; raw</a:t>
            </a:r>
            <a:r>
              <a:rPr lang="ko-KR" altLang="en-US" dirty="0"/>
              <a:t> 버튼 누르기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왼쪽 마우스 눌러서 </a:t>
            </a:r>
            <a:r>
              <a:rPr lang="en-US" altLang="ko-KR" dirty="0"/>
              <a:t>save as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다운로드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824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82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install.packages</a:t>
            </a:r>
            <a:r>
              <a:rPr lang="en-US" altLang="ko-KR" dirty="0"/>
              <a:t>('</a:t>
            </a:r>
            <a:r>
              <a:rPr lang="en-US" altLang="ko-KR" dirty="0" err="1"/>
              <a:t>ggthemes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ggthemes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671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79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둘 다 똑같은 식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765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none" dirty="0" err="1"/>
              <a:t>facet_wrap</a:t>
            </a:r>
            <a:r>
              <a:rPr lang="en-US" altLang="ko-KR" u="none" dirty="0"/>
              <a:t>()</a:t>
            </a:r>
            <a:r>
              <a:rPr lang="ko-KR" altLang="en-US" u="none" dirty="0"/>
              <a:t>로</a:t>
            </a:r>
            <a:r>
              <a:rPr lang="en-US" altLang="ko-KR" u="none" dirty="0"/>
              <a:t> </a:t>
            </a:r>
            <a:r>
              <a:rPr lang="ko-KR" altLang="en-US" u="none" dirty="0"/>
              <a:t>지정해준 변수를 기준으로 그래프를 각각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0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972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514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 구조 살펴보기 </a:t>
            </a:r>
            <a:r>
              <a:rPr lang="en-US" altLang="ko-KR" dirty="0"/>
              <a:t>&amp; </a:t>
            </a:r>
            <a:r>
              <a:rPr lang="ko-KR" altLang="en-US" dirty="0"/>
              <a:t>실행해보기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08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&lt;UI&gt; - </a:t>
            </a:r>
            <a:r>
              <a:rPr lang="ko-KR" altLang="en-US" dirty="0"/>
              <a:t>실제로 사용자가 보는 화면을 말함 </a:t>
            </a:r>
            <a:endParaRPr lang="en-US" altLang="ko-KR" dirty="0"/>
          </a:p>
          <a:p>
            <a:r>
              <a:rPr lang="en-US" altLang="ko-KR" dirty="0" err="1"/>
              <a:t>titlePanel</a:t>
            </a:r>
            <a:r>
              <a:rPr lang="en-US" altLang="ko-KR" dirty="0"/>
              <a:t>()</a:t>
            </a:r>
            <a:r>
              <a:rPr lang="ko-KR" altLang="en-US" dirty="0"/>
              <a:t>에는 제목 </a:t>
            </a:r>
            <a:endParaRPr lang="en-US" altLang="ko-KR" dirty="0"/>
          </a:p>
          <a:p>
            <a:r>
              <a:rPr lang="en-US" altLang="ko-KR" dirty="0" err="1"/>
              <a:t>sidebarPanel</a:t>
            </a:r>
            <a:r>
              <a:rPr lang="en-US" altLang="ko-KR" dirty="0"/>
              <a:t>()</a:t>
            </a:r>
            <a:r>
              <a:rPr lang="ko-KR" altLang="en-US" dirty="0"/>
              <a:t>안에는 </a:t>
            </a:r>
            <a:r>
              <a:rPr lang="en-US" altLang="ko-KR" dirty="0" err="1"/>
              <a:t>sidebarPanel</a:t>
            </a:r>
            <a:r>
              <a:rPr lang="en-US" altLang="ko-KR" dirty="0"/>
              <a:t> / </a:t>
            </a:r>
            <a:r>
              <a:rPr lang="en-US" altLang="ko-KR" dirty="0" err="1"/>
              <a:t>MainPanel</a:t>
            </a:r>
            <a:r>
              <a:rPr lang="ko-KR" altLang="en-US" dirty="0"/>
              <a:t>이 위치함 </a:t>
            </a:r>
            <a:endParaRPr lang="en-US" altLang="ko-KR" dirty="0"/>
          </a:p>
          <a:p>
            <a:r>
              <a:rPr lang="en-US" altLang="ko-KR" dirty="0" err="1"/>
              <a:t>sidebarPanel</a:t>
            </a:r>
            <a:r>
              <a:rPr lang="en-US" altLang="ko-KR" dirty="0"/>
              <a:t>: </a:t>
            </a:r>
            <a:r>
              <a:rPr lang="ko-KR" altLang="en-US" dirty="0"/>
              <a:t>선택한 위젯 종류와 화면에서 넣어줄 </a:t>
            </a:r>
            <a:r>
              <a:rPr lang="en-US" altLang="ko-KR" dirty="0"/>
              <a:t>Input</a:t>
            </a:r>
            <a:r>
              <a:rPr lang="ko-KR" altLang="en-US" dirty="0"/>
              <a:t>을 설정</a:t>
            </a:r>
            <a:endParaRPr lang="en-US" altLang="ko-KR" dirty="0"/>
          </a:p>
          <a:p>
            <a:r>
              <a:rPr lang="en-US" altLang="ko-KR" dirty="0" err="1"/>
              <a:t>MainPanel</a:t>
            </a:r>
            <a:r>
              <a:rPr lang="en-US" altLang="ko-KR" dirty="0"/>
              <a:t>: </a:t>
            </a:r>
            <a:r>
              <a:rPr lang="ko-KR" altLang="en-US" dirty="0"/>
              <a:t>화면에 나올 </a:t>
            </a:r>
            <a:r>
              <a:rPr lang="en-US" altLang="ko-KR" dirty="0"/>
              <a:t>output</a:t>
            </a:r>
            <a:r>
              <a:rPr lang="ko-KR" altLang="en-US" dirty="0"/>
              <a:t>에 대한 설정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592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0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reshape2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패키지를 데이터 프레임에 대해서만 적용할 수 있게 한 것</a:t>
            </a:r>
            <a:br>
              <a:rPr lang="ko-KR" altLang="en-US" dirty="0"/>
            </a:br>
            <a:r>
              <a:rPr lang="ko-KR" altLang="en-US" dirty="0"/>
              <a:t>데이터 정제를 위해 만들어짐 </a:t>
            </a:r>
            <a:endParaRPr lang="en-US" altLang="ko-KR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810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772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sidebarPanel</a:t>
            </a:r>
            <a:r>
              <a:rPr lang="en-US" altLang="ko-KR" dirty="0"/>
              <a:t>(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dateRangeInput</a:t>
            </a:r>
            <a:r>
              <a:rPr lang="en-US" altLang="ko-KR" dirty="0"/>
              <a:t>("</a:t>
            </a:r>
            <a:r>
              <a:rPr lang="en-US" altLang="ko-KR" dirty="0" err="1"/>
              <a:t>date_range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                    label = "Date Range: "), </a:t>
            </a:r>
          </a:p>
          <a:p>
            <a:r>
              <a:rPr lang="en-US" altLang="ko-KR" dirty="0"/>
              <a:t>            start = '2020-01-22', </a:t>
            </a:r>
          </a:p>
          <a:p>
            <a:r>
              <a:rPr lang="en-US" altLang="ko-KR" dirty="0"/>
              <a:t>            end = '2020-07-08',</a:t>
            </a:r>
          </a:p>
          <a:p>
            <a:r>
              <a:rPr lang="en-US" altLang="ko-KR" dirty="0"/>
              <a:t>            format = '</a:t>
            </a:r>
            <a:r>
              <a:rPr lang="en-US" altLang="ko-KR" dirty="0" err="1"/>
              <a:t>yyyy</a:t>
            </a:r>
            <a:r>
              <a:rPr lang="en-US" altLang="ko-KR" dirty="0"/>
              <a:t>-mm-dd'</a:t>
            </a:r>
          </a:p>
          <a:p>
            <a:r>
              <a:rPr lang="en-US" altLang="ko-KR" dirty="0"/>
              <a:t>        ),</a:t>
            </a:r>
          </a:p>
          <a:p>
            <a:endParaRPr lang="en-US" altLang="ko-KR" dirty="0"/>
          </a:p>
          <a:p>
            <a:r>
              <a:rPr lang="en-US" altLang="ko-KR" dirty="0"/>
              <a:t>        # Show a plot of the generated distribution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mainPanel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plotOutput</a:t>
            </a:r>
            <a:r>
              <a:rPr lang="en-US" altLang="ko-KR" dirty="0"/>
              <a:t>("Plot")</a:t>
            </a:r>
          </a:p>
          <a:p>
            <a:r>
              <a:rPr lang="en-US" altLang="ko-KR" dirty="0"/>
              <a:t>        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dataFiltered</a:t>
            </a:r>
            <a:r>
              <a:rPr lang="en-US" altLang="ko-KR" b="1" dirty="0"/>
              <a:t> &lt;- reactive({covid19 %&gt;% filter(Date &gt;=</a:t>
            </a:r>
            <a:r>
              <a:rPr lang="en-US" altLang="ko-KR" b="1" dirty="0" err="1"/>
              <a:t>input$date_range</a:t>
            </a:r>
            <a:r>
              <a:rPr lang="en-US" altLang="ko-KR" b="1" dirty="0"/>
              <a:t>[1], Date &lt;=</a:t>
            </a:r>
            <a:r>
              <a:rPr lang="en-US" altLang="ko-KR" b="1" dirty="0" err="1"/>
              <a:t>input$date_range</a:t>
            </a:r>
            <a:r>
              <a:rPr lang="en-US" altLang="ko-KR" b="1" dirty="0"/>
              <a:t>[2])</a:t>
            </a:r>
          </a:p>
          <a:p>
            <a:r>
              <a:rPr lang="en-US" altLang="ko-KR" b="1" dirty="0"/>
              <a:t>        })</a:t>
            </a:r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output$Plot</a:t>
            </a:r>
            <a:r>
              <a:rPr lang="en-US" altLang="ko-KR" b="1" dirty="0"/>
              <a:t> &lt;- </a:t>
            </a:r>
            <a:r>
              <a:rPr lang="en-US" altLang="ko-KR" b="1" dirty="0" err="1"/>
              <a:t>renderPlot</a:t>
            </a:r>
            <a:r>
              <a:rPr lang="en-US" altLang="ko-KR" b="1" dirty="0"/>
              <a:t>({</a:t>
            </a:r>
          </a:p>
          <a:p>
            <a:r>
              <a:rPr lang="en-US" altLang="ko-KR" b="1" dirty="0"/>
              <a:t>        data &lt;- </a:t>
            </a:r>
            <a:r>
              <a:rPr lang="en-US" altLang="ko-KR" b="1" dirty="0" err="1"/>
              <a:t>dataFiltered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        </a:t>
            </a:r>
            <a:r>
              <a:rPr lang="en-US" altLang="ko-KR" b="1" dirty="0" err="1"/>
              <a:t>ggplot</a:t>
            </a:r>
            <a:r>
              <a:rPr lang="en-US" altLang="ko-KR" b="1" dirty="0"/>
              <a:t>(data, </a:t>
            </a:r>
            <a:r>
              <a:rPr lang="en-US" altLang="ko-KR" b="1" dirty="0" err="1"/>
              <a:t>aes</a:t>
            </a:r>
            <a:r>
              <a:rPr lang="en-US" altLang="ko-KR" b="1" dirty="0"/>
              <a:t>(x = Date, y = confirmed, group = country)) + </a:t>
            </a:r>
          </a:p>
          <a:p>
            <a:r>
              <a:rPr lang="en-US" altLang="ko-KR" b="1" dirty="0"/>
              <a:t>            </a:t>
            </a:r>
            <a:r>
              <a:rPr lang="en-US" altLang="ko-KR" b="1" dirty="0" err="1"/>
              <a:t>geom_line</a:t>
            </a:r>
            <a:r>
              <a:rPr lang="en-US" altLang="ko-KR" b="1" dirty="0"/>
              <a:t>(</a:t>
            </a:r>
            <a:r>
              <a:rPr lang="en-US" altLang="ko-KR" b="1" dirty="0" err="1"/>
              <a:t>aes</a:t>
            </a:r>
            <a:r>
              <a:rPr lang="en-US" altLang="ko-KR" b="1" dirty="0"/>
              <a:t>(col = continent))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ko-KR" altLang="en-US" b="1" dirty="0"/>
              <a:t>데이터 불러오기 실패 </a:t>
            </a:r>
            <a:endParaRPr lang="en-US" altLang="ko-KR" b="1" dirty="0"/>
          </a:p>
          <a:p>
            <a:r>
              <a:rPr lang="en-US" altLang="ko-KR" b="1" dirty="0" err="1"/>
              <a:t>covid</a:t>
            </a:r>
            <a:r>
              <a:rPr lang="en-US" altLang="ko-KR" b="1" dirty="0"/>
              <a:t> &lt;- read.csv('https://raw.githubusercontent.com/joypark88/</a:t>
            </a:r>
            <a:r>
              <a:rPr lang="en-US" altLang="ko-KR" b="1" dirty="0" err="1"/>
              <a:t>datacamp</a:t>
            </a:r>
            <a:r>
              <a:rPr lang="en-US" altLang="ko-KR" b="1" dirty="0"/>
              <a:t>/master/covid_data.csv', </a:t>
            </a:r>
            <a:r>
              <a:rPr lang="en-US" altLang="ko-KR" b="1" dirty="0" err="1"/>
              <a:t>stringsAsFactors</a:t>
            </a:r>
            <a:r>
              <a:rPr lang="en-US" altLang="ko-KR" b="1" dirty="0"/>
              <a:t> = F)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13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library(shiny)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dplyr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library(ggplot2)</a:t>
            </a:r>
          </a:p>
          <a:p>
            <a:r>
              <a:rPr lang="en-US" altLang="ko-KR" dirty="0"/>
              <a:t>#practice3 </a:t>
            </a:r>
          </a:p>
          <a:p>
            <a:endParaRPr lang="en-US" altLang="ko-KR" dirty="0"/>
          </a:p>
          <a:p>
            <a:r>
              <a:rPr lang="en-US" altLang="ko-KR" dirty="0" err="1"/>
              <a:t>country_lst</a:t>
            </a:r>
            <a:r>
              <a:rPr lang="en-US" altLang="ko-KR" dirty="0"/>
              <a:t> &lt;- levels(</a:t>
            </a:r>
            <a:r>
              <a:rPr lang="en-US" altLang="ko-KR" dirty="0" err="1"/>
              <a:t>as.factor</a:t>
            </a:r>
            <a:r>
              <a:rPr lang="en-US" altLang="ko-KR" dirty="0"/>
              <a:t>(</a:t>
            </a:r>
            <a:r>
              <a:rPr lang="en-US" altLang="ko-KR" dirty="0" err="1"/>
              <a:t>covid$country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Define UI for application that draws a histogram</a:t>
            </a:r>
          </a:p>
          <a:p>
            <a:r>
              <a:rPr lang="en-US" altLang="ko-KR" dirty="0" err="1"/>
              <a:t>ui</a:t>
            </a:r>
            <a:r>
              <a:rPr lang="en-US" altLang="ko-KR" dirty="0"/>
              <a:t> &lt;- </a:t>
            </a:r>
            <a:r>
              <a:rPr lang="en-US" altLang="ko-KR" dirty="0" err="1"/>
              <a:t>fluidPage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# Application title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titlePanel</a:t>
            </a:r>
            <a:r>
              <a:rPr lang="en-US" altLang="ko-KR" dirty="0"/>
              <a:t>("Number of </a:t>
            </a:r>
            <a:r>
              <a:rPr lang="en-US" altLang="ko-KR" dirty="0" err="1"/>
              <a:t>confimed</a:t>
            </a:r>
            <a:r>
              <a:rPr lang="en-US" altLang="ko-KR" dirty="0"/>
              <a:t> cases"),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# Sidebar with a slider input for number of bins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sidebarLayout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sidebarPanel</a:t>
            </a:r>
            <a:r>
              <a:rPr lang="en-US" altLang="ko-KR" dirty="0"/>
              <a:t>(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dateRangeInput</a:t>
            </a:r>
            <a:r>
              <a:rPr lang="en-US" altLang="ko-KR" dirty="0"/>
              <a:t>("</a:t>
            </a:r>
            <a:r>
              <a:rPr lang="en-US" altLang="ko-KR" dirty="0" err="1"/>
              <a:t>date_range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                    label = "Date Range: ", </a:t>
            </a:r>
          </a:p>
          <a:p>
            <a:r>
              <a:rPr lang="en-US" altLang="ko-KR" dirty="0"/>
              <a:t>                           start = '2020-01-22', </a:t>
            </a:r>
          </a:p>
          <a:p>
            <a:r>
              <a:rPr lang="en-US" altLang="ko-KR" dirty="0"/>
              <a:t>                           end = '2020-07-08',</a:t>
            </a:r>
          </a:p>
          <a:p>
            <a:r>
              <a:rPr lang="en-US" altLang="ko-KR" dirty="0"/>
              <a:t>                           format = '</a:t>
            </a:r>
            <a:r>
              <a:rPr lang="en-US" altLang="ko-KR" dirty="0" err="1"/>
              <a:t>yyyy</a:t>
            </a:r>
            <a:r>
              <a:rPr lang="en-US" altLang="ko-KR" dirty="0"/>
              <a:t>-mm-dd'</a:t>
            </a:r>
          </a:p>
          <a:p>
            <a:r>
              <a:rPr lang="en-US" altLang="ko-KR" dirty="0"/>
              <a:t>            ),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checkboxGroupInput</a:t>
            </a:r>
            <a:r>
              <a:rPr lang="en-US" altLang="ko-KR" dirty="0"/>
              <a:t>("</a:t>
            </a:r>
            <a:r>
              <a:rPr lang="en-US" altLang="ko-KR" dirty="0" err="1"/>
              <a:t>country_selection</a:t>
            </a:r>
            <a:r>
              <a:rPr lang="en-US" altLang="ko-KR" dirty="0"/>
              <a:t>", </a:t>
            </a:r>
          </a:p>
          <a:p>
            <a:r>
              <a:rPr lang="en-US" altLang="ko-KR" dirty="0"/>
              <a:t>                               label = 'Choose countries', </a:t>
            </a:r>
          </a:p>
          <a:p>
            <a:r>
              <a:rPr lang="en-US" altLang="ko-KR" dirty="0"/>
              <a:t>                               c(</a:t>
            </a:r>
            <a:r>
              <a:rPr lang="en-US" altLang="ko-KR" dirty="0" err="1"/>
              <a:t>country_lst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),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# Show a plot of the generated distribution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mainPanel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plotOutput</a:t>
            </a:r>
            <a:r>
              <a:rPr lang="en-US" altLang="ko-KR" dirty="0"/>
              <a:t>("Plot")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)</a:t>
            </a:r>
          </a:p>
          <a:p>
            <a:r>
              <a:rPr lang="en-US" altLang="ko-KR" dirty="0"/>
              <a:t>    )</a:t>
            </a:r>
          </a:p>
          <a:p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Define server logic required to draw a histogram</a:t>
            </a:r>
          </a:p>
          <a:p>
            <a:r>
              <a:rPr lang="en-US" altLang="ko-KR" dirty="0"/>
              <a:t>server &lt;- function(input, output)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covid_data</a:t>
            </a:r>
            <a:r>
              <a:rPr lang="en-US" altLang="ko-KR" dirty="0"/>
              <a:t> &lt;-reactive({</a:t>
            </a:r>
            <a:r>
              <a:rPr lang="en-US" altLang="ko-KR" dirty="0" err="1"/>
              <a:t>covid</a:t>
            </a:r>
            <a:r>
              <a:rPr lang="en-US" altLang="ko-KR" dirty="0"/>
              <a:t> %&gt;% filter( country %in% </a:t>
            </a:r>
            <a:r>
              <a:rPr lang="en-US" altLang="ko-KR" dirty="0" err="1"/>
              <a:t>input$country_selection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             Date &gt;=</a:t>
            </a:r>
            <a:r>
              <a:rPr lang="en-US" altLang="ko-KR" dirty="0" err="1"/>
              <a:t>input$date_range</a:t>
            </a:r>
            <a:r>
              <a:rPr lang="en-US" altLang="ko-KR" dirty="0"/>
              <a:t>[1], Date &lt;=</a:t>
            </a:r>
            <a:r>
              <a:rPr lang="en-US" altLang="ko-KR" dirty="0" err="1"/>
              <a:t>input$date_range</a:t>
            </a:r>
            <a:r>
              <a:rPr lang="en-US" altLang="ko-KR" dirty="0"/>
              <a:t>[2])})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output$Plot</a:t>
            </a:r>
            <a:r>
              <a:rPr lang="en-US" altLang="ko-KR" dirty="0"/>
              <a:t> &lt;- </a:t>
            </a:r>
            <a:r>
              <a:rPr lang="en-US" altLang="ko-KR" dirty="0" err="1"/>
              <a:t>renderPlot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  data &lt;- </a:t>
            </a:r>
            <a:r>
              <a:rPr lang="en-US" altLang="ko-KR" dirty="0" err="1"/>
              <a:t>covid_data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ggplot</a:t>
            </a:r>
            <a:r>
              <a:rPr lang="en-US" altLang="ko-KR" dirty="0"/>
              <a:t>(data, </a:t>
            </a:r>
            <a:r>
              <a:rPr lang="en-US" altLang="ko-KR" dirty="0" err="1"/>
              <a:t>aes</a:t>
            </a:r>
            <a:r>
              <a:rPr lang="en-US" altLang="ko-KR" dirty="0"/>
              <a:t>(x = Date, y = confirmed, group = country)) +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(col = country))</a:t>
            </a:r>
          </a:p>
          <a:p>
            <a:r>
              <a:rPr lang="en-US" altLang="ko-KR" dirty="0"/>
              <a:t>    })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7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주된 기능은 데이터프레임의 형태를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&lt;-&gt; wide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형식으로 바꿔주는 것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바꿔주는 이유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가독성에 영향을 줌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사람에게 직관적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long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컴퓨터에게 가독성이 높음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9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data1 &lt;- gather(data1, education, value, </a:t>
            </a:r>
            <a:r>
              <a:rPr lang="en-US" altLang="ko-KR" dirty="0" err="1"/>
              <a:t>midleschool:university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data1</a:t>
            </a:r>
          </a:p>
          <a:p>
            <a:r>
              <a:rPr lang="en-US" altLang="ko-KR" dirty="0"/>
              <a:t>data1 &lt;- separate(data1, col = birth, </a:t>
            </a:r>
            <a:r>
              <a:rPr lang="en-US" altLang="ko-KR" dirty="0" err="1"/>
              <a:t>sep</a:t>
            </a:r>
            <a:r>
              <a:rPr lang="en-US" altLang="ko-KR" dirty="0"/>
              <a:t> = '-', into = c('year', 'month', 'day')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92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data1 &lt;- spread(data1, education, value)</a:t>
            </a:r>
          </a:p>
          <a:p>
            <a:r>
              <a:rPr lang="en-US" altLang="ko-KR" dirty="0"/>
              <a:t>data1 &lt;- unite(data1, year, month, day, </a:t>
            </a:r>
            <a:r>
              <a:rPr lang="en-US" altLang="ko-KR" dirty="0" err="1"/>
              <a:t>sep</a:t>
            </a:r>
            <a:r>
              <a:rPr lang="en-US" altLang="ko-KR" dirty="0"/>
              <a:t> = '/', col = date)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7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날짜를 연도</a:t>
            </a:r>
            <a:r>
              <a:rPr lang="en-US" altLang="ko-KR" dirty="0"/>
              <a:t>, </a:t>
            </a:r>
            <a:r>
              <a:rPr lang="ko-KR" altLang="en-US" dirty="0" err="1"/>
              <a:t>달별로</a:t>
            </a:r>
            <a:r>
              <a:rPr lang="en-US" altLang="ko-KR" dirty="0"/>
              <a:t>, </a:t>
            </a:r>
            <a:r>
              <a:rPr lang="ko-KR" altLang="en-US" dirty="0"/>
              <a:t>일별로 수를 확인하고 싶다면 분리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97708-9FAA-436F-8943-88487F6944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2987" y="2033841"/>
            <a:ext cx="6638026" cy="939291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6913"/>
            <a:ext cx="6858000" cy="762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0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690776"/>
            <a:ext cx="5211433" cy="339880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844" y="1319841"/>
            <a:ext cx="5029201" cy="40802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472" y="1250831"/>
            <a:ext cx="4977441" cy="389914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1" y="100521"/>
            <a:ext cx="8894909" cy="8511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7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1" y="100521"/>
            <a:ext cx="8894909" cy="8511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8468"/>
            <a:ext cx="7886700" cy="484849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3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5B72-28CA-47A7-8113-27076DE5CBB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4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013" y="136524"/>
            <a:ext cx="7886700" cy="82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5B72-28CA-47A7-8113-27076DE5CBB6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688B-6651-4A9A-A506-6259ABE46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3" r:id="rId3"/>
    <p:sldLayoutId id="2147483674" r:id="rId4"/>
    <p:sldLayoutId id="2147483662" r:id="rId5"/>
    <p:sldLayoutId id="2147483672" r:id="rId6"/>
    <p:sldLayoutId id="2147483667" r:id="rId7"/>
    <p:sldLayoutId id="214748366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iKrispin/coronavirus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park88/datacam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3A0D50F-1E28-4A60-B0AE-F5605BB3842C}"/>
              </a:ext>
            </a:extLst>
          </p:cNvPr>
          <p:cNvSpPr txBox="1">
            <a:spLocks/>
          </p:cNvSpPr>
          <p:nvPr/>
        </p:nvSpPr>
        <p:spPr>
          <a:xfrm>
            <a:off x="1671824" y="2360309"/>
            <a:ext cx="5984383" cy="7667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데이터 핸들링 </a:t>
            </a:r>
            <a:r>
              <a:rPr lang="en-US" altLang="ko-KR" dirty="0">
                <a:solidFill>
                  <a:schemeClr val="bg1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시각화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44F2FDC-05A0-4EB4-8AF4-7E7F30D57920}"/>
              </a:ext>
            </a:extLst>
          </p:cNvPr>
          <p:cNvSpPr txBox="1">
            <a:spLocks/>
          </p:cNvSpPr>
          <p:nvPr/>
        </p:nvSpPr>
        <p:spPr>
          <a:xfrm>
            <a:off x="1671824" y="3194936"/>
            <a:ext cx="5984383" cy="531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solidFill>
                  <a:schemeClr val="bg1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R</a:t>
            </a:r>
            <a:r>
              <a:rPr lang="ko-KR" altLang="en-US" sz="2400" dirty="0">
                <a:solidFill>
                  <a:schemeClr val="bg1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을 이용한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2E2026-E0A3-4134-8407-53538C3E852B}"/>
              </a:ext>
            </a:extLst>
          </p:cNvPr>
          <p:cNvSpPr/>
          <p:nvPr/>
        </p:nvSpPr>
        <p:spPr>
          <a:xfrm>
            <a:off x="2558319" y="3149217"/>
            <a:ext cx="421139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34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651874"/>
            <a:ext cx="5211433" cy="33988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Gather(): wide format -&gt; long format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Spread(): long format -&gt; wide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231119" y="1067099"/>
            <a:ext cx="749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Tidyr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9E58EE-4413-43E6-BC37-CE4AE59C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74" y="2051366"/>
            <a:ext cx="3724288" cy="1299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F82029-3F20-4FA4-A14E-0D86B0FD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74" y="3750770"/>
            <a:ext cx="3724288" cy="1299912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97A1F2F9-93A5-423B-A81B-A2E377454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498" y="4168954"/>
            <a:ext cx="517064" cy="587819"/>
          </a:xfrm>
          <a:prstGeom prst="rect">
            <a:avLst/>
          </a:prstGeom>
        </p:spPr>
      </p:pic>
      <p:pic>
        <p:nvPicPr>
          <p:cNvPr id="11" name="그래픽 10" descr="줄 화살표: 일자형">
            <a:extLst>
              <a:ext uri="{FF2B5EF4-FFF2-40B4-BE49-F238E27FC236}">
                <a16:creationId xmlns:a16="http://schemas.microsoft.com/office/drawing/2014/main" id="{AA5F2AE4-9CB0-4147-8D7B-14AB28DD9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8541" y="4168954"/>
            <a:ext cx="517064" cy="587819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427C5D6E-D17B-41C6-8202-8ABDBB033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2884" y="4218309"/>
            <a:ext cx="449712" cy="4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0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651874"/>
            <a:ext cx="5211433" cy="33988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Separate():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하나의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column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을 분할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Unite():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두개 이상의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column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을 합침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231119" y="1067099"/>
            <a:ext cx="749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Tidyr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C7F32-B9E0-48F0-A925-9653ED39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82" y="4360140"/>
            <a:ext cx="2953544" cy="1295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5606AD-880B-4F2C-92FC-D453B2D9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35" y="2236649"/>
            <a:ext cx="3218239" cy="14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1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70B28B-F549-4D07-B23B-0E6E745A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844" y="1319841"/>
            <a:ext cx="5029201" cy="40802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&lt;data1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데이터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&gt; </a:t>
            </a:r>
          </a:p>
          <a:p>
            <a:pPr marL="0" indent="0"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학업 관련 변수를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합쳐보기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힌트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gather() </a:t>
            </a:r>
          </a:p>
          <a:p>
            <a:pPr marL="0" indent="0"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 Birth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연도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월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일로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나눠보기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(year, month, day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로 분리시키기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힌트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separate() </a:t>
            </a:r>
            <a:endParaRPr lang="ko-KR" altLang="en-US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3CA9F-9712-48AE-91A0-BEC34799EB1E}"/>
              </a:ext>
            </a:extLst>
          </p:cNvPr>
          <p:cNvSpPr txBox="1"/>
          <p:nvPr/>
        </p:nvSpPr>
        <p:spPr>
          <a:xfrm>
            <a:off x="4278790" y="1130178"/>
            <a:ext cx="57105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연습</a:t>
            </a:r>
          </a:p>
        </p:txBody>
      </p:sp>
    </p:spTree>
    <p:extLst>
      <p:ext uri="{BB962C8B-B14F-4D97-AF65-F5344CB8AC3E}">
        <p14:creationId xmlns:p14="http://schemas.microsoft.com/office/powerpoint/2010/main" val="28118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70B28B-F549-4D07-B23B-0E6E745A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844" y="1319841"/>
            <a:ext cx="5029201" cy="40802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&lt;data1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데이터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&gt; </a:t>
            </a:r>
          </a:p>
          <a:p>
            <a:pPr marL="0" indent="0"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3. Education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을 각각 교육과정마다 분리시키기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Spread()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사용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4.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연도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월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일을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합쳐보기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unite()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사용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3CA9F-9712-48AE-91A0-BEC34799EB1E}"/>
              </a:ext>
            </a:extLst>
          </p:cNvPr>
          <p:cNvSpPr txBox="1"/>
          <p:nvPr/>
        </p:nvSpPr>
        <p:spPr>
          <a:xfrm>
            <a:off x="4278790" y="1130178"/>
            <a:ext cx="57105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연습</a:t>
            </a:r>
          </a:p>
        </p:txBody>
      </p:sp>
    </p:spTree>
    <p:extLst>
      <p:ext uri="{BB962C8B-B14F-4D97-AF65-F5344CB8AC3E}">
        <p14:creationId xmlns:p14="http://schemas.microsoft.com/office/powerpoint/2010/main" val="21378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70B28B-F549-4D07-B23B-0E6E745A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844" y="1319841"/>
            <a:ext cx="5029201" cy="40802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&lt;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코로나 데이터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&gt; </a:t>
            </a:r>
          </a:p>
          <a:p>
            <a:pPr marL="0" indent="0"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Date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year,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month,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day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행으로 분리시키기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힌트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separate()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사용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  Type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별로 환자수를 같이 표기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(confirmed,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death,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recovered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행 합치기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힌트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gather()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3CA9F-9712-48AE-91A0-BEC34799EB1E}"/>
              </a:ext>
            </a:extLst>
          </p:cNvPr>
          <p:cNvSpPr txBox="1"/>
          <p:nvPr/>
        </p:nvSpPr>
        <p:spPr>
          <a:xfrm>
            <a:off x="4278790" y="1130178"/>
            <a:ext cx="57105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85588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COVID </a:t>
            </a:r>
            <a:r>
              <a:rPr lang="ko-KR" altLang="en-US" dirty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2382E-CFAC-4116-9952-33741ACDDA64}"/>
              </a:ext>
            </a:extLst>
          </p:cNvPr>
          <p:cNvSpPr txBox="1"/>
          <p:nvPr/>
        </p:nvSpPr>
        <p:spPr>
          <a:xfrm>
            <a:off x="276047" y="772132"/>
            <a:ext cx="571051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35DF87-364A-408A-9883-6C1799AA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80" y="5542795"/>
            <a:ext cx="1361872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42B13-FE48-4C0E-BB20-829B422C3422}"/>
              </a:ext>
            </a:extLst>
          </p:cNvPr>
          <p:cNvSpPr txBox="1"/>
          <p:nvPr/>
        </p:nvSpPr>
        <p:spPr>
          <a:xfrm>
            <a:off x="1403905" y="1645672"/>
            <a:ext cx="4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코로나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9576F-20D1-45BC-9BAB-8F76BDA845F4}"/>
              </a:ext>
            </a:extLst>
          </p:cNvPr>
          <p:cNvSpPr txBox="1"/>
          <p:nvPr/>
        </p:nvSpPr>
        <p:spPr>
          <a:xfrm>
            <a:off x="1183631" y="2057836"/>
            <a:ext cx="6656392" cy="43396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1)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날짜를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분리시켜보기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separate(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col = Date,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sep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= '-', into = c('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year','month',‘day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’))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2) Confirmed ~ recovered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까지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type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변수로 합쳐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long form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으로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만들어보기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gather(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type, number,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confirmed:recovered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C96116-5214-451E-9C42-9615CF3F0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837" y="2891667"/>
            <a:ext cx="1158352" cy="9589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33601C-7CAE-4F0E-885B-28B43C10B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941" y="2850757"/>
            <a:ext cx="892048" cy="104072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162B564-0428-4953-AE40-E7CC27A4B3C7}"/>
              </a:ext>
            </a:extLst>
          </p:cNvPr>
          <p:cNvSpPr/>
          <p:nvPr/>
        </p:nvSpPr>
        <p:spPr>
          <a:xfrm>
            <a:off x="4181820" y="3256818"/>
            <a:ext cx="39018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02FC6C-1867-429E-96D4-EE00CF8721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28"/>
          <a:stretch/>
        </p:blipFill>
        <p:spPr>
          <a:xfrm>
            <a:off x="2284118" y="4990345"/>
            <a:ext cx="2060738" cy="1133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8CDBAF-576B-4B3F-945A-DE89F5E822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459"/>
          <a:stretch/>
        </p:blipFill>
        <p:spPr>
          <a:xfrm>
            <a:off x="5305621" y="4990345"/>
            <a:ext cx="1361872" cy="114300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FA4D0E1-6052-45AF-ABE4-06700BF1DB67}"/>
              </a:ext>
            </a:extLst>
          </p:cNvPr>
          <p:cNvSpPr/>
          <p:nvPr/>
        </p:nvSpPr>
        <p:spPr>
          <a:xfrm>
            <a:off x="4635940" y="5442782"/>
            <a:ext cx="39018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70B28B-F549-4D07-B23B-0E6E745A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&lt;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코로나 데이터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&gt; </a:t>
            </a:r>
          </a:p>
          <a:p>
            <a:pPr marL="0" indent="0"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1. Type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별로 행을 분리시키기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(confirmed,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death,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recovered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별로 행 분리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힌트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spread()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사용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year,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month,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day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변수를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Date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로 합치기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sep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= ‘-’)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힌트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unite()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사용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C68CD-3C30-4E80-BF32-0AE92EC42C14}"/>
              </a:ext>
            </a:extLst>
          </p:cNvPr>
          <p:cNvSpPr txBox="1"/>
          <p:nvPr/>
        </p:nvSpPr>
        <p:spPr>
          <a:xfrm>
            <a:off x="4278790" y="1130178"/>
            <a:ext cx="571051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0941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COVID </a:t>
            </a:r>
            <a:r>
              <a:rPr lang="ko-KR" altLang="en-US" dirty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2382E-CFAC-4116-9952-33741ACDDA64}"/>
              </a:ext>
            </a:extLst>
          </p:cNvPr>
          <p:cNvSpPr txBox="1"/>
          <p:nvPr/>
        </p:nvSpPr>
        <p:spPr>
          <a:xfrm>
            <a:off x="276047" y="772132"/>
            <a:ext cx="5710510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35DF87-364A-408A-9883-6C1799AA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80" y="5542795"/>
            <a:ext cx="1361872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42B13-FE48-4C0E-BB20-829B422C3422}"/>
              </a:ext>
            </a:extLst>
          </p:cNvPr>
          <p:cNvSpPr txBox="1"/>
          <p:nvPr/>
        </p:nvSpPr>
        <p:spPr>
          <a:xfrm>
            <a:off x="1079053" y="1694594"/>
            <a:ext cx="4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코로나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9576F-20D1-45BC-9BAB-8F76BDA845F4}"/>
              </a:ext>
            </a:extLst>
          </p:cNvPr>
          <p:cNvSpPr txBox="1"/>
          <p:nvPr/>
        </p:nvSpPr>
        <p:spPr>
          <a:xfrm>
            <a:off x="1183631" y="2057836"/>
            <a:ext cx="6656392" cy="403187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1)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날짜를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합쳐보기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unite(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year, month, date, col = Date,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sep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= '-’)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2) type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변수를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Confirmed ~ recovered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별로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분리시켜보기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spread(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type, number)</a:t>
            </a: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DC1B8F-1C14-42AF-BAA6-65172994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076" y="2903898"/>
            <a:ext cx="1158352" cy="9589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D95D05-8F67-413C-977D-9BE52FD3D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554" y="2875733"/>
            <a:ext cx="892048" cy="1040723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B234C50-564B-4AF8-AA5B-35B9802AE989}"/>
              </a:ext>
            </a:extLst>
          </p:cNvPr>
          <p:cNvSpPr/>
          <p:nvPr/>
        </p:nvSpPr>
        <p:spPr>
          <a:xfrm>
            <a:off x="4181820" y="3256818"/>
            <a:ext cx="39018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7D5ACFB-EC43-491B-97CD-9E412ACD03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28"/>
          <a:stretch/>
        </p:blipFill>
        <p:spPr>
          <a:xfrm>
            <a:off x="4868849" y="4649440"/>
            <a:ext cx="2060738" cy="1133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2E0C1A-D589-404F-8CA3-9EC15FCECD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459"/>
          <a:stretch/>
        </p:blipFill>
        <p:spPr>
          <a:xfrm>
            <a:off x="2574556" y="4671993"/>
            <a:ext cx="1361872" cy="11430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34CCC43-B2BA-4A37-BEA1-CF1929720700}"/>
              </a:ext>
            </a:extLst>
          </p:cNvPr>
          <p:cNvSpPr/>
          <p:nvPr/>
        </p:nvSpPr>
        <p:spPr>
          <a:xfrm>
            <a:off x="4176294" y="5149922"/>
            <a:ext cx="39018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2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987" y="2489709"/>
            <a:ext cx="6638026" cy="939291"/>
          </a:xfrm>
        </p:spPr>
        <p:txBody>
          <a:bodyPr/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1-2 </a:t>
            </a:r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45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729595"/>
            <a:ext cx="5211433" cy="38650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filter():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원하는 조건에 따라 행을 추출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기본 형태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filter(data,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조건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arrange():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지정한 열을 기준으로 정렬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기본 형태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arrange(data,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col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이름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A962-618F-420C-A65D-E626FAEDEA80}"/>
              </a:ext>
            </a:extLst>
          </p:cNvPr>
          <p:cNvSpPr txBox="1"/>
          <p:nvPr/>
        </p:nvSpPr>
        <p:spPr>
          <a:xfrm>
            <a:off x="3978456" y="1067099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18B-8C13-4312-A776-62EE5AA8FBFA}"/>
              </a:ext>
            </a:extLst>
          </p:cNvPr>
          <p:cNvSpPr txBox="1"/>
          <p:nvPr/>
        </p:nvSpPr>
        <p:spPr>
          <a:xfrm>
            <a:off x="4605964" y="916032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85796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9" y="1807317"/>
            <a:ext cx="5211433" cy="33988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32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tidyr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로 해보는 데이터 핸들링 </a:t>
            </a: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32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을 이용한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plot, bar plot, line plot </a:t>
            </a:r>
            <a:r>
              <a:rPr lang="ko-KR" altLang="en-US" sz="32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그려보기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앱 </a:t>
            </a:r>
            <a:r>
              <a:rPr lang="ko-KR" altLang="en-US" sz="32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만들어보기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296426" y="1106001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8662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729595"/>
            <a:ext cx="5211433" cy="38650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Select():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원하는 열만 추출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기본형태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select(data,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col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이름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mutate():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새로 만든 열을 바로 추가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함수 이용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기본형태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mutate(data,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newcol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이름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= function…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Summarise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함수를 통해 기초 통계량을 계산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기본형태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summarise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(data,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stat_function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55908-E77B-48D3-9B3D-18E7D2824899}"/>
              </a:ext>
            </a:extLst>
          </p:cNvPr>
          <p:cNvSpPr txBox="1"/>
          <p:nvPr/>
        </p:nvSpPr>
        <p:spPr>
          <a:xfrm>
            <a:off x="3978456" y="1067099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C740D-2F8F-4244-978A-737F6EF0CF1B}"/>
              </a:ext>
            </a:extLst>
          </p:cNvPr>
          <p:cNvSpPr txBox="1"/>
          <p:nvPr/>
        </p:nvSpPr>
        <p:spPr>
          <a:xfrm>
            <a:off x="4605964" y="916032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2839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361" y="1802941"/>
            <a:ext cx="5411205" cy="38650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group_by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특정 열을 기준으로 그룹화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기본형태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group_by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(data,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col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이름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%&gt;%(chain):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여러 번 작성 코드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-&gt;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한번에 작성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3978456" y="1067099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B4D24-7A1D-4599-97A9-826EBB91E693}"/>
              </a:ext>
            </a:extLst>
          </p:cNvPr>
          <p:cNvSpPr txBox="1"/>
          <p:nvPr/>
        </p:nvSpPr>
        <p:spPr>
          <a:xfrm>
            <a:off x="4605964" y="916032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97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729595"/>
            <a:ext cx="5211433" cy="38650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Join(): 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쉽게 데이터를 합칠 수 있음 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Inner_join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Full_join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Left_join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Right_join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A962-618F-420C-A65D-E626FAEDEA80}"/>
              </a:ext>
            </a:extLst>
          </p:cNvPr>
          <p:cNvSpPr txBox="1"/>
          <p:nvPr/>
        </p:nvSpPr>
        <p:spPr>
          <a:xfrm>
            <a:off x="3978456" y="1067099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18B-8C13-4312-A776-62EE5AA8FBFA}"/>
              </a:ext>
            </a:extLst>
          </p:cNvPr>
          <p:cNvSpPr txBox="1"/>
          <p:nvPr/>
        </p:nvSpPr>
        <p:spPr>
          <a:xfrm>
            <a:off x="4605964" y="916032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5829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729595"/>
            <a:ext cx="5211433" cy="38650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4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월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14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일 프랑스의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수는 얼마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Filter() 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사용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(select()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도 가능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미국의 사망자 수가 제일 높은 날은 언제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Filter() &amp; arrange()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나라별 전체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수는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group_by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&amp;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summarise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A962-618F-420C-A65D-E626FAEDEA80}"/>
              </a:ext>
            </a:extLst>
          </p:cNvPr>
          <p:cNvSpPr txBox="1"/>
          <p:nvPr/>
        </p:nvSpPr>
        <p:spPr>
          <a:xfrm>
            <a:off x="3978456" y="1067099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18B-8C13-4312-A776-62EE5AA8FBFA}"/>
              </a:ext>
            </a:extLst>
          </p:cNvPr>
          <p:cNvSpPr txBox="1"/>
          <p:nvPr/>
        </p:nvSpPr>
        <p:spPr>
          <a:xfrm>
            <a:off x="4605964" y="916032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7171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729595"/>
            <a:ext cx="5211433" cy="386508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유럽 대륙의 코로나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완치자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수를 나타낸 행을 내림차순으로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정렬하시오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left_join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 -&gt;  Filter() &amp; select() &amp; arrange()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나라별 현재 순수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수만을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계산하시오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전체 </a:t>
            </a:r>
            <a:r>
              <a:rPr lang="ko-KR" altLang="en-US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- 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사망자수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- </a:t>
            </a:r>
            <a:r>
              <a:rPr lang="ko-KR" altLang="en-US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완치자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Group_by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 &amp;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summarise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A962-618F-420C-A65D-E626FAEDEA80}"/>
              </a:ext>
            </a:extLst>
          </p:cNvPr>
          <p:cNvSpPr txBox="1"/>
          <p:nvPr/>
        </p:nvSpPr>
        <p:spPr>
          <a:xfrm>
            <a:off x="3978456" y="1067099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18B-8C13-4312-A776-62EE5AA8FBFA}"/>
              </a:ext>
            </a:extLst>
          </p:cNvPr>
          <p:cNvSpPr txBox="1"/>
          <p:nvPr/>
        </p:nvSpPr>
        <p:spPr>
          <a:xfrm>
            <a:off x="4605964" y="916032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774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729595"/>
            <a:ext cx="5211433" cy="38650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하루 시간당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수를 나타내는 </a:t>
            </a:r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gain_per_hour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행을 추가해보자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시간당 증가비율이 가장 높은 날은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언제이며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어느 국가인가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A962-618F-420C-A65D-E626FAEDEA80}"/>
              </a:ext>
            </a:extLst>
          </p:cNvPr>
          <p:cNvSpPr txBox="1"/>
          <p:nvPr/>
        </p:nvSpPr>
        <p:spPr>
          <a:xfrm>
            <a:off x="3978456" y="1067099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18B-8C13-4312-A776-62EE5AA8FBFA}"/>
              </a:ext>
            </a:extLst>
          </p:cNvPr>
          <p:cNvSpPr txBox="1"/>
          <p:nvPr/>
        </p:nvSpPr>
        <p:spPr>
          <a:xfrm>
            <a:off x="4605964" y="916032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1993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729595"/>
            <a:ext cx="5211433" cy="38650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코로나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확진자의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회복률이 가장 상위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5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개 나라는 어디인가요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Group_by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 &amp; </a:t>
            </a: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summarise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 &amp; mutate() &amp; arrange()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	(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회복률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= 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전체 완치자수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/ 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전치 </a:t>
            </a:r>
            <a:r>
              <a:rPr lang="ko-KR" altLang="en-US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확진자수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A962-618F-420C-A65D-E626FAEDEA80}"/>
              </a:ext>
            </a:extLst>
          </p:cNvPr>
          <p:cNvSpPr txBox="1"/>
          <p:nvPr/>
        </p:nvSpPr>
        <p:spPr>
          <a:xfrm>
            <a:off x="3978456" y="1067099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18B-8C13-4312-A776-62EE5AA8FBFA}"/>
              </a:ext>
            </a:extLst>
          </p:cNvPr>
          <p:cNvSpPr txBox="1"/>
          <p:nvPr/>
        </p:nvSpPr>
        <p:spPr>
          <a:xfrm>
            <a:off x="4605964" y="916032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2565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8" y="1729595"/>
            <a:ext cx="5211433" cy="386508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Q)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한국과 일본의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3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월달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수는 얼마인가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Q) 6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월달의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하루 평균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확진자수가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가장 낮은 하위 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5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개 국가는 어디인가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increase_rate</a:t>
            </a:r>
            <a:r>
              <a:rPr lang="en-US" altLang="ko-KR" dirty="0">
                <a:latin typeface="+mj-lt"/>
              </a:rPr>
              <a:t> = sum(confirmed)/30</a:t>
            </a:r>
            <a:endParaRPr lang="en-US" altLang="ko-KR" dirty="0">
              <a:latin typeface="+mj-lt"/>
              <a:ea typeface="안상수2006가는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A962-618F-420C-A65D-E626FAEDEA80}"/>
              </a:ext>
            </a:extLst>
          </p:cNvPr>
          <p:cNvSpPr txBox="1"/>
          <p:nvPr/>
        </p:nvSpPr>
        <p:spPr>
          <a:xfrm>
            <a:off x="3978456" y="1067099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218B-8C13-4312-A776-62EE5AA8FBFA}"/>
              </a:ext>
            </a:extLst>
          </p:cNvPr>
          <p:cNvSpPr txBox="1"/>
          <p:nvPr/>
        </p:nvSpPr>
        <p:spPr>
          <a:xfrm>
            <a:off x="4605964" y="916032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279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데이터 시각화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BB95A-16A0-4BDA-A6AF-9021A25C3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&amp; shiny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019133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49" y="1807317"/>
            <a:ext cx="5211433" cy="33988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plot</a:t>
            </a:r>
          </a:p>
          <a:p>
            <a:pPr>
              <a:buFontTx/>
              <a:buChar char="-"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Bar plot</a:t>
            </a:r>
          </a:p>
          <a:p>
            <a:pPr>
              <a:buFontTx/>
              <a:buChar char="-"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Line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5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1.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데이터 핸들링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BB95A-16A0-4BDA-A6AF-9021A25C3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Tidyr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&amp; </a:t>
            </a:r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dplyr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618296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038" y="1843412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필수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data layer + aesthetic layer + geometric layer</a:t>
            </a:r>
          </a:p>
          <a:p>
            <a:pPr marL="0" indent="0">
              <a:buNone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=&gt; facets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/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statistics /  coordinates / Theme 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추가해보기 </a:t>
            </a: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951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2-1. Scatter plot</a:t>
            </a:r>
            <a:endParaRPr lang="ko-KR" altLang="en-US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BB95A-16A0-4BDA-A6AF-9021A25C3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으로 연습해보는</a:t>
            </a:r>
          </a:p>
        </p:txBody>
      </p:sp>
    </p:spTree>
    <p:extLst>
      <p:ext uri="{BB962C8B-B14F-4D97-AF65-F5344CB8AC3E}">
        <p14:creationId xmlns:p14="http://schemas.microsoft.com/office/powerpoint/2010/main" val="630308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0" indent="0">
              <a:buNone/>
            </a:pP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수를 그래프에 그려보자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 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ACEE-AA80-41A6-92DF-5B134D06C8AA}"/>
              </a:ext>
            </a:extLst>
          </p:cNvPr>
          <p:cNvSpPr txBox="1"/>
          <p:nvPr/>
        </p:nvSpPr>
        <p:spPr>
          <a:xfrm>
            <a:off x="2249905" y="2935706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(data</a:t>
            </a:r>
            <a:r>
              <a:rPr lang="ko-KR" altLang="en-US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이름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</a:t>
            </a:r>
            <a:r>
              <a:rPr lang="ko-KR" altLang="en-US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y = confirmed))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 </a:t>
            </a:r>
            <a:endParaRPr lang="ko-KR" altLang="en-US" sz="20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1ACA63-2740-4331-8DD8-9B3FA3E5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11" y="3777727"/>
            <a:ext cx="2217378" cy="18650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9047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2-2. Bar plot</a:t>
            </a:r>
            <a:endParaRPr lang="ko-KR" altLang="en-US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BB95A-16A0-4BDA-A6AF-9021A25C3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으로 연습해보는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40D2B2-D359-4AA7-AD7A-6D312BF9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53" y="1557342"/>
            <a:ext cx="5584313" cy="4122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26981-389F-4F5E-970C-43B543E32D0F}"/>
              </a:ext>
            </a:extLst>
          </p:cNvPr>
          <p:cNvSpPr txBox="1"/>
          <p:nvPr/>
        </p:nvSpPr>
        <p:spPr>
          <a:xfrm>
            <a:off x="3018832" y="886200"/>
            <a:ext cx="3558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Aesthetics 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옵션들을 추가해보자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</a:t>
            </a:r>
            <a:endParaRPr lang="ko-KR" altLang="en-US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991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514350" indent="-514350">
              <a:buAutoNum type="arabicPeriod"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수를 색깔을 입혀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나타내보자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960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0" indent="0">
              <a:buNone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둘 다 동일하게 점의 색깔이 변경됨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837ED1-F2BE-40E5-B9E5-2759BCBA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19" y="3199256"/>
            <a:ext cx="2995961" cy="25113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A8C1DE-795B-4797-925D-917529749E10}"/>
              </a:ext>
            </a:extLst>
          </p:cNvPr>
          <p:cNvSpPr/>
          <p:nvPr/>
        </p:nvSpPr>
        <p:spPr>
          <a:xfrm>
            <a:off x="2301918" y="2922257"/>
            <a:ext cx="4872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ggplot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covid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aes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Date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confirmed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)) + 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geom_point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col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= '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red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417345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</a:t>
            </a:r>
          </a:p>
          <a:p>
            <a:pPr marL="514350" indent="-514350">
              <a:buAutoNum type="arabicPeriod"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대륙별로 색깔을 입혀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수를 그래프에 그려보자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 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259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0" indent="0">
              <a:buNone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대륙별로 일별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수를 알아볼 수 있음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15624D-2E7C-4998-947E-2DDABBFA0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85" y="2772277"/>
            <a:ext cx="3462429" cy="28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00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0" indent="0"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투명도와 모양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사이즈를 설정해보자 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ACEE-AA80-41A6-92DF-5B134D06C8AA}"/>
              </a:ext>
            </a:extLst>
          </p:cNvPr>
          <p:cNvSpPr txBox="1"/>
          <p:nvPr/>
        </p:nvSpPr>
        <p:spPr>
          <a:xfrm>
            <a:off x="2249905" y="2935706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</a:t>
            </a:r>
            <a:r>
              <a:rPr lang="ko-KR" altLang="en-US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=</a:t>
            </a:r>
            <a:r>
              <a:rPr lang="ko-KR" altLang="en-US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continenet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), </a:t>
            </a:r>
            <a:r>
              <a:rPr lang="en-US" altLang="ko-KR" sz="2000" u="sng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alpha = __, shape = __, size = __) </a:t>
            </a:r>
            <a:endParaRPr lang="ko-KR" altLang="en-US" sz="2000" u="sng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D092B-9B13-42B5-8C0B-8B9397DE3E1F}"/>
              </a:ext>
            </a:extLst>
          </p:cNvPr>
          <p:cNvSpPr txBox="1"/>
          <p:nvPr/>
        </p:nvSpPr>
        <p:spPr>
          <a:xfrm>
            <a:off x="2249905" y="4014454"/>
            <a:ext cx="272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alpha: 0~1 </a:t>
            </a:r>
            <a:r>
              <a:rPr lang="ko-KR" altLang="en-US" sz="16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사이값</a:t>
            </a:r>
            <a:r>
              <a:rPr lang="ko-KR" altLang="en-US" sz="16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0334-6B7E-4DF9-923B-A8AF67BFBA16}"/>
              </a:ext>
            </a:extLst>
          </p:cNvPr>
          <p:cNvSpPr txBox="1"/>
          <p:nvPr/>
        </p:nvSpPr>
        <p:spPr>
          <a:xfrm>
            <a:off x="3618037" y="4014454"/>
            <a:ext cx="224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shape: </a:t>
            </a:r>
            <a:r>
              <a:rPr lang="ko-KR" altLang="en-US" sz="16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원하는 모양의 번호 </a:t>
            </a:r>
          </a:p>
        </p:txBody>
      </p:sp>
      <p:pic>
        <p:nvPicPr>
          <p:cNvPr id="1026" name="Picture 2" descr="GGPLOT Point Shapes Best Tips - Datanovia">
            <a:extLst>
              <a:ext uri="{FF2B5EF4-FFF2-40B4-BE49-F238E27FC236}">
                <a16:creationId xmlns:a16="http://schemas.microsoft.com/office/drawing/2014/main" id="{30A21A18-3678-4EA2-BDA9-3CE172D5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16" y="4353008"/>
            <a:ext cx="1453254" cy="13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82674-DF11-45D0-BFA7-92779A976ABF}"/>
              </a:ext>
            </a:extLst>
          </p:cNvPr>
          <p:cNvSpPr txBox="1"/>
          <p:nvPr/>
        </p:nvSpPr>
        <p:spPr>
          <a:xfrm>
            <a:off x="5493825" y="4028928"/>
            <a:ext cx="224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Size: 1</a:t>
            </a:r>
            <a:r>
              <a:rPr lang="ko-KR" altLang="en-US" sz="16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을 기준으로 숫자</a:t>
            </a:r>
          </a:p>
        </p:txBody>
      </p:sp>
    </p:spTree>
    <p:extLst>
      <p:ext uri="{BB962C8B-B14F-4D97-AF65-F5344CB8AC3E}">
        <p14:creationId xmlns:p14="http://schemas.microsoft.com/office/powerpoint/2010/main" val="2759277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48792-4C5E-4D74-B22A-BFD9FAC4126B}"/>
              </a:ext>
            </a:extLst>
          </p:cNvPr>
          <p:cNvSpPr/>
          <p:nvPr/>
        </p:nvSpPr>
        <p:spPr>
          <a:xfrm>
            <a:off x="2301918" y="2291044"/>
            <a:ext cx="4872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geom_point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aes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(col = continent),alpha= 0.7, shape = 5, size = 0.4)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EDE47A-9E2D-4142-BD6B-ABD0CB61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943" y="2752709"/>
            <a:ext cx="3584114" cy="29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Covid-19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데이터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BB95A-16A0-4BDA-A6AF-9021A25C3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750" y="3428999"/>
            <a:ext cx="6196263" cy="3585411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Johns Hopkins University Center for Systems Science and Engineering (JHU CCSE) Coronavirus repository.</a:t>
            </a:r>
          </a:p>
          <a:p>
            <a:endParaRPr lang="en-US" altLang="ko-KR" sz="28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28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sz="2000" dirty="0">
                <a:hlinkClick r:id="rId2"/>
              </a:rPr>
              <a:t>https://github.com/RamiKrispin/coronavirus</a:t>
            </a:r>
            <a:endParaRPr lang="en-US" altLang="ko-KR" sz="20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ko-KR" altLang="en-US" sz="28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56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0" indent="0"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layer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ACEE-AA80-41A6-92DF-5B134D06C8AA}"/>
              </a:ext>
            </a:extLst>
          </p:cNvPr>
          <p:cNvSpPr txBox="1"/>
          <p:nvPr/>
        </p:nvSpPr>
        <p:spPr>
          <a:xfrm>
            <a:off x="2249905" y="2935706"/>
            <a:ext cx="476149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</a:t>
            </a:r>
            <a:r>
              <a:rPr lang="ko-KR" altLang="en-US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=</a:t>
            </a:r>
            <a:r>
              <a:rPr lang="ko-KR" altLang="en-US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000" u="sng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continenet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)) + scale_y_log10()</a:t>
            </a:r>
            <a:endParaRPr lang="ko-KR" altLang="en-US" sz="20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B5173-2DB2-4F62-9E41-8C98DDA83ECA}"/>
              </a:ext>
            </a:extLst>
          </p:cNvPr>
          <p:cNvSpPr txBox="1"/>
          <p:nvPr/>
        </p:nvSpPr>
        <p:spPr>
          <a:xfrm>
            <a:off x="2249905" y="3906254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confirmed)) + </a:t>
            </a:r>
          </a:p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scale_color_gradient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(low = ‘__', high = ‘__')</a:t>
            </a:r>
            <a:endParaRPr lang="ko-KR" altLang="en-US" sz="20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987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0" indent="0"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Facet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layer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ACEE-AA80-41A6-92DF-5B134D06C8AA}"/>
              </a:ext>
            </a:extLst>
          </p:cNvPr>
          <p:cNvSpPr txBox="1"/>
          <p:nvPr/>
        </p:nvSpPr>
        <p:spPr>
          <a:xfrm>
            <a:off x="2249905" y="2935706"/>
            <a:ext cx="476149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continent))+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facet_wrap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(~country)</a:t>
            </a:r>
            <a:endParaRPr lang="ko-KR" altLang="en-US" sz="20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B5173-2DB2-4F62-9E41-8C98DDA83ECA}"/>
              </a:ext>
            </a:extLst>
          </p:cNvPr>
          <p:cNvSpPr txBox="1"/>
          <p:nvPr/>
        </p:nvSpPr>
        <p:spPr>
          <a:xfrm>
            <a:off x="2249905" y="3906254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continent))+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facet_wrap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(~country, </a:t>
            </a:r>
            <a:r>
              <a:rPr lang="en-US" altLang="ko-KR" sz="2000" u="sng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scales = 'free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')</a:t>
            </a:r>
            <a:endParaRPr lang="ko-KR" altLang="en-US" sz="20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61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0" indent="0"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Coordinates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layer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ACEE-AA80-41A6-92DF-5B134D06C8AA}"/>
              </a:ext>
            </a:extLst>
          </p:cNvPr>
          <p:cNvSpPr txBox="1"/>
          <p:nvPr/>
        </p:nvSpPr>
        <p:spPr>
          <a:xfrm>
            <a:off x="2249905" y="2935706"/>
            <a:ext cx="476149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continent))+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coord_flip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  <a:endParaRPr lang="ko-KR" altLang="en-US" sz="20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382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0" indent="0"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Theme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layer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ACEE-AA80-41A6-92DF-5B134D06C8AA}"/>
              </a:ext>
            </a:extLst>
          </p:cNvPr>
          <p:cNvSpPr txBox="1"/>
          <p:nvPr/>
        </p:nvSpPr>
        <p:spPr>
          <a:xfrm>
            <a:off x="2249905" y="2935706"/>
            <a:ext cx="476149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continent))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theme_classic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  <a:endParaRPr lang="ko-KR" altLang="en-US" sz="20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FD54AD-5518-4456-BC3C-81DB4E5810AE}"/>
              </a:ext>
            </a:extLst>
          </p:cNvPr>
          <p:cNvSpPr/>
          <p:nvPr/>
        </p:nvSpPr>
        <p:spPr>
          <a:xfrm>
            <a:off x="2574758" y="3735747"/>
            <a:ext cx="169802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이 이외에도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Theme_gray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theme_bw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theme_economist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theme_excel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Theme_solarized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30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Scatter </a:t>
            </a:r>
          </a:p>
          <a:p>
            <a:pPr marL="0" indent="0">
              <a:buNone/>
            </a:pP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Theme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layer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ACEE-AA80-41A6-92DF-5B134D06C8AA}"/>
              </a:ext>
            </a:extLst>
          </p:cNvPr>
          <p:cNvSpPr txBox="1"/>
          <p:nvPr/>
        </p:nvSpPr>
        <p:spPr>
          <a:xfrm>
            <a:off x="2249905" y="2791327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continent)) + </a:t>
            </a:r>
            <a:r>
              <a:rPr lang="en-US" altLang="ko-KR" sz="2000" u="sng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ggtitle</a:t>
            </a:r>
            <a:r>
              <a:rPr lang="en-US" altLang="ko-KR" sz="2000" u="sng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(‘___’) + </a:t>
            </a:r>
            <a:r>
              <a:rPr lang="en-US" altLang="ko-KR" sz="2000" u="sng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xlab</a:t>
            </a:r>
            <a:r>
              <a:rPr lang="en-US" altLang="ko-KR" sz="2000" u="sng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(“__”) + </a:t>
            </a:r>
            <a:r>
              <a:rPr lang="en-US" altLang="ko-KR" sz="2000" u="sng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ylab</a:t>
            </a:r>
            <a:r>
              <a:rPr lang="en-US" altLang="ko-KR" sz="2000" u="sng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(“__”)</a:t>
            </a:r>
            <a:endParaRPr lang="ko-KR" altLang="en-US" sz="2000" u="sng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2-2. Bar plot</a:t>
            </a:r>
            <a:endParaRPr lang="ko-KR" altLang="en-US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BB95A-16A0-4BDA-A6AF-9021A25C3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으로 연습해보는</a:t>
            </a:r>
          </a:p>
        </p:txBody>
      </p:sp>
    </p:spTree>
    <p:extLst>
      <p:ext uri="{BB962C8B-B14F-4D97-AF65-F5344CB8AC3E}">
        <p14:creationId xmlns:p14="http://schemas.microsoft.com/office/powerpoint/2010/main" val="2250160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대륙별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전체 </a:t>
            </a:r>
            <a:r>
              <a:rPr lang="ko-KR" altLang="en-US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수를 그래프에 그려보자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 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36E59-2C5B-41C7-A600-7FDBB7D836AC}"/>
              </a:ext>
            </a:extLst>
          </p:cNvPr>
          <p:cNvSpPr txBox="1"/>
          <p:nvPr/>
        </p:nvSpPr>
        <p:spPr>
          <a:xfrm>
            <a:off x="2249906" y="2921167"/>
            <a:ext cx="4761498" cy="101566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&lt;-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%&gt;%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left_join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country_info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%&gt;% 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group_by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(continent)%&gt;% 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summarise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(confirmed = sum(confirmed))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D0FD-D23E-4B55-B03B-9D63AE6A960C}"/>
              </a:ext>
            </a:extLst>
          </p:cNvPr>
          <p:cNvSpPr txBox="1"/>
          <p:nvPr/>
        </p:nvSpPr>
        <p:spPr>
          <a:xfrm>
            <a:off x="2249906" y="3891715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=continent,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'identity')</a:t>
            </a:r>
          </a:p>
        </p:txBody>
      </p:sp>
    </p:spTree>
    <p:extLst>
      <p:ext uri="{BB962C8B-B14F-4D97-AF65-F5344CB8AC3E}">
        <p14:creationId xmlns:p14="http://schemas.microsoft.com/office/powerpoint/2010/main" val="1080058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48792-4C5E-4D74-B22A-BFD9FAC4126B}"/>
              </a:ext>
            </a:extLst>
          </p:cNvPr>
          <p:cNvSpPr/>
          <p:nvPr/>
        </p:nvSpPr>
        <p:spPr>
          <a:xfrm>
            <a:off x="2301918" y="2291044"/>
            <a:ext cx="4872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ggplot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covid_continent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aes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(x =continent, y = confirmed)) +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geom_bar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(stat = 'identity')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7AE9E9-0F63-441A-927C-E2D377B9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14" y="2755660"/>
            <a:ext cx="3457771" cy="27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8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Aesthetics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옵션을 추가해보자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D0FD-D23E-4B55-B03B-9D63AE6A960C}"/>
              </a:ext>
            </a:extLst>
          </p:cNvPr>
          <p:cNvSpPr txBox="1"/>
          <p:nvPr/>
        </p:nvSpPr>
        <p:spPr>
          <a:xfrm>
            <a:off x="2225216" y="2881063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=continent,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(fill = continent)</a:t>
            </a:r>
          </a:p>
        </p:txBody>
      </p:sp>
    </p:spTree>
    <p:extLst>
      <p:ext uri="{BB962C8B-B14F-4D97-AF65-F5344CB8AC3E}">
        <p14:creationId xmlns:p14="http://schemas.microsoft.com/office/powerpoint/2010/main" val="2074621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7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48792-4C5E-4D74-B22A-BFD9FAC4126B}"/>
              </a:ext>
            </a:extLst>
          </p:cNvPr>
          <p:cNvSpPr/>
          <p:nvPr/>
        </p:nvSpPr>
        <p:spPr>
          <a:xfrm>
            <a:off x="2301918" y="2291044"/>
            <a:ext cx="4872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ggplot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covid_continent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aes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(x =continent, y = confirmed)) +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geom_bar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(stat = 'identity', 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aes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(fill = continent))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615B0D-F949-409E-BEFD-D78B844E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84" y="2888080"/>
            <a:ext cx="3330431" cy="27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987" y="397546"/>
            <a:ext cx="6638026" cy="939291"/>
          </a:xfrm>
        </p:spPr>
        <p:txBody>
          <a:bodyPr/>
          <a:lstStyle/>
          <a:p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데이터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68A70F-A0E6-4F08-BC76-A4D4A8BA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0" y="1516982"/>
            <a:ext cx="4740944" cy="4450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2F03CE-C740-4059-BF6F-57E5F13D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1516983"/>
            <a:ext cx="2569093" cy="44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2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Aesthetics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옵션을 추가해보자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D0FD-D23E-4B55-B03B-9D63AE6A960C}"/>
              </a:ext>
            </a:extLst>
          </p:cNvPr>
          <p:cNvSpPr txBox="1"/>
          <p:nvPr/>
        </p:nvSpPr>
        <p:spPr>
          <a:xfrm>
            <a:off x="2225216" y="2881063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=continent,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(color = continent), size= _)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072BEB-0251-4541-A9BC-DAE4C4C09B71}"/>
              </a:ext>
            </a:extLst>
          </p:cNvPr>
          <p:cNvSpPr/>
          <p:nvPr/>
        </p:nvSpPr>
        <p:spPr>
          <a:xfrm>
            <a:off x="2225216" y="380467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Color: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막대그래프 테두리 색깔 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Size: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테두리 두께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104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Coordinates layer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D0FD-D23E-4B55-B03B-9D63AE6A960C}"/>
              </a:ext>
            </a:extLst>
          </p:cNvPr>
          <p:cNvSpPr txBox="1"/>
          <p:nvPr/>
        </p:nvSpPr>
        <p:spPr>
          <a:xfrm>
            <a:off x="2225216" y="2881063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=continent,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'identity')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coord_flip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8725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막대그래프를 이용해 파이차트 만들어 보기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D0FD-D23E-4B55-B03B-9D63AE6A960C}"/>
              </a:ext>
            </a:extLst>
          </p:cNvPr>
          <p:cNvSpPr txBox="1"/>
          <p:nvPr/>
        </p:nvSpPr>
        <p:spPr>
          <a:xfrm>
            <a:off x="2225216" y="2881063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="",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'identity',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(fill = continent))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E2B7E-9E45-4EB3-8257-291B1E042FE6}"/>
              </a:ext>
            </a:extLst>
          </p:cNvPr>
          <p:cNvSpPr txBox="1"/>
          <p:nvPr/>
        </p:nvSpPr>
        <p:spPr>
          <a:xfrm>
            <a:off x="2225216" y="3803484"/>
            <a:ext cx="4761498" cy="101566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="",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'identity',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(fill = continent)) +</a:t>
            </a:r>
            <a:r>
              <a:rPr lang="en-US" altLang="ko-KR" sz="2000" u="sng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coord_polar</a:t>
            </a:r>
            <a:r>
              <a:rPr lang="en-US" altLang="ko-KR" sz="2000" u="sng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('y')</a:t>
            </a:r>
          </a:p>
        </p:txBody>
      </p:sp>
    </p:spTree>
    <p:extLst>
      <p:ext uri="{BB962C8B-B14F-4D97-AF65-F5344CB8AC3E}">
        <p14:creationId xmlns:p14="http://schemas.microsoft.com/office/powerpoint/2010/main" val="3415078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 layer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D0FD-D23E-4B55-B03B-9D63AE6A960C}"/>
              </a:ext>
            </a:extLst>
          </p:cNvPr>
          <p:cNvSpPr txBox="1"/>
          <p:nvPr/>
        </p:nvSpPr>
        <p:spPr>
          <a:xfrm>
            <a:off x="2225216" y="2881063"/>
            <a:ext cx="4761498" cy="101566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=continent,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'identity',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(fill = continent)) + 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scale_fill_brewer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2576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 layer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42EB22-B7BE-4165-9476-3B2C938B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22" y="2719137"/>
            <a:ext cx="3728155" cy="28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94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 layer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D0FD-D23E-4B55-B03B-9D63AE6A960C}"/>
              </a:ext>
            </a:extLst>
          </p:cNvPr>
          <p:cNvSpPr txBox="1"/>
          <p:nvPr/>
        </p:nvSpPr>
        <p:spPr>
          <a:xfrm>
            <a:off x="2225216" y="2881063"/>
            <a:ext cx="4761498" cy="101566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=continent,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'identity',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(fill = continent)) + 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scale_fill_brewer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(palette = ‘____’)</a:t>
            </a:r>
          </a:p>
        </p:txBody>
      </p:sp>
    </p:spTree>
    <p:extLst>
      <p:ext uri="{BB962C8B-B14F-4D97-AF65-F5344CB8AC3E}">
        <p14:creationId xmlns:p14="http://schemas.microsoft.com/office/powerpoint/2010/main" val="4179028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 layer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D0FD-D23E-4B55-B03B-9D63AE6A960C}"/>
              </a:ext>
            </a:extLst>
          </p:cNvPr>
          <p:cNvSpPr txBox="1"/>
          <p:nvPr/>
        </p:nvSpPr>
        <p:spPr>
          <a:xfrm>
            <a:off x="2225216" y="2881063"/>
            <a:ext cx="4761498" cy="13234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=continent,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'identity',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(fill = continent)) + 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scale_fill_brewer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(palette = ‘____’) + </a:t>
            </a:r>
            <a:r>
              <a:rPr lang="fr-FR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fr-FR" altLang="ko-KR" sz="2000" u="sng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scale_y_continuous(trans = 'log10’)</a:t>
            </a:r>
            <a:endParaRPr lang="en-US" altLang="ko-KR" sz="2000" u="sng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676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6" y="1729595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Bar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plot</a:t>
            </a:r>
          </a:p>
          <a:p>
            <a:pPr marL="0" indent="0">
              <a:buNone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theme layer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를 추가해보자</a:t>
            </a:r>
            <a:endParaRPr lang="en-US" altLang="ko-KR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D0FD-D23E-4B55-B03B-9D63AE6A960C}"/>
              </a:ext>
            </a:extLst>
          </p:cNvPr>
          <p:cNvSpPr txBox="1"/>
          <p:nvPr/>
        </p:nvSpPr>
        <p:spPr>
          <a:xfrm>
            <a:off x="2225216" y="2881063"/>
            <a:ext cx="4761498" cy="13234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covid_continent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=continent, y = confirmed)) +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geom_bar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(stat = 'identity',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(fill = continent))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ggtitle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(“___”)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xlab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(“__”)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ylab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(“__”) + theme</a:t>
            </a:r>
            <a:r>
              <a:rPr lang="ko-KR" altLang="en-US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고르기</a:t>
            </a:r>
            <a:endParaRPr lang="en-US" altLang="ko-KR" sz="2000" u="sng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7400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2-3. Line plot</a:t>
            </a:r>
            <a:endParaRPr lang="ko-KR" altLang="en-US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BB95A-16A0-4BDA-A6AF-9021A25C3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으로 연습해보는</a:t>
            </a:r>
          </a:p>
        </p:txBody>
      </p:sp>
    </p:spTree>
    <p:extLst>
      <p:ext uri="{BB962C8B-B14F-4D97-AF65-F5344CB8AC3E}">
        <p14:creationId xmlns:p14="http://schemas.microsoft.com/office/powerpoint/2010/main" val="4133062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660" y="1831380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3. Line plot</a:t>
            </a:r>
          </a:p>
          <a:p>
            <a:pPr marL="0" indent="0"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국가별 </a:t>
            </a:r>
            <a:r>
              <a:rPr lang="ko-KR" altLang="en-US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 변화 추이를 살펴보자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38EFA-F83F-48B2-903B-DC3215F3D5DA}"/>
              </a:ext>
            </a:extLst>
          </p:cNvPr>
          <p:cNvSpPr txBox="1"/>
          <p:nvPr/>
        </p:nvSpPr>
        <p:spPr>
          <a:xfrm>
            <a:off x="2225842" y="3530784"/>
            <a:ext cx="4761498" cy="4001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&lt;-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%&gt;%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left_join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country_info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8685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987" y="1251788"/>
            <a:ext cx="6638026" cy="939291"/>
          </a:xfrm>
        </p:spPr>
        <p:txBody>
          <a:bodyPr/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Covid-19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데이터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17C784-2885-4631-ABAC-0C274288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294" y="2430797"/>
            <a:ext cx="5907505" cy="269465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Date – the date of the summary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Country – the country or region 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Lat – latitude point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Long – longitude point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Confirmed – the number of confirmed patients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Death – the number of dead patients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Recovered - the number of recovered patients</a:t>
            </a:r>
          </a:p>
        </p:txBody>
      </p:sp>
    </p:spTree>
    <p:extLst>
      <p:ext uri="{BB962C8B-B14F-4D97-AF65-F5344CB8AC3E}">
        <p14:creationId xmlns:p14="http://schemas.microsoft.com/office/powerpoint/2010/main" val="2662909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660" y="1831380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3. Line plot</a:t>
            </a:r>
          </a:p>
          <a:p>
            <a:pPr marL="0" indent="0"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국가별 </a:t>
            </a:r>
            <a:r>
              <a:rPr lang="ko-KR" altLang="en-US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확진자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수 변화 추이를 살펴보자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7A792-48D1-4815-B048-B72F37A04D9A}"/>
              </a:ext>
            </a:extLst>
          </p:cNvPr>
          <p:cNvSpPr txBox="1"/>
          <p:nvPr/>
        </p:nvSpPr>
        <p:spPr>
          <a:xfrm>
            <a:off x="2249906" y="2921167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 y = confirmed, </a:t>
            </a:r>
            <a:r>
              <a:rPr lang="en-US" altLang="ko-KR" sz="2000" u="sng" dirty="0">
                <a:highlight>
                  <a:srgbClr val="FFFF00"/>
                </a:highlight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group = country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geom_line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A6700-775E-44FE-959F-F4E78B2C00DC}"/>
              </a:ext>
            </a:extLst>
          </p:cNvPr>
          <p:cNvSpPr txBox="1"/>
          <p:nvPr/>
        </p:nvSpPr>
        <p:spPr>
          <a:xfrm>
            <a:off x="2249906" y="3808559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 y = confirmed, group = country))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geom_line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country))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6CEDC-17CB-4D9A-82C6-6632A4685FEB}"/>
              </a:ext>
            </a:extLst>
          </p:cNvPr>
          <p:cNvSpPr txBox="1"/>
          <p:nvPr/>
        </p:nvSpPr>
        <p:spPr>
          <a:xfrm>
            <a:off x="2249906" y="4701809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 y = confirmed, group = country))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geom_line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continent))</a:t>
            </a:r>
          </a:p>
        </p:txBody>
      </p:sp>
    </p:spTree>
    <p:extLst>
      <p:ext uri="{BB962C8B-B14F-4D97-AF65-F5344CB8AC3E}">
        <p14:creationId xmlns:p14="http://schemas.microsoft.com/office/powerpoint/2010/main" val="367490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660" y="1831380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3. Line plot</a:t>
            </a:r>
          </a:p>
          <a:p>
            <a:pPr marL="0" indent="0"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선 모양을 </a:t>
            </a:r>
            <a:r>
              <a:rPr lang="ko-KR" altLang="en-US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바꿔보기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7A792-48D1-4815-B048-B72F37A04D9A}"/>
              </a:ext>
            </a:extLst>
          </p:cNvPr>
          <p:cNvSpPr txBox="1"/>
          <p:nvPr/>
        </p:nvSpPr>
        <p:spPr>
          <a:xfrm>
            <a:off x="2249906" y="2921167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 y = confirmed, group = country))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geom_line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highlight>
                  <a:srgbClr val="FFFF00"/>
                </a:highlight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linetype</a:t>
            </a:r>
            <a:r>
              <a:rPr lang="en-US" altLang="ko-KR" sz="2000" dirty="0">
                <a:highlight>
                  <a:srgbClr val="FFFF00"/>
                </a:highlight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= 'dashed')</a:t>
            </a:r>
          </a:p>
        </p:txBody>
      </p:sp>
      <p:pic>
        <p:nvPicPr>
          <p:cNvPr id="2050" name="Picture 2" descr="Line types in R : lty - Easy Guides - Wiki - STHDA">
            <a:extLst>
              <a:ext uri="{FF2B5EF4-FFF2-40B4-BE49-F238E27FC236}">
                <a16:creationId xmlns:a16="http://schemas.microsoft.com/office/drawing/2014/main" id="{5A79F9AC-33B4-4840-8BD6-BC3FA9DE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43" y="3789651"/>
            <a:ext cx="2453313" cy="18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1291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660" y="1831380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3. Line plot</a:t>
            </a:r>
          </a:p>
          <a:p>
            <a:pPr marL="0" indent="0"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선그래프 위에 점 표기해보기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A6700-775E-44FE-959F-F4E78B2C00DC}"/>
              </a:ext>
            </a:extLst>
          </p:cNvPr>
          <p:cNvSpPr txBox="1"/>
          <p:nvPr/>
        </p:nvSpPr>
        <p:spPr>
          <a:xfrm>
            <a:off x="2225842" y="3022952"/>
            <a:ext cx="4761498" cy="101566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 y = confirmed, group = country))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geom_line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country))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country))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49431-54F3-47EB-A822-203634BED789}"/>
              </a:ext>
            </a:extLst>
          </p:cNvPr>
          <p:cNvSpPr txBox="1"/>
          <p:nvPr/>
        </p:nvSpPr>
        <p:spPr>
          <a:xfrm>
            <a:off x="2225216" y="4214524"/>
            <a:ext cx="4761498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 y = confirmed, group = country, col = country))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geom_line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geom_point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E1206B-13C7-4528-9CB1-40ED29041EC8}"/>
              </a:ext>
            </a:extLst>
          </p:cNvPr>
          <p:cNvSpPr/>
          <p:nvPr/>
        </p:nvSpPr>
        <p:spPr>
          <a:xfrm>
            <a:off x="5886129" y="4922410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동일하게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843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660" y="1831380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3. Line plot</a:t>
            </a:r>
          </a:p>
          <a:p>
            <a:pPr marL="0" indent="0">
              <a:buNone/>
            </a:pPr>
            <a:r>
              <a:rPr lang="en-US" altLang="ko-KR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Facet_wrap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()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함수를 사용해 국가별로 </a:t>
            </a:r>
            <a:r>
              <a:rPr lang="ko-KR" altLang="en-US" sz="24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나타내보기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A6700-775E-44FE-959F-F4E78B2C00DC}"/>
              </a:ext>
            </a:extLst>
          </p:cNvPr>
          <p:cNvSpPr txBox="1"/>
          <p:nvPr/>
        </p:nvSpPr>
        <p:spPr>
          <a:xfrm>
            <a:off x="2156660" y="3075057"/>
            <a:ext cx="4944979" cy="70788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 y = confirmed))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geom_line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continent))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facet_wrap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(~country)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2101F-713F-4B49-B278-C9F8853121C7}"/>
              </a:ext>
            </a:extLst>
          </p:cNvPr>
          <p:cNvSpPr txBox="1"/>
          <p:nvPr/>
        </p:nvSpPr>
        <p:spPr>
          <a:xfrm>
            <a:off x="2156660" y="3962449"/>
            <a:ext cx="4944979" cy="101566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 y = confirmed))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geom_line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continent)) + </a:t>
            </a:r>
          </a:p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facet_wrap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(~country</a:t>
            </a:r>
            <a:r>
              <a:rPr lang="en-US" altLang="ko-KR" sz="2000" dirty="0">
                <a:highlight>
                  <a:srgbClr val="FFFF00"/>
                </a:highlight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scales = 'free')</a:t>
            </a:r>
          </a:p>
        </p:txBody>
      </p:sp>
    </p:spTree>
    <p:extLst>
      <p:ext uri="{BB962C8B-B14F-4D97-AF65-F5344CB8AC3E}">
        <p14:creationId xmlns:p14="http://schemas.microsoft.com/office/powerpoint/2010/main" val="279462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660" y="1831380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3. Line plot</a:t>
            </a:r>
          </a:p>
          <a:p>
            <a:pPr marL="0" indent="0">
              <a:buNone/>
            </a:pP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제목</a:t>
            </a:r>
            <a:r>
              <a:rPr lang="en-US" altLang="ko-KR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ko-KR" altLang="en-US" sz="24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테마 설정해보기</a:t>
            </a:r>
            <a:endParaRPr lang="en-US" altLang="ko-KR" sz="24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4155329" y="1067099"/>
            <a:ext cx="901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endParaRPr lang="ko-KR" altLang="en-US" sz="3200" b="1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2101F-713F-4B49-B278-C9F8853121C7}"/>
              </a:ext>
            </a:extLst>
          </p:cNvPr>
          <p:cNvSpPr txBox="1"/>
          <p:nvPr/>
        </p:nvSpPr>
        <p:spPr>
          <a:xfrm>
            <a:off x="2133475" y="3324776"/>
            <a:ext cx="4944979" cy="13234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ggplot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,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(x = Date, y = confirmed)) + 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geom_line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</a:t>
            </a:r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aes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(col = continent)) + </a:t>
            </a:r>
          </a:p>
          <a:p>
            <a:r>
              <a:rPr lang="en-US" altLang="ko-KR" sz="2000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facet_wrap</a:t>
            </a:r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(~country, scales = 'free’)</a:t>
            </a:r>
          </a:p>
          <a:p>
            <a:r>
              <a:rPr lang="en-US" altLang="ko-KR" sz="20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+ 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7374063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987" y="2489709"/>
            <a:ext cx="6638026" cy="93929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2-4. Shiny App</a:t>
            </a:r>
            <a:endParaRPr lang="ko-KR" altLang="en-US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719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2DC0D-EFDE-41E2-8E7C-3DECBA20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943" y="1554654"/>
            <a:ext cx="5211433" cy="339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Line plot</a:t>
            </a:r>
            <a:r>
              <a:rPr lang="ko-KR" altLang="en-US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으로 만든 그래프에 적용시켜보자</a:t>
            </a: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 </a:t>
            </a:r>
          </a:p>
          <a:p>
            <a:pPr marL="0" indent="0">
              <a:buNone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1) Date Range</a:t>
            </a:r>
          </a:p>
          <a:p>
            <a:pPr marL="0" indent="0">
              <a:buNone/>
            </a:pPr>
            <a:endParaRPr lang="en-US" altLang="ko-KR" sz="32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2) Checkbox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443C7-0819-4033-8546-D7D89CFCBB39}"/>
              </a:ext>
            </a:extLst>
          </p:cNvPr>
          <p:cNvSpPr txBox="1"/>
          <p:nvPr/>
        </p:nvSpPr>
        <p:spPr>
          <a:xfrm>
            <a:off x="3985942" y="106709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 </a:t>
            </a:r>
            <a:r>
              <a:rPr lang="ko-KR" altLang="en-US" sz="3200" b="1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앱</a:t>
            </a:r>
          </a:p>
        </p:txBody>
      </p:sp>
    </p:spTree>
    <p:extLst>
      <p:ext uri="{BB962C8B-B14F-4D97-AF65-F5344CB8AC3E}">
        <p14:creationId xmlns:p14="http://schemas.microsoft.com/office/powerpoint/2010/main" val="549485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BBDCA7D-563E-4406-BBE2-966E1639FCB7}"/>
              </a:ext>
            </a:extLst>
          </p:cNvPr>
          <p:cNvSpPr txBox="1"/>
          <p:nvPr/>
        </p:nvSpPr>
        <p:spPr>
          <a:xfrm>
            <a:off x="1262929" y="2255649"/>
            <a:ext cx="661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(1). Shiny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패키지 다운로드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&amp;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불러오기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B80E-B00E-4FAF-8644-E547FDD985D0}"/>
              </a:ext>
            </a:extLst>
          </p:cNvPr>
          <p:cNvSpPr txBox="1"/>
          <p:nvPr/>
        </p:nvSpPr>
        <p:spPr>
          <a:xfrm>
            <a:off x="3238598" y="1305709"/>
            <a:ext cx="2622593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 </a:t>
            </a: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96D4B4-A7BB-4B35-A4ED-F560F19751FC}"/>
              </a:ext>
            </a:extLst>
          </p:cNvPr>
          <p:cNvSpPr/>
          <p:nvPr/>
        </p:nvSpPr>
        <p:spPr>
          <a:xfrm>
            <a:off x="302430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114D1F-222F-450D-82F8-5BC1F9377F64}"/>
              </a:ext>
            </a:extLst>
          </p:cNvPr>
          <p:cNvSpPr/>
          <p:nvPr/>
        </p:nvSpPr>
        <p:spPr>
          <a:xfrm>
            <a:off x="262558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2F165D-55B0-47B9-8443-3FBFE0C02817}"/>
              </a:ext>
            </a:extLst>
          </p:cNvPr>
          <p:cNvSpPr/>
          <p:nvPr/>
        </p:nvSpPr>
        <p:spPr>
          <a:xfrm>
            <a:off x="631429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B5B403-8239-46B0-AF93-EB4AE223391F}"/>
              </a:ext>
            </a:extLst>
          </p:cNvPr>
          <p:cNvSpPr/>
          <p:nvPr/>
        </p:nvSpPr>
        <p:spPr>
          <a:xfrm>
            <a:off x="591557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D6D9FE-9821-4212-AFDF-D1A4043D727F}"/>
              </a:ext>
            </a:extLst>
          </p:cNvPr>
          <p:cNvSpPr txBox="1"/>
          <p:nvPr/>
        </p:nvSpPr>
        <p:spPr>
          <a:xfrm>
            <a:off x="449658" y="887883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5B1C04-4B42-4BDF-B7DB-6613959F2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29" b="5854"/>
          <a:stretch/>
        </p:blipFill>
        <p:spPr>
          <a:xfrm>
            <a:off x="1597122" y="2887573"/>
            <a:ext cx="3241276" cy="33808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1C5809-9D08-490F-83C0-6DE041C1E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17" y="4544130"/>
            <a:ext cx="2792548" cy="12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2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24 L 0.00117 -0.00024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07 L 0.00039 -0.00024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BBDCA7D-563E-4406-BBE2-966E1639FCB7}"/>
              </a:ext>
            </a:extLst>
          </p:cNvPr>
          <p:cNvSpPr txBox="1"/>
          <p:nvPr/>
        </p:nvSpPr>
        <p:spPr>
          <a:xfrm>
            <a:off x="1262929" y="2255649"/>
            <a:ext cx="661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(2). Shiny App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B80E-B00E-4FAF-8644-E547FDD985D0}"/>
              </a:ext>
            </a:extLst>
          </p:cNvPr>
          <p:cNvSpPr txBox="1"/>
          <p:nvPr/>
        </p:nvSpPr>
        <p:spPr>
          <a:xfrm>
            <a:off x="3238598" y="1305709"/>
            <a:ext cx="2622593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 </a:t>
            </a: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실습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96D4B4-A7BB-4B35-A4ED-F560F19751FC}"/>
              </a:ext>
            </a:extLst>
          </p:cNvPr>
          <p:cNvSpPr/>
          <p:nvPr/>
        </p:nvSpPr>
        <p:spPr>
          <a:xfrm>
            <a:off x="302430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114D1F-222F-450D-82F8-5BC1F9377F64}"/>
              </a:ext>
            </a:extLst>
          </p:cNvPr>
          <p:cNvSpPr/>
          <p:nvPr/>
        </p:nvSpPr>
        <p:spPr>
          <a:xfrm>
            <a:off x="262558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2F165D-55B0-47B9-8443-3FBFE0C02817}"/>
              </a:ext>
            </a:extLst>
          </p:cNvPr>
          <p:cNvSpPr/>
          <p:nvPr/>
        </p:nvSpPr>
        <p:spPr>
          <a:xfrm>
            <a:off x="631429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B5B403-8239-46B0-AF93-EB4AE223391F}"/>
              </a:ext>
            </a:extLst>
          </p:cNvPr>
          <p:cNvSpPr/>
          <p:nvPr/>
        </p:nvSpPr>
        <p:spPr>
          <a:xfrm>
            <a:off x="591557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D6D9FE-9821-4212-AFDF-D1A4043D727F}"/>
              </a:ext>
            </a:extLst>
          </p:cNvPr>
          <p:cNvSpPr txBox="1"/>
          <p:nvPr/>
        </p:nvSpPr>
        <p:spPr>
          <a:xfrm>
            <a:off x="449658" y="887883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1C5809-9D08-490F-83C0-6DE041C1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17" y="4544130"/>
            <a:ext cx="2792548" cy="1217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8A674A-BDE9-4233-817C-A47EF917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94" y="3040751"/>
            <a:ext cx="6855673" cy="33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24 L 0.00117 -0.00024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07 L 0.00039 -0.00024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B80E-B00E-4FAF-8644-E547FDD985D0}"/>
              </a:ext>
            </a:extLst>
          </p:cNvPr>
          <p:cNvSpPr txBox="1"/>
          <p:nvPr/>
        </p:nvSpPr>
        <p:spPr>
          <a:xfrm>
            <a:off x="3238598" y="1305709"/>
            <a:ext cx="2622593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 </a:t>
            </a: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구조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96D4B4-A7BB-4B35-A4ED-F560F19751FC}"/>
              </a:ext>
            </a:extLst>
          </p:cNvPr>
          <p:cNvSpPr/>
          <p:nvPr/>
        </p:nvSpPr>
        <p:spPr>
          <a:xfrm>
            <a:off x="302430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114D1F-222F-450D-82F8-5BC1F9377F64}"/>
              </a:ext>
            </a:extLst>
          </p:cNvPr>
          <p:cNvSpPr/>
          <p:nvPr/>
        </p:nvSpPr>
        <p:spPr>
          <a:xfrm>
            <a:off x="262558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2F165D-55B0-47B9-8443-3FBFE0C02817}"/>
              </a:ext>
            </a:extLst>
          </p:cNvPr>
          <p:cNvSpPr/>
          <p:nvPr/>
        </p:nvSpPr>
        <p:spPr>
          <a:xfrm>
            <a:off x="631429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B5B403-8239-46B0-AF93-EB4AE223391F}"/>
              </a:ext>
            </a:extLst>
          </p:cNvPr>
          <p:cNvSpPr/>
          <p:nvPr/>
        </p:nvSpPr>
        <p:spPr>
          <a:xfrm>
            <a:off x="591557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BE2800-D3CD-4C0C-B721-F085E60391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7550" y="2392779"/>
            <a:ext cx="6145639" cy="2383758"/>
          </a:xfrm>
          <a:prstGeom prst="rect">
            <a:avLst/>
          </a:prstGeom>
        </p:spPr>
      </p:pic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98D5886B-83BE-4CCE-955D-BB45482B775D}"/>
              </a:ext>
            </a:extLst>
          </p:cNvPr>
          <p:cNvSpPr/>
          <p:nvPr/>
        </p:nvSpPr>
        <p:spPr>
          <a:xfrm>
            <a:off x="1769368" y="3131301"/>
            <a:ext cx="2509866" cy="523220"/>
          </a:xfrm>
          <a:prstGeom prst="donut">
            <a:avLst>
              <a:gd name="adj" fmla="val 1135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6F041048-6FFB-45F2-84F4-26C3F72F3DAD}"/>
              </a:ext>
            </a:extLst>
          </p:cNvPr>
          <p:cNvSpPr/>
          <p:nvPr/>
        </p:nvSpPr>
        <p:spPr>
          <a:xfrm>
            <a:off x="1805168" y="3490961"/>
            <a:ext cx="4268713" cy="565943"/>
          </a:xfrm>
          <a:prstGeom prst="donut">
            <a:avLst>
              <a:gd name="adj" fmla="val 11351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8F80B-B330-416E-81ED-5FBBAC654EE6}"/>
              </a:ext>
            </a:extLst>
          </p:cNvPr>
          <p:cNvSpPr txBox="1"/>
          <p:nvPr/>
        </p:nvSpPr>
        <p:spPr>
          <a:xfrm>
            <a:off x="1539047" y="2933676"/>
            <a:ext cx="52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1.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8AD46-8C37-4A3B-B64B-49B169A37596}"/>
              </a:ext>
            </a:extLst>
          </p:cNvPr>
          <p:cNvSpPr txBox="1"/>
          <p:nvPr/>
        </p:nvSpPr>
        <p:spPr>
          <a:xfrm>
            <a:off x="1539545" y="3422831"/>
            <a:ext cx="52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1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24 L 0.00117 -0.00024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07 L 0.00039 -0.00024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987" y="1251788"/>
            <a:ext cx="6638026" cy="939291"/>
          </a:xfrm>
        </p:spPr>
        <p:txBody>
          <a:bodyPr/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Country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데이터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17C784-2885-4631-ABAC-0C274288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188" y="2611270"/>
            <a:ext cx="5907505" cy="26946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Id – ID of the country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Country – the country or region 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Continent – the Continent which country belongs</a:t>
            </a:r>
          </a:p>
        </p:txBody>
      </p:sp>
    </p:spTree>
    <p:extLst>
      <p:ext uri="{BB962C8B-B14F-4D97-AF65-F5344CB8AC3E}">
        <p14:creationId xmlns:p14="http://schemas.microsoft.com/office/powerpoint/2010/main" val="42914418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B80E-B00E-4FAF-8644-E547FDD985D0}"/>
              </a:ext>
            </a:extLst>
          </p:cNvPr>
          <p:cNvSpPr txBox="1"/>
          <p:nvPr/>
        </p:nvSpPr>
        <p:spPr>
          <a:xfrm>
            <a:off x="3238598" y="1305709"/>
            <a:ext cx="2622593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 </a:t>
            </a: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구조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96D4B4-A7BB-4B35-A4ED-F560F19751FC}"/>
              </a:ext>
            </a:extLst>
          </p:cNvPr>
          <p:cNvSpPr/>
          <p:nvPr/>
        </p:nvSpPr>
        <p:spPr>
          <a:xfrm>
            <a:off x="302430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114D1F-222F-450D-82F8-5BC1F9377F64}"/>
              </a:ext>
            </a:extLst>
          </p:cNvPr>
          <p:cNvSpPr/>
          <p:nvPr/>
        </p:nvSpPr>
        <p:spPr>
          <a:xfrm>
            <a:off x="262558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2F165D-55B0-47B9-8443-3FBFE0C02817}"/>
              </a:ext>
            </a:extLst>
          </p:cNvPr>
          <p:cNvSpPr/>
          <p:nvPr/>
        </p:nvSpPr>
        <p:spPr>
          <a:xfrm>
            <a:off x="631429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B5B403-8239-46B0-AF93-EB4AE223391F}"/>
              </a:ext>
            </a:extLst>
          </p:cNvPr>
          <p:cNvSpPr/>
          <p:nvPr/>
        </p:nvSpPr>
        <p:spPr>
          <a:xfrm>
            <a:off x="591557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8F80B-B330-416E-81ED-5FBBAC654EE6}"/>
              </a:ext>
            </a:extLst>
          </p:cNvPr>
          <p:cNvSpPr txBox="1"/>
          <p:nvPr/>
        </p:nvSpPr>
        <p:spPr>
          <a:xfrm>
            <a:off x="1410917" y="2078962"/>
            <a:ext cx="66181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UI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사용자가 보는 실제 화면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C52F33E-8ED7-4261-871A-AEEC775D3A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8637" y="3225792"/>
            <a:ext cx="6730422" cy="322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24 L 0.00117 -0.00024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07 L 0.00039 -0.00024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B80E-B00E-4FAF-8644-E547FDD985D0}"/>
              </a:ext>
            </a:extLst>
          </p:cNvPr>
          <p:cNvSpPr txBox="1"/>
          <p:nvPr/>
        </p:nvSpPr>
        <p:spPr>
          <a:xfrm>
            <a:off x="3238598" y="1305709"/>
            <a:ext cx="2622593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 </a:t>
            </a: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구조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96D4B4-A7BB-4B35-A4ED-F560F19751FC}"/>
              </a:ext>
            </a:extLst>
          </p:cNvPr>
          <p:cNvSpPr/>
          <p:nvPr/>
        </p:nvSpPr>
        <p:spPr>
          <a:xfrm>
            <a:off x="302430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114D1F-222F-450D-82F8-5BC1F9377F64}"/>
              </a:ext>
            </a:extLst>
          </p:cNvPr>
          <p:cNvSpPr/>
          <p:nvPr/>
        </p:nvSpPr>
        <p:spPr>
          <a:xfrm>
            <a:off x="262558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2F165D-55B0-47B9-8443-3FBFE0C02817}"/>
              </a:ext>
            </a:extLst>
          </p:cNvPr>
          <p:cNvSpPr/>
          <p:nvPr/>
        </p:nvSpPr>
        <p:spPr>
          <a:xfrm>
            <a:off x="631429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B5B403-8239-46B0-AF93-EB4AE223391F}"/>
              </a:ext>
            </a:extLst>
          </p:cNvPr>
          <p:cNvSpPr/>
          <p:nvPr/>
        </p:nvSpPr>
        <p:spPr>
          <a:xfrm>
            <a:off x="591557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8F80B-B330-416E-81ED-5FBBAC654EE6}"/>
              </a:ext>
            </a:extLst>
          </p:cNvPr>
          <p:cNvSpPr txBox="1"/>
          <p:nvPr/>
        </p:nvSpPr>
        <p:spPr>
          <a:xfrm>
            <a:off x="1240823" y="2067991"/>
            <a:ext cx="66181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2. Server</a:t>
            </a:r>
          </a:p>
          <a:p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UI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에 설정한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R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객체를 만드는 방법을 입력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-&gt; input, output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을 연동시킴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514350" indent="-514350">
              <a:buAutoNum type="arabicParenBoth"/>
            </a:pP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UI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에서 받은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input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값으로 데이터를 추출한다 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514350" indent="-514350">
              <a:buAutoNum type="arabicParenBoth"/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이를 바탕으로 출력될 결과물에 대한 코드를 작성한다 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1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24 L 0.00117 -0.00024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07 L 0.00039 -0.00024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9B719C0-3354-49E2-ABCA-33CB187326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6842" y="2447118"/>
            <a:ext cx="5295265" cy="23037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B80E-B00E-4FAF-8644-E547FDD985D0}"/>
              </a:ext>
            </a:extLst>
          </p:cNvPr>
          <p:cNvSpPr txBox="1"/>
          <p:nvPr/>
        </p:nvSpPr>
        <p:spPr>
          <a:xfrm>
            <a:off x="3238598" y="1305709"/>
            <a:ext cx="2622593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 </a:t>
            </a: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구조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96D4B4-A7BB-4B35-A4ED-F560F19751FC}"/>
              </a:ext>
            </a:extLst>
          </p:cNvPr>
          <p:cNvSpPr/>
          <p:nvPr/>
        </p:nvSpPr>
        <p:spPr>
          <a:xfrm>
            <a:off x="302430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114D1F-222F-450D-82F8-5BC1F9377F64}"/>
              </a:ext>
            </a:extLst>
          </p:cNvPr>
          <p:cNvSpPr/>
          <p:nvPr/>
        </p:nvSpPr>
        <p:spPr>
          <a:xfrm>
            <a:off x="262558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2F165D-55B0-47B9-8443-3FBFE0C02817}"/>
              </a:ext>
            </a:extLst>
          </p:cNvPr>
          <p:cNvSpPr/>
          <p:nvPr/>
        </p:nvSpPr>
        <p:spPr>
          <a:xfrm>
            <a:off x="631429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B5B403-8239-46B0-AF93-EB4AE223391F}"/>
              </a:ext>
            </a:extLst>
          </p:cNvPr>
          <p:cNvSpPr/>
          <p:nvPr/>
        </p:nvSpPr>
        <p:spPr>
          <a:xfrm>
            <a:off x="591557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C1D37E-07E0-4412-B973-5BC63D51E57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79345" y="3253675"/>
            <a:ext cx="3800475" cy="2794635"/>
          </a:xfrm>
          <a:prstGeom prst="rect">
            <a:avLst/>
          </a:prstGeom>
        </p:spPr>
      </p:pic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7EA1D5FC-1A0D-4868-BDC6-AD2F41366723}"/>
              </a:ext>
            </a:extLst>
          </p:cNvPr>
          <p:cNvSpPr/>
          <p:nvPr/>
        </p:nvSpPr>
        <p:spPr>
          <a:xfrm>
            <a:off x="804597" y="3239223"/>
            <a:ext cx="1493949" cy="914400"/>
          </a:xfrm>
          <a:prstGeom prst="donut">
            <a:avLst>
              <a:gd name="adj" fmla="val 64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래픽 14" descr="조금 굽은 줄 화살표">
            <a:extLst>
              <a:ext uri="{FF2B5EF4-FFF2-40B4-BE49-F238E27FC236}">
                <a16:creationId xmlns:a16="http://schemas.microsoft.com/office/drawing/2014/main" id="{0EB61B5D-F262-4151-8A9C-D5E34A4F2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41" y="3241678"/>
            <a:ext cx="914400" cy="914400"/>
          </a:xfrm>
          <a:prstGeom prst="rect">
            <a:avLst/>
          </a:prstGeom>
        </p:spPr>
      </p:pic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75D74AD4-F6AD-4DF5-B2DA-E1A8C1BD872A}"/>
              </a:ext>
            </a:extLst>
          </p:cNvPr>
          <p:cNvSpPr/>
          <p:nvPr/>
        </p:nvSpPr>
        <p:spPr>
          <a:xfrm>
            <a:off x="3439634" y="2603998"/>
            <a:ext cx="1493949" cy="914400"/>
          </a:xfrm>
          <a:prstGeom prst="donut">
            <a:avLst>
              <a:gd name="adj" fmla="val 64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조금 굽은 줄 화살표">
            <a:extLst>
              <a:ext uri="{FF2B5EF4-FFF2-40B4-BE49-F238E27FC236}">
                <a16:creationId xmlns:a16="http://schemas.microsoft.com/office/drawing/2014/main" id="{FBFA0BE9-11DF-4636-8FBB-F4AE4FBDC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4295" y="2561355"/>
            <a:ext cx="914400" cy="914400"/>
          </a:xfrm>
          <a:prstGeom prst="rect">
            <a:avLst/>
          </a:prstGeom>
        </p:spPr>
      </p:pic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B2147F9A-0BAD-42FF-8F85-F615090F0624}"/>
              </a:ext>
            </a:extLst>
          </p:cNvPr>
          <p:cNvSpPr/>
          <p:nvPr/>
        </p:nvSpPr>
        <p:spPr>
          <a:xfrm>
            <a:off x="4961706" y="3696423"/>
            <a:ext cx="2613099" cy="166491"/>
          </a:xfrm>
          <a:prstGeom prst="bracketPair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대괄호 17">
            <a:extLst>
              <a:ext uri="{FF2B5EF4-FFF2-40B4-BE49-F238E27FC236}">
                <a16:creationId xmlns:a16="http://schemas.microsoft.com/office/drawing/2014/main" id="{DCD87E51-E4E1-4468-954F-E5114CDCE3E1}"/>
              </a:ext>
            </a:extLst>
          </p:cNvPr>
          <p:cNvSpPr/>
          <p:nvPr/>
        </p:nvSpPr>
        <p:spPr>
          <a:xfrm>
            <a:off x="4961706" y="4279676"/>
            <a:ext cx="3718114" cy="178023"/>
          </a:xfrm>
          <a:prstGeom prst="bracketPair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24 L 0.00117 -0.00024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07 L 0.00039 -0.00024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BBDCA7D-563E-4406-BBE2-966E1639FCB7}"/>
              </a:ext>
            </a:extLst>
          </p:cNvPr>
          <p:cNvSpPr txBox="1"/>
          <p:nvPr/>
        </p:nvSpPr>
        <p:spPr>
          <a:xfrm>
            <a:off x="1410917" y="2078962"/>
            <a:ext cx="66181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(1). Date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range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원하는 시기를 설정해 그 시기에 해당하는 그래프만 볼 수 있음 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B719C0-3354-49E2-ABCA-33CB187326E0}"/>
              </a:ext>
            </a:extLst>
          </p:cNvPr>
          <p:cNvPicPr/>
          <p:nvPr/>
        </p:nvPicPr>
        <p:blipFill rotWithShape="1">
          <a:blip r:embed="rId3"/>
          <a:srcRect t="44838" r="76238" b="38363"/>
          <a:stretch/>
        </p:blipFill>
        <p:spPr>
          <a:xfrm>
            <a:off x="1410917" y="3518987"/>
            <a:ext cx="2085459" cy="6464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B80E-B00E-4FAF-8644-E547FDD985D0}"/>
              </a:ext>
            </a:extLst>
          </p:cNvPr>
          <p:cNvSpPr txBox="1"/>
          <p:nvPr/>
        </p:nvSpPr>
        <p:spPr>
          <a:xfrm>
            <a:off x="3238598" y="1305709"/>
            <a:ext cx="2622593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 </a:t>
            </a: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구조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96D4B4-A7BB-4B35-A4ED-F560F19751FC}"/>
              </a:ext>
            </a:extLst>
          </p:cNvPr>
          <p:cNvSpPr/>
          <p:nvPr/>
        </p:nvSpPr>
        <p:spPr>
          <a:xfrm>
            <a:off x="302430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114D1F-222F-450D-82F8-5BC1F9377F64}"/>
              </a:ext>
            </a:extLst>
          </p:cNvPr>
          <p:cNvSpPr/>
          <p:nvPr/>
        </p:nvSpPr>
        <p:spPr>
          <a:xfrm>
            <a:off x="262558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2F165D-55B0-47B9-8443-3FBFE0C02817}"/>
              </a:ext>
            </a:extLst>
          </p:cNvPr>
          <p:cNvSpPr/>
          <p:nvPr/>
        </p:nvSpPr>
        <p:spPr>
          <a:xfrm>
            <a:off x="631429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B5B403-8239-46B0-AF93-EB4AE223391F}"/>
              </a:ext>
            </a:extLst>
          </p:cNvPr>
          <p:cNvSpPr/>
          <p:nvPr/>
        </p:nvSpPr>
        <p:spPr>
          <a:xfrm>
            <a:off x="591557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C1D37E-07E0-4412-B973-5BC63D51E577}"/>
              </a:ext>
            </a:extLst>
          </p:cNvPr>
          <p:cNvPicPr/>
          <p:nvPr/>
        </p:nvPicPr>
        <p:blipFill rotWithShape="1">
          <a:blip r:embed="rId4"/>
          <a:srcRect t="36713" b="56917"/>
          <a:stretch/>
        </p:blipFill>
        <p:spPr>
          <a:xfrm>
            <a:off x="1331762" y="4343978"/>
            <a:ext cx="5061684" cy="2789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D6D9FE-9821-4212-AFDF-D1A4043D727F}"/>
              </a:ext>
            </a:extLst>
          </p:cNvPr>
          <p:cNvSpPr txBox="1"/>
          <p:nvPr/>
        </p:nvSpPr>
        <p:spPr>
          <a:xfrm>
            <a:off x="449658" y="887883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2499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24 L 0.00117 -0.00024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07 L 0.00039 -0.00024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2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BBDCA7D-563E-4406-BBE2-966E1639FCB7}"/>
              </a:ext>
            </a:extLst>
          </p:cNvPr>
          <p:cNvSpPr txBox="1"/>
          <p:nvPr/>
        </p:nvSpPr>
        <p:spPr>
          <a:xfrm>
            <a:off x="1410917" y="2078962"/>
            <a:ext cx="66181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(2). Checkbox Group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원하는 옵션들만 선택해 볼 수 있음  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A71C52-43A0-4A63-9042-60FBE15C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B80E-B00E-4FAF-8644-E547FDD985D0}"/>
              </a:ext>
            </a:extLst>
          </p:cNvPr>
          <p:cNvSpPr txBox="1"/>
          <p:nvPr/>
        </p:nvSpPr>
        <p:spPr>
          <a:xfrm>
            <a:off x="3238598" y="1305709"/>
            <a:ext cx="2622593" cy="94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Shiny </a:t>
            </a:r>
            <a:r>
              <a:rPr lang="ko-KR" altLang="en-US" sz="4400" dirty="0">
                <a:solidFill>
                  <a:srgbClr val="2595D0"/>
                </a:solidFill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구조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96D4B4-A7BB-4B35-A4ED-F560F19751FC}"/>
              </a:ext>
            </a:extLst>
          </p:cNvPr>
          <p:cNvSpPr/>
          <p:nvPr/>
        </p:nvSpPr>
        <p:spPr>
          <a:xfrm>
            <a:off x="302430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114D1F-222F-450D-82F8-5BC1F9377F64}"/>
              </a:ext>
            </a:extLst>
          </p:cNvPr>
          <p:cNvSpPr/>
          <p:nvPr/>
        </p:nvSpPr>
        <p:spPr>
          <a:xfrm>
            <a:off x="262558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2F165D-55B0-47B9-8443-3FBFE0C02817}"/>
              </a:ext>
            </a:extLst>
          </p:cNvPr>
          <p:cNvSpPr/>
          <p:nvPr/>
        </p:nvSpPr>
        <p:spPr>
          <a:xfrm>
            <a:off x="631429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B5B403-8239-46B0-AF93-EB4AE223391F}"/>
              </a:ext>
            </a:extLst>
          </p:cNvPr>
          <p:cNvSpPr/>
          <p:nvPr/>
        </p:nvSpPr>
        <p:spPr>
          <a:xfrm>
            <a:off x="5915571" y="1705174"/>
            <a:ext cx="158310" cy="1583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D6D9FE-9821-4212-AFDF-D1A4043D727F}"/>
              </a:ext>
            </a:extLst>
          </p:cNvPr>
          <p:cNvSpPr txBox="1"/>
          <p:nvPr/>
        </p:nvSpPr>
        <p:spPr>
          <a:xfrm>
            <a:off x="449658" y="887883"/>
            <a:ext cx="330401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468A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E60894-62BE-46EA-BEF3-45E1B2B02F6E}"/>
              </a:ext>
            </a:extLst>
          </p:cNvPr>
          <p:cNvPicPr/>
          <p:nvPr/>
        </p:nvPicPr>
        <p:blipFill rotWithShape="1">
          <a:blip r:embed="rId3"/>
          <a:srcRect l="50473" t="13189" r="28999" b="57380"/>
          <a:stretch/>
        </p:blipFill>
        <p:spPr>
          <a:xfrm>
            <a:off x="1410917" y="3429000"/>
            <a:ext cx="2342755" cy="13114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C06993-0C2F-4A77-AC36-6ED1FCA50C47}"/>
              </a:ext>
            </a:extLst>
          </p:cNvPr>
          <p:cNvPicPr/>
          <p:nvPr/>
        </p:nvPicPr>
        <p:blipFill rotWithShape="1">
          <a:blip r:embed="rId4"/>
          <a:srcRect l="778" t="16335" r="2982" b="75954"/>
          <a:stretch/>
        </p:blipFill>
        <p:spPr>
          <a:xfrm>
            <a:off x="1515978" y="4775789"/>
            <a:ext cx="5510464" cy="3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8 -0.00024 L 0.00117 -0.00024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-0.0007 L 0.00039 -0.00024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2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05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987" y="1251788"/>
            <a:ext cx="6638026" cy="939291"/>
          </a:xfrm>
        </p:spPr>
        <p:txBody>
          <a:bodyPr/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Covid-19 </a:t>
            </a:r>
            <a:r>
              <a:rPr lang="ko-KR" altLang="en-US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데이터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17C784-2885-4631-ABAC-0C274288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643" y="2466891"/>
            <a:ext cx="5871409" cy="2694655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8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불러오기</a:t>
            </a:r>
            <a:r>
              <a:rPr lang="en-US" altLang="ko-KR" sz="28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!!</a:t>
            </a:r>
          </a:p>
          <a:p>
            <a:pPr algn="l"/>
            <a:endParaRPr lang="en-US" altLang="ko-KR" sz="28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514350" indent="-514350" algn="l">
              <a:buAutoNum type="arabicParenR"/>
            </a:pPr>
            <a:r>
              <a:rPr lang="ko-KR" altLang="en-US" sz="28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올려준 </a:t>
            </a:r>
            <a:r>
              <a:rPr lang="en-US" altLang="ko-KR" sz="28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csv </a:t>
            </a:r>
            <a:r>
              <a:rPr lang="ko-KR" altLang="en-US" sz="28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파일 불러오기 </a:t>
            </a:r>
            <a:endParaRPr lang="en-US" altLang="ko-KR" sz="28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marL="514350" indent="-514350" algn="l">
              <a:buAutoNum type="arabicParenR"/>
            </a:pPr>
            <a:r>
              <a:rPr lang="en-US" altLang="ko-KR" sz="2800" dirty="0">
                <a:latin typeface="안상수2006가는" panose="02020603020101020101" pitchFamily="18" charset="-127"/>
                <a:ea typeface="안상수2006가는" panose="02020603020101020101" pitchFamily="18" charset="-127"/>
                <a:hlinkClick r:id="rId3"/>
              </a:rPr>
              <a:t>https://github.com/joypark88/datacamp</a:t>
            </a:r>
            <a:r>
              <a:rPr lang="en-US" altLang="ko-KR" sz="28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ko-KR" altLang="en-US" sz="28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에 들어가서 파일 다운받기 </a:t>
            </a:r>
            <a:endParaRPr lang="en-US" altLang="ko-KR" sz="2800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  <a:p>
            <a:pPr algn="l"/>
            <a:r>
              <a:rPr lang="en-US" altLang="ko-KR" sz="2800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=&gt; read.csv() </a:t>
            </a:r>
          </a:p>
        </p:txBody>
      </p:sp>
    </p:spTree>
    <p:extLst>
      <p:ext uri="{BB962C8B-B14F-4D97-AF65-F5344CB8AC3E}">
        <p14:creationId xmlns:p14="http://schemas.microsoft.com/office/powerpoint/2010/main" val="99808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A5B6-6BB2-44AC-849B-DB01D5B8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987" y="2489709"/>
            <a:ext cx="6638026" cy="939291"/>
          </a:xfrm>
        </p:spPr>
        <p:txBody>
          <a:bodyPr/>
          <a:lstStyle/>
          <a:p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1-1 </a:t>
            </a:r>
            <a:r>
              <a:rPr lang="en-US" altLang="ko-KR" dirty="0" err="1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Tidyr</a:t>
            </a:r>
            <a:r>
              <a:rPr lang="en-US" altLang="ko-KR" dirty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endParaRPr lang="ko-KR" altLang="en-US" dirty="0">
              <a:latin typeface="안상수2006가는" panose="02020603020101020101" pitchFamily="18" charset="-127"/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63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14821</TotalTime>
  <Words>4102</Words>
  <Application>Microsoft Office PowerPoint</Application>
  <PresentationFormat>화면 슬라이드 쇼(4:3)</PresentationFormat>
  <Paragraphs>639</Paragraphs>
  <Slides>75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3" baseType="lpstr">
      <vt:lpstr>안상수2006가는</vt:lpstr>
      <vt:lpstr>안상수2006중간</vt:lpstr>
      <vt:lpstr>야놀자 야체 B</vt:lpstr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1.데이터 핸들링 </vt:lpstr>
      <vt:lpstr>Covid-19 데이터 </vt:lpstr>
      <vt:lpstr>데이터 </vt:lpstr>
      <vt:lpstr>Covid-19 데이터 </vt:lpstr>
      <vt:lpstr>Country 데이터 </vt:lpstr>
      <vt:lpstr>Covid-19 데이터 </vt:lpstr>
      <vt:lpstr>1-1 Tidyr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COVID 데이터</vt:lpstr>
      <vt:lpstr>PowerPoint 프레젠테이션</vt:lpstr>
      <vt:lpstr>COVID 데이터</vt:lpstr>
      <vt:lpstr>1-2 Dplyr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데이터 시각화 </vt:lpstr>
      <vt:lpstr>PowerPoint 프레젠테이션</vt:lpstr>
      <vt:lpstr>PowerPoint 프레젠테이션</vt:lpstr>
      <vt:lpstr>2-1. Scatter plot</vt:lpstr>
      <vt:lpstr>PowerPoint 프레젠테이션</vt:lpstr>
      <vt:lpstr>2-2. Bar plot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2-2. Bar plot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2-3. Line plot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2-4. Shiny App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잘</dc:creator>
  <cp:lastModifiedBy>PRIME#93</cp:lastModifiedBy>
  <cp:revision>82</cp:revision>
  <dcterms:created xsi:type="dcterms:W3CDTF">2019-11-21T08:25:05Z</dcterms:created>
  <dcterms:modified xsi:type="dcterms:W3CDTF">2020-08-02T13:18:04Z</dcterms:modified>
</cp:coreProperties>
</file>