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sldIdLst>
    <p:sldId id="280" r:id="rId2"/>
    <p:sldId id="28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09" r:id="rId16"/>
    <p:sldId id="310" r:id="rId17"/>
    <p:sldId id="314" r:id="rId18"/>
    <p:sldId id="311" r:id="rId19"/>
    <p:sldId id="312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</p:sldIdLst>
  <p:sldSz cx="12192000" cy="6858000"/>
  <p:notesSz cx="6858000" cy="9144000"/>
  <p:embeddedFontLst>
    <p:embeddedFont>
      <p:font typeface="Cambria" panose="02040503050406030204" pitchFamily="18" charset="0"/>
      <p:regular r:id="rId52"/>
      <p:bold r:id="rId53"/>
      <p:italic r:id="rId54"/>
      <p:boldItalic r:id="rId55"/>
    </p:embeddedFont>
    <p:embeddedFont>
      <p:font typeface="맑은 고딕" panose="020B0503020000020004" pitchFamily="50" charset="-127"/>
      <p:regular r:id="rId56"/>
      <p:bold r:id="rId57"/>
    </p:embeddedFont>
    <p:embeddedFont>
      <p:font typeface="휴먼아미체" panose="02030504000101010101" pitchFamily="18" charset="-127"/>
      <p:regular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46"/>
    <a:srgbClr val="03CF5D"/>
    <a:srgbClr val="FD8067"/>
    <a:srgbClr val="526872"/>
    <a:srgbClr val="6A8794"/>
    <a:srgbClr val="B1C0C7"/>
    <a:srgbClr val="3F5058"/>
    <a:srgbClr val="C5D0D5"/>
    <a:srgbClr val="E6E6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53" autoAdjust="0"/>
  </p:normalViewPr>
  <p:slideViewPr>
    <p:cSldViewPr snapToGrid="0">
      <p:cViewPr varScale="1">
        <p:scale>
          <a:sx n="80" d="100"/>
          <a:sy n="80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965D-7B2B-45FC-A3A2-E1AA2FEA0B3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597E-7A4A-4404-A3F1-03C817E1A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1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그림을 보면 독립변수들의 중요도와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MeanDecreaseAccuracy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MeanDecreaseGini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수치가 나온다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변수들의 중요도는 높을 수록 의사결정에 큰 영향을 미친다</a:t>
            </a:r>
            <a:endParaRPr lang="en-US" altLang="ko-KR" b="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가령 채무 이행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(0)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에 영향을 미치는 변수는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~,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채무 불이행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(1)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에 영향을 미치는 변수는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~,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이렇게 확인해볼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 </a:t>
            </a:r>
          </a:p>
          <a:p>
            <a:pPr algn="l"/>
            <a:r>
              <a:rPr lang="en-US" altLang="ko-KR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MeanDecreaseAccuracy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MeanDecreaseGini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Random Forest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에서 가지를 칠 때 얼마나 정확도</a:t>
            </a:r>
            <a:endParaRPr lang="ko-KR" altLang="en-US" b="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가 올라가는 지를 나타내는 지표이다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95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FF77-7327-4960-8393-46EFB4D8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56804-E534-4DED-9915-DEB3416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996CE-39C0-4489-86E6-342D67B2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8D87C-156B-4F98-A9AA-1B103C8E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36DE9-844F-4BE8-9E39-7F32D4C5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60BA-0FEE-4561-A37D-EF647CEB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3036D-571B-40C2-A92E-7FA0FB6D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3AD10-9104-4712-B5E7-1A6AA3BA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2E434-78C9-47A6-BA16-94A813CA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BB34A-57B8-45B9-9D87-3DE1CC62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77BBF-5A7E-4631-BECC-D7A79AD91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76FF2-DC57-49ED-925F-0D097AFF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8EB44-A2B7-4C7B-A127-23F8F77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DB54E-9308-4860-9202-E999F14B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90A4B-56CB-4170-B94A-0D2B493F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B51E-60CA-4E28-84C6-5966CCE5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F6A6E-8548-48D2-895D-F4E94706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4856B-2054-4242-9BE7-4C3CE829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EB986-997B-4249-A0AA-E642E0AA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2AD04-DD49-4458-9CDE-558E0DD5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BF40B-FBC3-485E-8510-2F750AF6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32411-0D1E-497C-83C7-9C7FC1D7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15E9F-4189-43B8-BF57-DA3CF931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CC9BE-47F8-4C3B-B7BF-2B692207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BDC0D-5636-4C04-BF34-0C63CB13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F296-3B81-42A2-B8A9-340E20BB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45574-62DB-46A9-ACFD-593FFCEA2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D823D-4ADF-4FB4-B2ED-B2E55B888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FB011-EABD-4A88-A401-A2DC748C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9059-096B-4F44-99BD-9F77F985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A0CA3-3FFF-4EFE-81EF-569C104C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D5C45-9FA9-4886-B08B-27A96645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D05B3-C397-4354-9047-A75F3062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C7872-442C-4EC3-B8AE-24A8CE5D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EFEDC0-2EBC-497E-B8BA-ED8EF3451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4D1D0-7628-408F-BAA6-162A8C5F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83751E-3F51-4B9D-A10C-108BFCD5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D3FAD6-5267-43B4-989B-874F5767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E4F50-C0A7-409E-920F-3D55F88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4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7AC4-FAC1-4E3B-9A9E-1BEB1C0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407220-FB6D-4F74-B562-3A258287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B975F3-FDE5-49C3-9F92-A9EBF48F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40C4A-5398-43A2-A0E0-508E72A0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7AE30A-2EB1-4C82-9C3B-245FE875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07AD9-B27C-4996-8839-7D809DFB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864E9F-8C7E-48B8-B403-C50A06F0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0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EC00-FE96-41AD-80F8-B9717C9F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9E42B-D190-4381-98A4-215388AA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1192D-A62F-494F-9122-66717B353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74E1C-E1FA-46C9-B4F1-32DE9EF9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7A520-70E4-461C-B967-865DE9D5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350F5-05BB-4735-8BF0-8B41DA36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9F4A7-4BB7-4D54-87DB-2C5D7BDF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091B8-1672-4D5C-9458-83166479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4E6CE-0BFE-4FF4-B821-DFC03D31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42BF5-63EC-4F73-994C-AA6669D8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7B925-8200-44BB-834D-91765F4F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767F2-E710-4745-95EA-8C9451A2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DFEAE-0FFB-4587-8916-A6B61358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3B29D-AFDB-4DEE-9557-8AAB4369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6E247-1E12-4A66-9541-0F9DA085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FA17B-8B6D-439B-8B2E-C304B4372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1DD05-035A-4132-9F7A-053593F1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A8B187-B405-4825-8AFA-FE0495CED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6E6B193E-A752-4126-941C-D7B18532430C}"/>
              </a:ext>
            </a:extLst>
          </p:cNvPr>
          <p:cNvSpPr/>
          <p:nvPr/>
        </p:nvSpPr>
        <p:spPr>
          <a:xfrm flipV="1">
            <a:off x="447040" y="426720"/>
            <a:ext cx="11297920" cy="6004560"/>
          </a:xfrm>
          <a:prstGeom prst="snip1Rect">
            <a:avLst>
              <a:gd name="adj" fmla="val 28705"/>
            </a:avLst>
          </a:prstGeom>
          <a:solidFill>
            <a:srgbClr val="3F5058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A013AE-E41F-4971-97D1-F45EC2BF4AEA}"/>
              </a:ext>
            </a:extLst>
          </p:cNvPr>
          <p:cNvCxnSpPr>
            <a:cxnSpLocks/>
          </p:cNvCxnSpPr>
          <p:nvPr/>
        </p:nvCxnSpPr>
        <p:spPr>
          <a:xfrm>
            <a:off x="3765125" y="2638378"/>
            <a:ext cx="4322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45CF69-3FC7-4424-9D97-93CD2990CF42}"/>
              </a:ext>
            </a:extLst>
          </p:cNvPr>
          <p:cNvSpPr txBox="1"/>
          <p:nvPr/>
        </p:nvSpPr>
        <p:spPr>
          <a:xfrm>
            <a:off x="1879426" y="3194728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Focus on </a:t>
            </a:r>
            <a:r>
              <a:rPr lang="en-US" altLang="ko-KR" sz="2400" b="1" dirty="0" err="1">
                <a:solidFill>
                  <a:schemeClr val="bg1"/>
                </a:solidFill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Randomforest</a:t>
            </a:r>
            <a:r>
              <a:rPr lang="en-US" altLang="ko-KR" sz="2400" dirty="0">
                <a:solidFill>
                  <a:schemeClr val="bg1"/>
                </a:solidFill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en-US" altLang="ko-KR" sz="2400" b="1" dirty="0" err="1">
                <a:solidFill>
                  <a:schemeClr val="bg1"/>
                </a:solidFill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400" dirty="0">
                <a:solidFill>
                  <a:schemeClr val="bg1"/>
                </a:solidFill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en-US" altLang="ko-KR" sz="2400" b="1" dirty="0">
                <a:solidFill>
                  <a:schemeClr val="bg1"/>
                </a:solidFill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C5.0</a:t>
            </a:r>
            <a:endParaRPr lang="ko-KR" altLang="ko-KR" sz="2400" b="1" dirty="0">
              <a:solidFill>
                <a:schemeClr val="bg1"/>
              </a:solidFill>
              <a:ea typeface="휴먼아미체" panose="0203050400010101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E6F290-DC94-43FE-BCAA-6E453E549B0B}"/>
              </a:ext>
            </a:extLst>
          </p:cNvPr>
          <p:cNvGrpSpPr/>
          <p:nvPr/>
        </p:nvGrpSpPr>
        <p:grpSpPr>
          <a:xfrm>
            <a:off x="11356077" y="6042397"/>
            <a:ext cx="388883" cy="388883"/>
            <a:chOff x="1397875" y="5417602"/>
            <a:chExt cx="388883" cy="388883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79480E-59C8-4B05-9E36-45D626B326D6}"/>
                </a:ext>
              </a:extLst>
            </p:cNvPr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01F43FE2-C6BE-4377-B5A0-B79D84ADA2F6}"/>
                </a:ext>
              </a:extLst>
            </p:cNvPr>
            <p:cNvSpPr/>
            <p:nvPr/>
          </p:nvSpPr>
          <p:spPr>
            <a:xfrm>
              <a:off x="1555673" y="5559972"/>
              <a:ext cx="73286" cy="104142"/>
            </a:xfrm>
            <a:prstGeom prst="chevron">
              <a:avLst>
                <a:gd name="adj" fmla="val 145714"/>
              </a:avLst>
            </a:prstGeom>
            <a:solidFill>
              <a:srgbClr val="3F5058"/>
            </a:solidFill>
            <a:ln w="38100">
              <a:solidFill>
                <a:srgbClr val="3F5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D44AF86-BBB9-49C1-A754-EE9B6E9C36F6}"/>
              </a:ext>
            </a:extLst>
          </p:cNvPr>
          <p:cNvSpPr/>
          <p:nvPr/>
        </p:nvSpPr>
        <p:spPr>
          <a:xfrm>
            <a:off x="3531467" y="1937966"/>
            <a:ext cx="467316" cy="46731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4BC8E-25DC-442A-AA04-C2DBEAD19BB3}"/>
              </a:ext>
            </a:extLst>
          </p:cNvPr>
          <p:cNvSpPr txBox="1"/>
          <p:nvPr/>
        </p:nvSpPr>
        <p:spPr>
          <a:xfrm>
            <a:off x="3653193" y="1977781"/>
            <a:ext cx="454002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7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Ensemble Algorithm</a:t>
            </a:r>
            <a:endParaRPr lang="ko-KR" altLang="ko-KR" sz="37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226CA-DFCE-4F88-8398-FB2B3A15C352}"/>
              </a:ext>
            </a:extLst>
          </p:cNvPr>
          <p:cNvSpPr txBox="1"/>
          <p:nvPr/>
        </p:nvSpPr>
        <p:spPr>
          <a:xfrm>
            <a:off x="5206502" y="889341"/>
            <a:ext cx="143340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7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Day</a:t>
            </a:r>
            <a:r>
              <a:rPr lang="ko-KR" altLang="en-US" sz="37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4</a:t>
            </a:r>
            <a:endParaRPr lang="ko-KR" altLang="ko-KR" sz="37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2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about Data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344654" y="1075347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채무 이행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불이행 여부 예측 데이터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AB2DB-12D5-4C16-AA5A-BCC87E892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7" y="1763768"/>
            <a:ext cx="10053673" cy="45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4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Random Forest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9049BD-3619-4225-82C5-BBAF59B16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24" y="1138626"/>
            <a:ext cx="9902162" cy="641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6E652D-9E85-4FAB-A960-BCF7F24A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24" y="2335163"/>
            <a:ext cx="9790095" cy="31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Parameter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B3076-F0BD-4256-8FBC-29C5DB7D5351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D010B-7DCA-460C-B0DE-EE9A39E57056}"/>
              </a:ext>
            </a:extLst>
          </p:cNvPr>
          <p:cNvSpPr txBox="1"/>
          <p:nvPr/>
        </p:nvSpPr>
        <p:spPr>
          <a:xfrm>
            <a:off x="2344654" y="1303947"/>
            <a:ext cx="10944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mtry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 :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각각의 결정 트리마다 몇 개의 변수를 사용할 것인지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각 트리의 랜덤성을 결정하고 클수록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overfitting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을 줄일 수 있다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* Classification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의 경우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sqrt(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변수갯수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), regression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인 경우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(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변수갯수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)/3</a:t>
            </a: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ntree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 :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트리의 총 개수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–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너무 많이 하면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overfitting, default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값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=500</a:t>
            </a: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Importance :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변수의 중요도를 측정할 것인지의 여부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Replace :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복원 추출을 할 것인지 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외에도 많은 변수들이 존재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18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Random Forest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74C4D-2B7B-4FD3-8B03-062491C8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178803"/>
            <a:ext cx="9712453" cy="842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684FDD-DE70-443E-B06F-D69A611D69E2}"/>
              </a:ext>
            </a:extLst>
          </p:cNvPr>
          <p:cNvSpPr txBox="1"/>
          <p:nvPr/>
        </p:nvSpPr>
        <p:spPr>
          <a:xfrm>
            <a:off x="2284496" y="2412618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set.seed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()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란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520264-099C-4E4A-BA53-8195FBAAD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52" y="2812728"/>
            <a:ext cx="3019499" cy="378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EB79F0-3E1A-49C7-B0A4-5280190C6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74" y="2812728"/>
            <a:ext cx="3233542" cy="36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Random Forest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84FDD-DE70-443E-B06F-D69A611D69E2}"/>
              </a:ext>
            </a:extLst>
          </p:cNvPr>
          <p:cNvSpPr txBox="1"/>
          <p:nvPr/>
        </p:nvSpPr>
        <p:spPr>
          <a:xfrm>
            <a:off x="2192255" y="999225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변수의 중요도 확인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– importance(),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varImpPlot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EC6317-4DCB-4A72-9A58-69D12EE71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73" y="1611524"/>
            <a:ext cx="4825763" cy="45346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71621B-2558-4591-8D2C-89889A1C6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36" y="1611524"/>
            <a:ext cx="5280864" cy="4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2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Random Forest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84FDD-DE70-443E-B06F-D69A611D69E2}"/>
              </a:ext>
            </a:extLst>
          </p:cNvPr>
          <p:cNvSpPr txBox="1"/>
          <p:nvPr/>
        </p:nvSpPr>
        <p:spPr>
          <a:xfrm>
            <a:off x="2192255" y="999225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predict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적용과 혼동 행렬 확인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3E6752-73E3-45EA-A58F-5F6ED277F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714761"/>
            <a:ext cx="6720943" cy="763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8CAC28-28D9-43E3-93E6-0AAC0BA92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68" y="3257800"/>
            <a:ext cx="8737057" cy="22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6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Random Forest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84FDD-DE70-443E-B06F-D69A611D69E2}"/>
              </a:ext>
            </a:extLst>
          </p:cNvPr>
          <p:cNvSpPr txBox="1"/>
          <p:nvPr/>
        </p:nvSpPr>
        <p:spPr>
          <a:xfrm>
            <a:off x="2192255" y="1122335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테스트 데이터에서의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AUC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값 확인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BA773D-C94F-44DA-97EE-05E109B41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6" y="1864015"/>
            <a:ext cx="9550566" cy="5656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523027-AE10-4E57-992B-B45481764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4" y="3704057"/>
            <a:ext cx="9680918" cy="13663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DA3CC7-2B85-4CFD-BFC2-6A583C95F924}"/>
              </a:ext>
            </a:extLst>
          </p:cNvPr>
          <p:cNvSpPr txBox="1"/>
          <p:nvPr/>
        </p:nvSpPr>
        <p:spPr>
          <a:xfrm>
            <a:off x="2192255" y="2919227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로지스틱 회귀 분석과 성능 비교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47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Time!!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43379-CAB4-4CAA-A361-15855A5FEBB5}"/>
              </a:ext>
            </a:extLst>
          </p:cNvPr>
          <p:cNvSpPr txBox="1"/>
          <p:nvPr/>
        </p:nvSpPr>
        <p:spPr>
          <a:xfrm>
            <a:off x="2192253" y="3704057"/>
            <a:ext cx="1094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mtry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값을 조금씩 변화시키면서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늘리면서 줄이면서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 </a:t>
            </a:r>
            <a:endParaRPr lang="en-US" altLang="ko-KR" sz="2000" b="1" dirty="0">
              <a:solidFill>
                <a:srgbClr val="FF0000"/>
              </a:solidFill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b="1" dirty="0">
              <a:solidFill>
                <a:srgbClr val="FF0000"/>
              </a:solidFill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성능이 어떻게 변하는 지 확인해보자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2DF8E-75E5-4765-BBA1-5CA9E05BD2D2}"/>
              </a:ext>
            </a:extLst>
          </p:cNvPr>
          <p:cNvSpPr txBox="1"/>
          <p:nvPr/>
        </p:nvSpPr>
        <p:spPr>
          <a:xfrm>
            <a:off x="2192253" y="4869798"/>
            <a:ext cx="1094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ntree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값을 조금씩 변화시키면서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늘리면서 줄이면서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 </a:t>
            </a:r>
            <a:endParaRPr lang="en-US" altLang="ko-KR" sz="2000" b="1" dirty="0">
              <a:solidFill>
                <a:srgbClr val="FF0000"/>
              </a:solidFill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b="1" dirty="0">
              <a:solidFill>
                <a:srgbClr val="FF0000"/>
              </a:solidFill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성능이 어떻게 변하는 지 확인해보자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1F6F1-808B-4FBD-AF96-C4260C72E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26" y="1207255"/>
            <a:ext cx="9564652" cy="19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7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RandomForest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– hyper parameter Tuning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84FDD-DE70-443E-B06F-D69A611D69E2}"/>
              </a:ext>
            </a:extLst>
          </p:cNvPr>
          <p:cNvSpPr txBox="1"/>
          <p:nvPr/>
        </p:nvSpPr>
        <p:spPr>
          <a:xfrm>
            <a:off x="2192255" y="1122335"/>
            <a:ext cx="10944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mtry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값을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2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에서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6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까지 변화시키고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</a:t>
            </a: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ntree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값을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100, 300, 500, 700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으로 변화시키면서 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반복 교차검증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(repeated cross validation)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을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2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번 수행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부분 코드 실행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X –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시간 과다 소요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F48C2-C46E-4D8E-82C6-5B72F0502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3429000"/>
            <a:ext cx="9822654" cy="23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RandomForest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– hyper parameter Tuning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12E6E-FAF1-4F59-BDEF-4A3F47EC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208656"/>
            <a:ext cx="4918408" cy="49908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EA355-7393-468D-A210-B49360E76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63" y="1140860"/>
            <a:ext cx="4607560" cy="51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A8B187-B405-4825-8AFA-FE0495CED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149D16-8A73-4E91-981C-C40375A51A32}"/>
              </a:ext>
            </a:extLst>
          </p:cNvPr>
          <p:cNvSpPr txBox="1"/>
          <p:nvPr/>
        </p:nvSpPr>
        <p:spPr>
          <a:xfrm>
            <a:off x="907316" y="373904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What is Ensemble Algorithm</a:t>
            </a:r>
            <a:r>
              <a:rPr lang="en-US" altLang="ko-KR" sz="32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?</a:t>
            </a:r>
            <a:endParaRPr lang="ko-KR" altLang="ko-KR" sz="3200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4ADB44-6D33-4F86-8A0D-7F5CACF75184}"/>
              </a:ext>
            </a:extLst>
          </p:cNvPr>
          <p:cNvSpPr txBox="1"/>
          <p:nvPr/>
        </p:nvSpPr>
        <p:spPr>
          <a:xfrm>
            <a:off x="774749" y="1332583"/>
            <a:ext cx="109447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앙상블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’ :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조화 또는 통일</a:t>
            </a:r>
            <a:endParaRPr lang="en-US" altLang="ko-KR" sz="24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한 문제에 대해 하나의 모델이 아닌 여러 모델을 가지고 다양하게 학습을 시켜 예측을 하는 알고리즘</a:t>
            </a:r>
            <a:endParaRPr lang="en-US" altLang="ko-KR" sz="24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단일 지성보다는 집단 지성이 낫다는 아이디어에 기초</a:t>
            </a:r>
            <a:endParaRPr lang="en-US" altLang="ko-KR" sz="24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단일 모델에서 발생하는 큰 분산과 편향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과적합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 문제를 극복할 수 있음</a:t>
            </a:r>
            <a:endParaRPr lang="en-US" altLang="ko-KR" sz="24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대표적인 방법으로는 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Bagging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과 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Boosting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이 있다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!</a:t>
            </a:r>
            <a:endParaRPr lang="ko-KR" altLang="ko-KR" sz="24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10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RandomForest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– hyper parameter Tuning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5" y="1122335"/>
            <a:ext cx="1094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mtry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를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3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으로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ntree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가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300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일 때 가장 성능이 좋았었고 이 경우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테스트 데이터에서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AUC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를 구해보면  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162B75-CBC4-411F-BDF3-3E593D7B3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2300615"/>
            <a:ext cx="9810074" cy="618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26D736-247B-4F3F-BCEA-0C692D353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4" y="4700596"/>
            <a:ext cx="9650432" cy="743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E6AE6C-743A-4627-9FD6-3AC8F8AF9998}"/>
              </a:ext>
            </a:extLst>
          </p:cNvPr>
          <p:cNvSpPr txBox="1"/>
          <p:nvPr/>
        </p:nvSpPr>
        <p:spPr>
          <a:xfrm>
            <a:off x="2192254" y="372137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성능이 보다 향상됨을 확인할 수 있다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957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C5.0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2" y="949099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Randomforest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와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와 달리 </a:t>
            </a:r>
            <a:r>
              <a:rPr lang="ko-KR" altLang="en-US" sz="2000" b="1" dirty="0">
                <a:latin typeface="+mn-ea"/>
                <a:cs typeface="KoPubWorld돋움체_Pro Medium" panose="00000600000000000000" pitchFamily="50" charset="-127"/>
              </a:rPr>
              <a:t>분류 모델에만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사용가능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 (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분류 모델에 특화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6AE6C-743A-4627-9FD6-3AC8F8AF9998}"/>
              </a:ext>
            </a:extLst>
          </p:cNvPr>
          <p:cNvSpPr txBox="1"/>
          <p:nvPr/>
        </p:nvSpPr>
        <p:spPr>
          <a:xfrm>
            <a:off x="2192252" y="1624898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장점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EB4D2-6D84-4D88-9FC4-8760D19B8C0F}"/>
              </a:ext>
            </a:extLst>
          </p:cNvPr>
          <p:cNvSpPr txBox="1"/>
          <p:nvPr/>
        </p:nvSpPr>
        <p:spPr>
          <a:xfrm>
            <a:off x="2192252" y="2199799"/>
            <a:ext cx="9929837" cy="383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모든 문제에 적합한 분류기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 err="1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명목속성</a:t>
            </a:r>
            <a: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수치를 처리할</a:t>
            </a:r>
            <a: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 있는 자동성이 높은 학습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 중요한 속성만</a:t>
            </a:r>
            <a: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매우 많은 수 또는 상대적으로 적은 훈련 예제와 데이터 사용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수학적 배경 없이도 해석할 수 있는 모델 도출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다른 복잡한 모델보다 높은 효율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가지치기의 최적화</a:t>
            </a:r>
            <a: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…! –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자동으로 합리적인 기본 값을 사용해 많은 결정을 다룬다</a:t>
            </a:r>
            <a: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..</a:t>
            </a:r>
            <a:endParaRPr lang="ko-KR" altLang="ko-KR" sz="1800" dirty="0">
              <a:effectLst/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76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C5.0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2" y="949099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Randomforest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와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와 달리 </a:t>
            </a:r>
            <a:r>
              <a:rPr lang="ko-KR" altLang="en-US" sz="2000" b="1" dirty="0">
                <a:latin typeface="+mn-ea"/>
                <a:cs typeface="KoPubWorld돋움체_Pro Medium" panose="00000600000000000000" pitchFamily="50" charset="-127"/>
              </a:rPr>
              <a:t>분류 모델에만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사용가능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 (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분류 모델에 특화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6AE6C-743A-4627-9FD6-3AC8F8AF9998}"/>
              </a:ext>
            </a:extLst>
          </p:cNvPr>
          <p:cNvSpPr txBox="1"/>
          <p:nvPr/>
        </p:nvSpPr>
        <p:spPr>
          <a:xfrm>
            <a:off x="2192252" y="1624898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단점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EB4D2-6D84-4D88-9FC4-8760D19B8C0F}"/>
              </a:ext>
            </a:extLst>
          </p:cNvPr>
          <p:cNvSpPr txBox="1"/>
          <p:nvPr/>
        </p:nvSpPr>
        <p:spPr>
          <a:xfrm>
            <a:off x="2192252" y="2361381"/>
            <a:ext cx="9929837" cy="231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결정 트리는 다수의 레벨을 가진 속성 쪽으로 구분하는 경향이 있음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모델이 쉽게 과적합화나 </a:t>
            </a:r>
            <a:r>
              <a:rPr lang="ko-KR" altLang="ko-KR" sz="1800" dirty="0" err="1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과소적합화됨</a:t>
            </a:r>
            <a:endParaRPr lang="ko-KR" altLang="ko-KR" sz="1800" dirty="0">
              <a:effectLst/>
              <a:latin typeface="Cambria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훈련 데이터에 대한 약간의 변경이 결정 논리에 큰 변화를 줌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큰 트리는 이해하기가 어렵고 직관적이지 않음</a:t>
            </a: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3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C5.0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2" y="949099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credit_c50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도 마찬가지로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train, test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데이터를 나누는 연습을 해봅시다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A3DD4-1D85-40E4-ABEB-3DE5D4220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2" y="1494966"/>
            <a:ext cx="9727032" cy="1270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4C4A11-6FB2-485B-B67A-3E6F12C77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1" y="4119556"/>
            <a:ext cx="9710028" cy="13446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E6CA1-A208-49D8-B72C-0C5F98126B1D}"/>
              </a:ext>
            </a:extLst>
          </p:cNvPr>
          <p:cNvSpPr txBox="1"/>
          <p:nvPr/>
        </p:nvSpPr>
        <p:spPr>
          <a:xfrm>
            <a:off x="2192251" y="3242498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이후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모델링을 적용시켜봅시다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73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C5.0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5" y="1260779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구성한 모델의 정보를 확인해봅시다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FCF09-1FB3-40F8-9963-7078F671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40" y="2021045"/>
            <a:ext cx="4179168" cy="1407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DF9CD5-B132-4D0F-BE2F-7B52EA9EE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40" y="4621931"/>
            <a:ext cx="3147961" cy="8394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6562D0-5F6A-418C-8CF5-B905726F347C}"/>
              </a:ext>
            </a:extLst>
          </p:cNvPr>
          <p:cNvSpPr txBox="1"/>
          <p:nvPr/>
        </p:nvSpPr>
        <p:spPr>
          <a:xfrm>
            <a:off x="2192255" y="3919501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구성한 모델의 트리를 시각화해서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나타내봅시다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435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C5.0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5" y="495449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테스트 데이터에서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AUC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값 확인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4328E0-C9DD-45D3-A717-2616072B8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632104"/>
            <a:ext cx="8471268" cy="6038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5AF01E-A8A4-47F4-8643-6E77C751E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2414448"/>
            <a:ext cx="9410580" cy="2400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DF88BB-DE3A-4FFB-864B-B1C6695E6C7E}"/>
              </a:ext>
            </a:extLst>
          </p:cNvPr>
          <p:cNvSpPr txBox="1"/>
          <p:nvPr/>
        </p:nvSpPr>
        <p:spPr>
          <a:xfrm>
            <a:off x="2344655" y="1205909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predict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를 적용과 혼동행렬 확인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4087C6-5075-4673-A926-C076C7957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5593389"/>
            <a:ext cx="9213682" cy="4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9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C5.0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5" y="1053509"/>
            <a:ext cx="10944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trial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1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의 경우는 사실 일반적인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decision tree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와 다를 것이 없지만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시도를 여러 번 수행함으로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boosting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업무를 수행한다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seed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값도 한번 바꾸어 보고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trial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을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10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번 수행해봅시다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2728AC-1A81-445B-AA7E-58F2D2EEE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29" y="2721747"/>
            <a:ext cx="10211971" cy="4924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B05606-5587-4B0C-AE96-B00E96549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4174103"/>
            <a:ext cx="3406440" cy="580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8A089-4E16-4F09-A88F-17BDD479C1A8}"/>
              </a:ext>
            </a:extLst>
          </p:cNvPr>
          <p:cNvSpPr txBox="1"/>
          <p:nvPr/>
        </p:nvSpPr>
        <p:spPr>
          <a:xfrm>
            <a:off x="2192255" y="3617642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마찬가지로 구성한 모델의 정보를 확인해봅시다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09597C-7FA8-491B-9546-B440972DF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29" y="5695865"/>
            <a:ext cx="9923213" cy="5162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7BE296-91CB-4AA5-B11F-38A479CB36C6}"/>
              </a:ext>
            </a:extLst>
          </p:cNvPr>
          <p:cNvSpPr txBox="1"/>
          <p:nvPr/>
        </p:nvSpPr>
        <p:spPr>
          <a:xfrm>
            <a:off x="2192255" y="5025250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10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번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boosting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을 수행한 모델의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904258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Time!!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43379-CAB4-4CAA-A361-15855A5FEBB5}"/>
              </a:ext>
            </a:extLst>
          </p:cNvPr>
          <p:cNvSpPr txBox="1"/>
          <p:nvPr/>
        </p:nvSpPr>
        <p:spPr>
          <a:xfrm>
            <a:off x="2192255" y="2919227"/>
            <a:ext cx="1094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trial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값을 조금씩 변화시키면서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늘리면서 줄이면서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 </a:t>
            </a:r>
            <a:endParaRPr lang="en-US" altLang="ko-KR" sz="2000" b="1" dirty="0">
              <a:solidFill>
                <a:srgbClr val="FF0000"/>
              </a:solidFill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b="1" dirty="0">
              <a:solidFill>
                <a:srgbClr val="FF0000"/>
              </a:solidFill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성능이 어떻게 변하는 지 확인해보자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2DF8E-75E5-4765-BBA1-5CA9E05BD2D2}"/>
              </a:ext>
            </a:extLst>
          </p:cNvPr>
          <p:cNvSpPr txBox="1"/>
          <p:nvPr/>
        </p:nvSpPr>
        <p:spPr>
          <a:xfrm>
            <a:off x="2192254" y="4198663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seed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값도 한번 다른 값을 설정해보자</a:t>
            </a:r>
            <a:endParaRPr lang="en-US" altLang="ko-KR" sz="2000" b="1" dirty="0">
              <a:solidFill>
                <a:srgbClr val="FF0000"/>
              </a:solidFill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E391B9-7691-4A79-B311-7007A2674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76" y="1454758"/>
            <a:ext cx="10003424" cy="10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73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C5.0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5" y="1053509"/>
            <a:ext cx="10944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그럼 몇 번째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trial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가장 좋은 지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? ---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시각화를 통해 판단해보자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!-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부분 코드 실행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X</a:t>
            </a: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8681FD-06B7-4003-8FC1-C7CE5147C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611666"/>
            <a:ext cx="5917029" cy="9312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5B2C7A-289D-4207-854C-C4CA8A34D3F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33" y="2532310"/>
            <a:ext cx="6196435" cy="41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C5.0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5" y="1053509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가장 성능이 좋았던 경우를 모델에 적용해보면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62EC1B-9DEB-4761-8FE2-3C6C6A990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959733"/>
            <a:ext cx="9863387" cy="547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ACA4B2-57AD-4D0F-866D-F77DBEE77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4" y="3870420"/>
            <a:ext cx="9694945" cy="498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D973AC-65CB-4BA8-B5C0-6EB11FF80744}"/>
              </a:ext>
            </a:extLst>
          </p:cNvPr>
          <p:cNvSpPr txBox="1"/>
          <p:nvPr/>
        </p:nvSpPr>
        <p:spPr>
          <a:xfrm>
            <a:off x="2192254" y="2987580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성능을 확인해보면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5339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Bagging(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Boostrap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 Aggregating)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Ensemble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0E0B6-57AB-428A-9620-48D6D2D01330}"/>
              </a:ext>
            </a:extLst>
          </p:cNvPr>
          <p:cNvSpPr txBox="1"/>
          <p:nvPr/>
        </p:nvSpPr>
        <p:spPr>
          <a:xfrm>
            <a:off x="2192255" y="989766"/>
            <a:ext cx="10944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데이터를 가방에 쓸어 담아 복원 추출하여 여러 개의 표본을 만들어 이를 기반으로 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각각의 모델을 개발한 후에 하나로 합쳐 하나의 모델을 만들어 내는 것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  <a:endParaRPr lang="ko-KR" altLang="ko-KR" sz="24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29BEE90-5B9F-4341-A4A6-5BF79AF5B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15" y="2054616"/>
            <a:ext cx="6057591" cy="40625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BFCEAA-4009-4461-8972-469A5E4EB620}"/>
              </a:ext>
            </a:extLst>
          </p:cNvPr>
          <p:cNvSpPr txBox="1"/>
          <p:nvPr/>
        </p:nvSpPr>
        <p:spPr>
          <a:xfrm>
            <a:off x="8340512" y="1884076"/>
            <a:ext cx="43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알고리즘의 안전성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7B71B-9F5C-4BCA-8E89-ADAE68653872}"/>
              </a:ext>
            </a:extLst>
          </p:cNvPr>
          <p:cNvSpPr txBox="1"/>
          <p:nvPr/>
        </p:nvSpPr>
        <p:spPr>
          <a:xfrm>
            <a:off x="8340512" y="2525168"/>
            <a:ext cx="43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명목형 데이터의 경우는 투표 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연속형 데이터의 경우 평균 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282BDC-34D9-444D-9D6F-B0618F24E408}"/>
              </a:ext>
            </a:extLst>
          </p:cNvPr>
          <p:cNvSpPr txBox="1"/>
          <p:nvPr/>
        </p:nvSpPr>
        <p:spPr>
          <a:xfrm>
            <a:off x="8340512" y="3781813"/>
            <a:ext cx="43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Ex)</a:t>
            </a:r>
            <a:r>
              <a:rPr lang="ko-KR" altLang="en-US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6</a:t>
            </a:r>
            <a:r>
              <a:rPr lang="ko-KR" altLang="en-US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개의 결정 트리 중</a:t>
            </a:r>
            <a:r>
              <a:rPr lang="en-US" altLang="ko-KR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, 4</a:t>
            </a:r>
            <a:r>
              <a:rPr lang="ko-KR" altLang="en-US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개는 </a:t>
            </a:r>
            <a:endParaRPr lang="en-US" altLang="ko-KR" sz="2000" dirty="0">
              <a:latin typeface="+mj-ea"/>
              <a:ea typeface="+mj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A</a:t>
            </a:r>
            <a:r>
              <a:rPr lang="ko-KR" altLang="en-US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로 예측</a:t>
            </a:r>
            <a:r>
              <a:rPr lang="en-US" altLang="ko-KR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, 2</a:t>
            </a:r>
            <a:r>
              <a:rPr lang="ko-KR" altLang="en-US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개는 </a:t>
            </a:r>
            <a:r>
              <a:rPr lang="en-US" altLang="ko-KR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B</a:t>
            </a:r>
            <a:r>
              <a:rPr lang="ko-KR" altLang="en-US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로 예측했다면 </a:t>
            </a:r>
            <a:endParaRPr lang="en-US" altLang="ko-KR" sz="2000" dirty="0">
              <a:latin typeface="+mj-ea"/>
              <a:ea typeface="+mj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최종 결과는 </a:t>
            </a:r>
            <a:r>
              <a:rPr lang="en-US" altLang="ko-KR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A</a:t>
            </a:r>
            <a:r>
              <a:rPr lang="ko-KR" altLang="en-US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로 예측</a:t>
            </a:r>
            <a:r>
              <a:rPr lang="en-US" altLang="ko-KR" sz="2000" dirty="0">
                <a:latin typeface="+mj-ea"/>
                <a:ea typeface="+mj-ea"/>
                <a:cs typeface="KoPubWorld돋움체_Pro Medium" panose="00000600000000000000" pitchFamily="50" charset="-127"/>
              </a:rPr>
              <a:t>!</a:t>
            </a:r>
            <a:endParaRPr lang="ko-KR" altLang="ko-KR" sz="2000" dirty="0">
              <a:latin typeface="+mj-ea"/>
              <a:ea typeface="+mj-ea"/>
              <a:cs typeface="KoPubWorld돋움체_Pro Medium" panose="000006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BC51C7-E1C6-42AE-9791-A595FA1CC726}"/>
              </a:ext>
            </a:extLst>
          </p:cNvPr>
          <p:cNvSpPr txBox="1"/>
          <p:nvPr/>
        </p:nvSpPr>
        <p:spPr>
          <a:xfrm>
            <a:off x="8340512" y="5290783"/>
            <a:ext cx="43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대표 모델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: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randomforest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922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</a:t>
            </a:r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parameter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94C6-5CF4-4AC9-9B84-8DBAB247C409}"/>
              </a:ext>
            </a:extLst>
          </p:cNvPr>
          <p:cNvSpPr txBox="1"/>
          <p:nvPr/>
        </p:nvSpPr>
        <p:spPr>
          <a:xfrm>
            <a:off x="2192255" y="1053509"/>
            <a:ext cx="10944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Boosting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에서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gbm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과 함께 가장 많이 쓰이는 알고리즘이며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각종 대회의 우승자들이나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랭커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들의 알고리즘에 자주 등장하는 모델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973AC-65CB-4BA8-B5C0-6EB11FF80744}"/>
              </a:ext>
            </a:extLst>
          </p:cNvPr>
          <p:cNvSpPr txBox="1"/>
          <p:nvPr/>
        </p:nvSpPr>
        <p:spPr>
          <a:xfrm>
            <a:off x="1980029" y="2131424"/>
            <a:ext cx="109447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b="1" dirty="0" err="1">
                <a:effectLst/>
                <a:latin typeface="+mn-ea"/>
                <a:cs typeface="Times New Roman" panose="02020603050405020304" pitchFamily="18" charset="0"/>
              </a:rPr>
              <a:t>nrounds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=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최대 반복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수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b="1" dirty="0">
                <a:effectLst/>
                <a:latin typeface="+mn-ea"/>
                <a:cs typeface="Times New Roman" panose="02020603050405020304" pitchFamily="18" charset="0"/>
              </a:rPr>
              <a:t>eta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: learning rate</a:t>
            </a:r>
            <a:r>
              <a:rPr lang="ko-KR" altLang="en-US" sz="1800" dirty="0">
                <a:effectLst/>
                <a:latin typeface="+mn-ea"/>
                <a:cs typeface="Times New Roman" panose="02020603050405020304" pitchFamily="18" charset="0"/>
              </a:rPr>
              <a:t>라고도 하며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, default=0.3 [0,1]</a:t>
            </a:r>
            <a:endParaRPr lang="ko-KR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학습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단계별로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가중치를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얼마나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적용할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지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결정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하는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숫자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가중치이므로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0~1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사이의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값을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지니며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낮을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수록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more conservative</a:t>
            </a:r>
            <a:endParaRPr lang="ko-KR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b="1" dirty="0">
                <a:effectLst/>
                <a:latin typeface="+mn-ea"/>
                <a:cs typeface="Times New Roman" panose="02020603050405020304" pitchFamily="18" charset="0"/>
              </a:rPr>
              <a:t>gamma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: min split loss, default=0, [0,] gamma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가 커질수록 보수적인 모델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information gain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은 가지치기를 할 때 타겟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변수에 대해 얼마나 설명할 수 있는 지표인데 이에 </a:t>
            </a:r>
            <a:endParaRPr lang="en-US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 err="1">
                <a:effectLst/>
                <a:latin typeface="+mn-ea"/>
                <a:cs typeface="Times New Roman" panose="02020603050405020304" pitchFamily="18" charset="0"/>
              </a:rPr>
              <a:t>패널티를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 부여하는 숫자가 바로 감마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gamma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가 크다는 것은 가지치기를 잘 만들려 하지 않음을 의미하게 됨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ko-KR" altLang="ko-KR" sz="18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35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</a:t>
            </a:r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- parameter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973AC-65CB-4BA8-B5C0-6EB11FF80744}"/>
              </a:ext>
            </a:extLst>
          </p:cNvPr>
          <p:cNvSpPr txBox="1"/>
          <p:nvPr/>
        </p:nvSpPr>
        <p:spPr>
          <a:xfrm>
            <a:off x="1980029" y="1158358"/>
            <a:ext cx="1094472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b="1" dirty="0" err="1">
                <a:effectLst/>
                <a:latin typeface="+mn-ea"/>
                <a:cs typeface="Times New Roman" panose="02020603050405020304" pitchFamily="18" charset="0"/>
              </a:rPr>
              <a:t>max_depth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: default=6, [0,]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말 그대로 의사결정나무의 깊이의 한도 깊이가 깊을수록 </a:t>
            </a:r>
            <a:endParaRPr lang="en-US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모델은 더 복잡해지고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overfitting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의 문제를 야기할 수 있음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altLang="ko-KR" sz="1800" b="1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b="1" dirty="0">
                <a:effectLst/>
                <a:latin typeface="+mn-ea"/>
                <a:cs typeface="Times New Roman" panose="02020603050405020304" pitchFamily="18" charset="0"/>
              </a:rPr>
              <a:t>subsample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: default=1, (0,1] training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데이터셋에서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subset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를 만들지 전부를 사용할 지를 정하는 </a:t>
            </a:r>
            <a:endParaRPr lang="en-US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파라미터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매번 나무를 만들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때 적용하며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overfitting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문제를 방지하려고 사용 각각의 트리를 만들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때 </a:t>
            </a:r>
            <a:endParaRPr lang="en-US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데이터에서 사용할 행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(row)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의 비율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(0~1)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로도 볼 수 있다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altLang="ko-KR" sz="1800" b="1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b="1" dirty="0" err="1">
                <a:effectLst/>
                <a:latin typeface="+mn-ea"/>
                <a:cs typeface="Times New Roman" panose="02020603050405020304" pitchFamily="18" charset="0"/>
              </a:rPr>
              <a:t>colsample_bytree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: default=1, (0,1]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나무를 만들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때 칼럼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즉 변수를 샘플링해서 쓸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지에 대한 파라미터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나무를 만들기 전에 한 번 샘플링을 하게 됨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 err="1">
                <a:effectLst/>
                <a:latin typeface="+mn-ea"/>
                <a:cs typeface="Times New Roman" panose="02020603050405020304" pitchFamily="18" charset="0"/>
              </a:rPr>
              <a:t>colsample_bytree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: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각각의 트리를 만들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때 데이터에서 사용할 열의 비울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(0~1)</a:t>
            </a:r>
            <a:r>
              <a:rPr lang="ko-KR" altLang="ko-KR" sz="1800" dirty="0">
                <a:effectLst/>
                <a:latin typeface="+mn-ea"/>
                <a:cs typeface="Times New Roman" panose="02020603050405020304" pitchFamily="18" charset="0"/>
              </a:rPr>
              <a:t>로도 볼 수 있다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11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</a:t>
            </a:r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45CE1F-FD32-4D7F-A927-47463522B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29" y="3429000"/>
            <a:ext cx="9165556" cy="1680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467E9-45E4-48F3-8810-AEED0DA46678}"/>
              </a:ext>
            </a:extLst>
          </p:cNvPr>
          <p:cNvSpPr txBox="1"/>
          <p:nvPr/>
        </p:nvSpPr>
        <p:spPr>
          <a:xfrm>
            <a:off x="1980029" y="1158358"/>
            <a:ext cx="109447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현 데이터에는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factor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형 변수가 없지만 </a:t>
            </a: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Xgboost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는 모델 자체에서 더미 변수를 처리할 수 없기에 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One-hot-encoding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처리를 해주어야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+mn-ea"/>
                <a:cs typeface="Times New Roman" panose="02020603050405020304" pitchFamily="18" charset="0"/>
              </a:rPr>
              <a:t>한다</a:t>
            </a:r>
            <a:r>
              <a:rPr lang="en-US" altLang="ko-KR" sz="1800" dirty="0">
                <a:effectLst/>
                <a:latin typeface="+mn-ea"/>
                <a:cs typeface="Times New Roman" panose="02020603050405020304" pitchFamily="18" charset="0"/>
              </a:rPr>
              <a:t>!!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또한 </a:t>
            </a: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xgboost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같은 경우는 데이터프레임이 아닌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matrix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데이터를 사용하는데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data.matrix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를 사용하면 자동으로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one-hot-encoding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을 해주며 매트릭스 전환을 해준다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2605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</a:t>
            </a:r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467E9-45E4-48F3-8810-AEED0DA46678}"/>
              </a:ext>
            </a:extLst>
          </p:cNvPr>
          <p:cNvSpPr txBox="1"/>
          <p:nvPr/>
        </p:nvSpPr>
        <p:spPr>
          <a:xfrm>
            <a:off x="1980029" y="1021032"/>
            <a:ext cx="1094472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Xgboost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의 경우 타겟 변수가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factor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변수여도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numeric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형태로 받아들이기 때문에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numeric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으로 바꾸어 본다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F3C3C-F8AA-440C-879D-835AE315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29" y="2095769"/>
            <a:ext cx="4950160" cy="625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6BE7D2-E934-4B74-AD2F-FBCAC829D5B9}"/>
              </a:ext>
            </a:extLst>
          </p:cNvPr>
          <p:cNvSpPr txBox="1"/>
          <p:nvPr/>
        </p:nvSpPr>
        <p:spPr>
          <a:xfrm>
            <a:off x="1980028" y="2919226"/>
            <a:ext cx="10944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그렇게 해서 바꾼 결과를 살펴보면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1,2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level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로 구성됨을 확인할 수 있는데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Xgboost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의 경우 </a:t>
            </a:r>
            <a:r>
              <a:rPr lang="ko-KR" altLang="en-US" dirty="0" err="1">
                <a:latin typeface="+mn-ea"/>
                <a:cs typeface="Times New Roman" panose="02020603050405020304" pitchFamily="18" charset="0"/>
              </a:rPr>
              <a:t>파이썬처럼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부터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level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로 인식하기에 이에 맞게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label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설정을 해주어야 한다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고로 모델은 다음과 같이 구성할 수 있다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F1A71A-9894-4E43-9C1F-474EC0643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12" y="5063278"/>
            <a:ext cx="1012648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8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</a:t>
            </a:r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467E9-45E4-48F3-8810-AEED0DA46678}"/>
              </a:ext>
            </a:extLst>
          </p:cNvPr>
          <p:cNvSpPr txBox="1"/>
          <p:nvPr/>
        </p:nvSpPr>
        <p:spPr>
          <a:xfrm>
            <a:off x="1980029" y="1021032"/>
            <a:ext cx="10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이후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predict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를 적용시키는 데 이상한 부분이 있다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AA677-0875-4D90-848F-1475D9D56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608055"/>
            <a:ext cx="7256545" cy="269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F51BBD-102E-40B7-83C7-8F594C56C939}"/>
              </a:ext>
            </a:extLst>
          </p:cNvPr>
          <p:cNvSpPr txBox="1"/>
          <p:nvPr/>
        </p:nvSpPr>
        <p:spPr>
          <a:xfrm>
            <a:off x="1980028" y="3061995"/>
            <a:ext cx="109447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테스트 데이터인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x_credit2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, credit_bg2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의 데이터 개수와 동일하게 예측치가 나와야 하는데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실제 예측치의 길이는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배인 결과가 나온다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이는 바로 </a:t>
            </a: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num_class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인 것에서 비롯되는데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한 관측치에 대해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으로 예측할 확률 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로 예측할 확률을 모두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제공하기 때문이다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F3059B-EC40-4D0C-A2F4-BD6A7C08E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2332408"/>
            <a:ext cx="2780798" cy="4850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28DAE2-7DD5-438C-96A7-4268245F3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97" y="2279231"/>
            <a:ext cx="3131344" cy="538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3A169F-5AF9-4404-B5A5-FBF1E4C39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57" y="5249945"/>
            <a:ext cx="9831623" cy="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03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 – </a:t>
            </a:r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467E9-45E4-48F3-8810-AEED0DA46678}"/>
              </a:ext>
            </a:extLst>
          </p:cNvPr>
          <p:cNvSpPr txBox="1"/>
          <p:nvPr/>
        </p:nvSpPr>
        <p:spPr>
          <a:xfrm>
            <a:off x="1980029" y="1021032"/>
            <a:ext cx="1094472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인 경우로 예측한 확률만 가져다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predict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값을 구성하고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과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로 예측할 각각의 확률 값의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평균 값을 </a:t>
            </a: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tapply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를 통해 구해보면 다음과 같다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230E1-73DF-4BD3-BB84-F8A548A9B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6" y="2132191"/>
            <a:ext cx="5828798" cy="9987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3EDE1-9977-46D0-87E7-BCACD0126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3694304"/>
            <a:ext cx="4930440" cy="2241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D311D9-E164-4757-A900-558FE6377EF2}"/>
              </a:ext>
            </a:extLst>
          </p:cNvPr>
          <p:cNvSpPr txBox="1"/>
          <p:nvPr/>
        </p:nvSpPr>
        <p:spPr>
          <a:xfrm>
            <a:off x="1980029" y="3283987"/>
            <a:ext cx="10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이후 사이 적당한 값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0.46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을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threshold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로 잡아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0, 1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로 값을 예측한 뒤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table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을 그려보면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85833E-50EB-41F9-A896-DFE5CD449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6" y="4022095"/>
            <a:ext cx="4930439" cy="1109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A877E8-FA8F-4FB5-BB0E-FBCE69DA3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37" y="5667849"/>
            <a:ext cx="4860055" cy="7646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9D4854-E3F3-4DA7-901D-FF2506FA4DA4}"/>
              </a:ext>
            </a:extLst>
          </p:cNvPr>
          <p:cNvSpPr txBox="1"/>
          <p:nvPr/>
        </p:nvSpPr>
        <p:spPr>
          <a:xfrm>
            <a:off x="1980028" y="5282042"/>
            <a:ext cx="10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이후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AUC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를 구해보면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1304E23-6C67-401E-8176-F9536C038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95" y="5843968"/>
            <a:ext cx="3087864" cy="4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16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time!!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467E9-45E4-48F3-8810-AEED0DA46678}"/>
              </a:ext>
            </a:extLst>
          </p:cNvPr>
          <p:cNvSpPr txBox="1"/>
          <p:nvPr/>
        </p:nvSpPr>
        <p:spPr>
          <a:xfrm>
            <a:off x="1980029" y="1021032"/>
            <a:ext cx="1094472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인 경우로 예측한 확률만 가져다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predict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값을 구성하고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과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로 예측할 각각의 확률 값의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평균 값을 </a:t>
            </a: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tapply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를 통해 구해보면 다음과 같다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5C726-D148-491A-83FE-5E3B7B0F7863}"/>
              </a:ext>
            </a:extLst>
          </p:cNvPr>
          <p:cNvSpPr txBox="1"/>
          <p:nvPr/>
        </p:nvSpPr>
        <p:spPr>
          <a:xfrm>
            <a:off x="2125075" y="455969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nrounds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, eta, </a:t>
            </a:r>
            <a:r>
              <a:rPr lang="en-US" altLang="ko-KR" sz="2000" b="1" dirty="0" err="1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max_depth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, gamma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값을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바꾸어가며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 성능이 어떻게 바뀌는지 확인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4384E-5310-4C5F-9DD4-6D78FEE3F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75" y="2070808"/>
            <a:ext cx="7868748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5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ko-KR" altLang="en-US" sz="28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–</a:t>
            </a:r>
            <a:r>
              <a:rPr lang="ko-KR" altLang="en-US" sz="28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hyper parameter tuning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467E9-45E4-48F3-8810-AEED0DA46678}"/>
              </a:ext>
            </a:extLst>
          </p:cNvPr>
          <p:cNvSpPr txBox="1"/>
          <p:nvPr/>
        </p:nvSpPr>
        <p:spPr>
          <a:xfrm>
            <a:off x="1980029" y="1021032"/>
            <a:ext cx="1094472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Xgboost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도 마찬가지로 </a:t>
            </a:r>
            <a:r>
              <a:rPr lang="ko-KR" altLang="en-US" dirty="0" err="1">
                <a:latin typeface="+mn-ea"/>
                <a:cs typeface="Times New Roman" panose="02020603050405020304" pitchFamily="18" charset="0"/>
              </a:rPr>
              <a:t>하이퍼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파라미터 튜닝 과정을 거쳐본다 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1800" dirty="0">
                <a:latin typeface="+mn-ea"/>
                <a:cs typeface="KoPubWorld돋움체_Pro Medium" panose="00000600000000000000" pitchFamily="50" charset="-127"/>
              </a:rPr>
              <a:t>이 부분 코드 실행 </a:t>
            </a:r>
            <a:r>
              <a:rPr lang="en-US" altLang="ko-KR" sz="1800" dirty="0">
                <a:latin typeface="+mn-ea"/>
                <a:cs typeface="KoPubWorld돋움체_Pro Medium" panose="00000600000000000000" pitchFamily="50" charset="-127"/>
              </a:rPr>
              <a:t>X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4838B-CC03-4CAC-A4A3-24A8AE57A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29" y="1706098"/>
            <a:ext cx="9810918" cy="1363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F449BC-4E07-4507-9AC2-3427C178E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60" y="3567857"/>
            <a:ext cx="9991392" cy="16826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C10A47-D1FB-4B2F-A3AE-2731BFAF4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59" y="5748402"/>
            <a:ext cx="2962331" cy="522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39A6DF-0B44-4873-9B39-D5E1A1C6AE05}"/>
              </a:ext>
            </a:extLst>
          </p:cNvPr>
          <p:cNvSpPr txBox="1"/>
          <p:nvPr/>
        </p:nvSpPr>
        <p:spPr>
          <a:xfrm>
            <a:off x="2192255" y="5379070"/>
            <a:ext cx="10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다음과 같이 나옴을 확인할 수 있다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BA2F44-5573-4E16-898F-E6052D2BA00E}"/>
              </a:ext>
            </a:extLst>
          </p:cNvPr>
          <p:cNvSpPr txBox="1"/>
          <p:nvPr/>
        </p:nvSpPr>
        <p:spPr>
          <a:xfrm>
            <a:off x="2132428" y="3193139"/>
            <a:ext cx="10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이 중 성능이 가장 뛰어난 모델의 성능을 확인해보면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24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Classification</a:t>
            </a:r>
            <a:r>
              <a:rPr lang="ko-KR" altLang="en-US" sz="28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- </a:t>
            </a:r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Classification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9A6DF-0B44-4873-9B39-D5E1A1C6AE05}"/>
              </a:ext>
            </a:extLst>
          </p:cNvPr>
          <p:cNvSpPr txBox="1"/>
          <p:nvPr/>
        </p:nvSpPr>
        <p:spPr>
          <a:xfrm>
            <a:off x="2192255" y="1083797"/>
            <a:ext cx="1094472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dirty="0">
                <a:latin typeface="+mn-ea"/>
                <a:cs typeface="Times New Roman" panose="02020603050405020304" pitchFamily="18" charset="0"/>
              </a:rPr>
              <a:t>하지만 보통 이러한 복잡한 </a:t>
            </a:r>
            <a:r>
              <a:rPr lang="ko-KR" altLang="en-US" dirty="0" err="1">
                <a:latin typeface="+mn-ea"/>
                <a:cs typeface="Times New Roman" panose="02020603050405020304" pitchFamily="18" charset="0"/>
              </a:rPr>
              <a:t>전처리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 과정을 거치지 않고</a:t>
            </a: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dirty="0" err="1">
                <a:latin typeface="+mn-ea"/>
                <a:cs typeface="Times New Roman" panose="02020603050405020304" pitchFamily="18" charset="0"/>
              </a:rPr>
              <a:t>xgb.DMatrix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라는 자료구조를 이용해 간단히 모델을 돌릴 수 있다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32780-B33C-4715-81A8-D2BB005B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2101187"/>
            <a:ext cx="8110724" cy="26556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418914-A7F9-444B-A48F-AEE8F0566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5057252"/>
            <a:ext cx="2674650" cy="44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2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Regression – about Data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68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8347398" y="1068919"/>
            <a:ext cx="456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온도 추정 데이터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--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출처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Dacon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 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8E4023-E74F-4B6D-8A4A-A1B9FAF03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9" y="870191"/>
            <a:ext cx="6434549" cy="5760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D13D11-6CD0-4F9E-85A3-51A648F65D7B}"/>
              </a:ext>
            </a:extLst>
          </p:cNvPr>
          <p:cNvSpPr txBox="1"/>
          <p:nvPr/>
        </p:nvSpPr>
        <p:spPr>
          <a:xfrm>
            <a:off x="8347398" y="2139165"/>
            <a:ext cx="4568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temperature_test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의 경우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Y18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존재하지 않음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45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Boosting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Ensemble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0E0B6-57AB-428A-9620-48D6D2D01330}"/>
              </a:ext>
            </a:extLst>
          </p:cNvPr>
          <p:cNvSpPr txBox="1"/>
          <p:nvPr/>
        </p:nvSpPr>
        <p:spPr>
          <a:xfrm>
            <a:off x="2192255" y="98976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틀린 케이스에 대해 가중치를 부여하여 하나의 모델을 더 개선하는 알고리즘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BFCEAA-4009-4461-8972-469A5E4EB620}"/>
              </a:ext>
            </a:extLst>
          </p:cNvPr>
          <p:cNvSpPr txBox="1"/>
          <p:nvPr/>
        </p:nvSpPr>
        <p:spPr>
          <a:xfrm>
            <a:off x="8232228" y="1667523"/>
            <a:ext cx="43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Algorithm flow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7B71B-9F5C-4BCA-8E89-ADAE68653872}"/>
              </a:ext>
            </a:extLst>
          </p:cNvPr>
          <p:cNvSpPr txBox="1"/>
          <p:nvPr/>
        </p:nvSpPr>
        <p:spPr>
          <a:xfrm>
            <a:off x="7892000" y="2249028"/>
            <a:ext cx="430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분석 표본에 모형을 적합 시켜 예측치와 오차 산출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arenR"/>
            </a:pP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오차가 큰 개체에 대해서는 큰 가중치를 작은 개체에 대해서는 작은 가중치 부여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arenR"/>
            </a:pP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변경된 가중치로 모형을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재적합시키고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1)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과정 시행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arenR"/>
            </a:pP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최종적으로 도출된 모형 종합</a:t>
            </a:r>
            <a:endParaRPr lang="ko-KR" altLang="ko-KR" sz="24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F32316-04B4-4F9D-BF70-97F0C1BDA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2037725"/>
            <a:ext cx="5654117" cy="2268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11CF2A-9611-400D-8434-5CF1764420B9}"/>
              </a:ext>
            </a:extLst>
          </p:cNvPr>
          <p:cNvSpPr txBox="1"/>
          <p:nvPr/>
        </p:nvSpPr>
        <p:spPr>
          <a:xfrm>
            <a:off x="2223726" y="4668268"/>
            <a:ext cx="43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알고리즘의 정확성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B023A-635C-4CD3-99EE-371FA184BFD3}"/>
              </a:ext>
            </a:extLst>
          </p:cNvPr>
          <p:cNvSpPr txBox="1"/>
          <p:nvPr/>
        </p:nvSpPr>
        <p:spPr>
          <a:xfrm>
            <a:off x="2192255" y="5468124"/>
            <a:ext cx="726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대표 모델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: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adaboost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C5.0,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gbm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409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Regression – about Data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68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우선 마찬가지 방식으로 훈련 데이터를 자체적으로 학습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테스트 데이터로 분류한다 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4A99F1-0B66-4896-9D3A-975A9909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01" y="1961349"/>
            <a:ext cx="8693840" cy="9694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148DC7-2C6C-451E-BFFA-E8115F905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01" y="3641939"/>
            <a:ext cx="2877052" cy="10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99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Regression – random forest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68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이후 랜덤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포레스트를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통해 적용한 뒤 성능을 테스트해본다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C8C64-EA1B-4D81-99A5-F28ADDAC7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77" y="4695382"/>
            <a:ext cx="4083875" cy="4001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F07223-9458-414B-A172-B5D052B34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77" y="1825517"/>
            <a:ext cx="5687539" cy="22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43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Regression – random forest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ntree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를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300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으로 줄여 확인해본다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DD1AEB-785C-42FF-A73B-9161F8B41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01" y="2226719"/>
            <a:ext cx="5767046" cy="1064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AD6F64-84BA-44F4-8292-1C38788D0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01" y="4054643"/>
            <a:ext cx="4272716" cy="4622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734157-20B5-4364-AB5B-76D2FE16842C}"/>
              </a:ext>
            </a:extLst>
          </p:cNvPr>
          <p:cNvSpPr txBox="1"/>
          <p:nvPr/>
        </p:nvSpPr>
        <p:spPr>
          <a:xfrm>
            <a:off x="0" y="2919227"/>
            <a:ext cx="168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2246106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718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Random forest – hyper parameter tuning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마찬가지로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하이퍼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파라미터 튜닝을 해서 가장 좋은 기능을 확인해보면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CCDACD-739D-4E02-BF5D-56B9F3540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55" y="1722748"/>
            <a:ext cx="10066645" cy="16899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E88E0F-5129-4DB1-86CC-36151AF7D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55" y="3560047"/>
            <a:ext cx="7588137" cy="1103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F6039B-6616-44C9-B15A-965F15D5E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55" y="5180826"/>
            <a:ext cx="4708582" cy="526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1A98E0-A244-40E0-AC20-E8BB7136E1F4}"/>
              </a:ext>
            </a:extLst>
          </p:cNvPr>
          <p:cNvSpPr txBox="1"/>
          <p:nvPr/>
        </p:nvSpPr>
        <p:spPr>
          <a:xfrm>
            <a:off x="0" y="2919227"/>
            <a:ext cx="168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4018988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Regression – random forest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6CF9-99B1-4B3D-9B0E-82840843DDE7}"/>
              </a:ext>
            </a:extLst>
          </p:cNvPr>
          <p:cNvSpPr txBox="1"/>
          <p:nvPr/>
        </p:nvSpPr>
        <p:spPr>
          <a:xfrm>
            <a:off x="2400801" y="12153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실제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Dacon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서버에 제출해보자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!!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25B56E-0B70-40ED-B9AB-40FC0E404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01" y="1791418"/>
            <a:ext cx="2155156" cy="20238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D4B6DC-AF07-4699-99BA-D6E363101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75" y="1791418"/>
            <a:ext cx="3124746" cy="19588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E53CE3-A78C-40BD-BBCA-4698AA7CB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01" y="4272132"/>
            <a:ext cx="7603173" cy="1370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9CC096-BEDE-4F2E-B4AB-9046E7F253F5}"/>
              </a:ext>
            </a:extLst>
          </p:cNvPr>
          <p:cNvSpPr txBox="1"/>
          <p:nvPr/>
        </p:nvSpPr>
        <p:spPr>
          <a:xfrm>
            <a:off x="0" y="2919227"/>
            <a:ext cx="168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Random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1793586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Regression – </a:t>
            </a:r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68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6CF9-99B1-4B3D-9B0E-82840843DDE7}"/>
              </a:ext>
            </a:extLst>
          </p:cNvPr>
          <p:cNvSpPr txBox="1"/>
          <p:nvPr/>
        </p:nvSpPr>
        <p:spPr>
          <a:xfrm>
            <a:off x="2400801" y="12153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도 마찬가지로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xgb.Dmatrix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를 활용하여 모델을 적용시켜보자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BBA670-CA03-4625-B304-26C6AE3B8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0" y="1923335"/>
            <a:ext cx="9883356" cy="2039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F0ECEF-BD5F-4022-9269-D6AFDF26A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0" y="4316435"/>
            <a:ext cx="4842210" cy="4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7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– hyper parameter tuning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68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6CF9-99B1-4B3D-9B0E-82840843DDE7}"/>
              </a:ext>
            </a:extLst>
          </p:cNvPr>
          <p:cNvSpPr txBox="1"/>
          <p:nvPr/>
        </p:nvSpPr>
        <p:spPr>
          <a:xfrm>
            <a:off x="2400800" y="1042665"/>
            <a:ext cx="975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에는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xgb.cv()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라는 자체적으로 교차 검증을 수행해주는 함수가 있다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이를 활용해서 파라미터 튜닝이 가능하다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7FFB6-6C2A-4D80-ABE0-F6D88E9DE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770876"/>
            <a:ext cx="9739341" cy="374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99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 – hyper parameter tuning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68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6CF9-99B1-4B3D-9B0E-82840843DDE7}"/>
              </a:ext>
            </a:extLst>
          </p:cNvPr>
          <p:cNvSpPr txBox="1"/>
          <p:nvPr/>
        </p:nvSpPr>
        <p:spPr>
          <a:xfrm>
            <a:off x="2400800" y="1042665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best_param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구성을 보면 다음과 같다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B64EC-3AFC-44F7-8184-AF1250DD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00" y="1682098"/>
            <a:ext cx="1400370" cy="2276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DC8984-26F1-42C5-8939-7E2B48F5A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01" y="4172396"/>
            <a:ext cx="7547740" cy="8112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0843F2-6C78-4C35-811E-3467AFF79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83" y="5197107"/>
            <a:ext cx="4875207" cy="5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0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Time!!!!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68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2837D-5330-4032-9AB1-73F6541AFC32}"/>
              </a:ext>
            </a:extLst>
          </p:cNvPr>
          <p:cNvSpPr txBox="1"/>
          <p:nvPr/>
        </p:nvSpPr>
        <p:spPr>
          <a:xfrm>
            <a:off x="2248401" y="1739054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직접 </a:t>
            </a:r>
            <a:r>
              <a:rPr lang="en-US" altLang="ko-KR" sz="2000" b="1" dirty="0" err="1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xgboost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를 이용해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regression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모델을 만들어 서버에 제출해보자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498249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643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+mn-ea"/>
                <a:cs typeface="KoPubWorld돋움체_Pro Medium" panose="00000600000000000000" pitchFamily="50" charset="-127"/>
              </a:rPr>
              <a:t>Time!!!! Guide line</a:t>
            </a:r>
            <a:endParaRPr lang="ko-KR" altLang="ko-KR" sz="28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0" y="2919227"/>
            <a:ext cx="168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xgboost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248401" y="1062990"/>
            <a:ext cx="9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725EA-AF35-42C1-9FDF-92FD6CFD3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2548700"/>
            <a:ext cx="9518865" cy="24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6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395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Making Bagging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Making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Bagging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0E0B6-57AB-428A-9620-48D6D2D01330}"/>
              </a:ext>
            </a:extLst>
          </p:cNvPr>
          <p:cNvSpPr txBox="1"/>
          <p:nvPr/>
        </p:nvSpPr>
        <p:spPr>
          <a:xfrm>
            <a:off x="2192255" y="98976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스팸 메일 여부 판단 데이터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2AF61A-01FC-4E65-A718-FACC23DF9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52" y="1592606"/>
            <a:ext cx="5033212" cy="3812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35A602-0D52-490B-9A8C-9887170EE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89" y="1837035"/>
            <a:ext cx="5261811" cy="33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395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Making Bagging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Making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Bagging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0E0B6-57AB-428A-9620-48D6D2D01330}"/>
              </a:ext>
            </a:extLst>
          </p:cNvPr>
          <p:cNvSpPr txBox="1"/>
          <p:nvPr/>
        </p:nvSpPr>
        <p:spPr>
          <a:xfrm>
            <a:off x="2344654" y="3511415"/>
            <a:ext cx="10944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createDataPartition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() :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층화 균등 추출에 사용되는 함수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계층 별로 동일하게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</a:p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                            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랜덤하게 뽑아준다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C16EA-DD16-431F-925C-07F0DDA17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601844"/>
            <a:ext cx="8465506" cy="1615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BEF97-D5B4-424D-B4C6-28BD797ECD17}"/>
              </a:ext>
            </a:extLst>
          </p:cNvPr>
          <p:cNvSpPr txBox="1"/>
          <p:nvPr/>
        </p:nvSpPr>
        <p:spPr>
          <a:xfrm>
            <a:off x="2344655" y="114216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학습 데이터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테스트 데이터 나누기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79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395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Making Bagging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Making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Bagging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BEF97-D5B4-424D-B4C6-28BD797ECD17}"/>
              </a:ext>
            </a:extLst>
          </p:cNvPr>
          <p:cNvSpPr txBox="1"/>
          <p:nvPr/>
        </p:nvSpPr>
        <p:spPr>
          <a:xfrm>
            <a:off x="2344655" y="114216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직접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bagging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을 구현해봅시다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344654" y="1749115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5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개의 랜덤 결정 트리 모델을 만들어봅시다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4CB89D-C50D-45E5-A810-D4BAFC45F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54" y="2355220"/>
            <a:ext cx="6691464" cy="42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2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395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Making Bagging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Making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Bagging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344654" y="1075347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각 모델에 대한 예측 값들의 확률 값들을 만들고 그 값들의 평균 치를 구해봅시다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B3083B-2F77-4461-930A-0E4249002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54" y="1475457"/>
            <a:ext cx="7085883" cy="2249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3751C8-9F81-48EE-A782-3B7FDC500C81}"/>
              </a:ext>
            </a:extLst>
          </p:cNvPr>
          <p:cNvSpPr txBox="1"/>
          <p:nvPr/>
        </p:nvSpPr>
        <p:spPr>
          <a:xfrm>
            <a:off x="2344653" y="3924731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이후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accuracyMeasures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()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함수를 통해 성능을 구해보자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46BA48-40EB-4D73-9CA9-5F0FEFF23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53" y="4576053"/>
            <a:ext cx="6704898" cy="15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7" y="280122"/>
            <a:ext cx="395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Making Bagging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Making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Bagging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89F5-D5E1-4FB8-A0AC-965593EB94D1}"/>
              </a:ext>
            </a:extLst>
          </p:cNvPr>
          <p:cNvSpPr txBox="1"/>
          <p:nvPr/>
        </p:nvSpPr>
        <p:spPr>
          <a:xfrm>
            <a:off x="2344654" y="1075347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이번엔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100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개의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랜덤한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결정 트리 모델을 만들어보자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 –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부분 코드 실행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X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5017C9-55F4-48D7-BAAF-0A9AF6F6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15" y="1475457"/>
            <a:ext cx="9991423" cy="33492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430C88-D73E-4AD5-BE51-7E42A6D0A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5382543"/>
            <a:ext cx="9711926" cy="8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1717</Words>
  <Application>Microsoft Office PowerPoint</Application>
  <PresentationFormat>와이드스크린</PresentationFormat>
  <Paragraphs>411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휴먼아미체</vt:lpstr>
      <vt:lpstr>맑은 고딕</vt:lpstr>
      <vt:lpstr>Cambria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한나 박</dc:creator>
  <cp:lastModifiedBy>wonsik1106@naver.com</cp:lastModifiedBy>
  <cp:revision>138</cp:revision>
  <dcterms:created xsi:type="dcterms:W3CDTF">2019-04-26T01:56:18Z</dcterms:created>
  <dcterms:modified xsi:type="dcterms:W3CDTF">2020-07-28T08:12:05Z</dcterms:modified>
</cp:coreProperties>
</file>