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80" r:id="rId2"/>
    <p:sldId id="296" r:id="rId3"/>
    <p:sldId id="344" r:id="rId4"/>
    <p:sldId id="345" r:id="rId5"/>
    <p:sldId id="346" r:id="rId6"/>
    <p:sldId id="297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46"/>
    <a:srgbClr val="03CF5D"/>
    <a:srgbClr val="FD8067"/>
    <a:srgbClr val="526872"/>
    <a:srgbClr val="6A8794"/>
    <a:srgbClr val="B1C0C7"/>
    <a:srgbClr val="3F5058"/>
    <a:srgbClr val="C5D0D5"/>
    <a:srgbClr val="E6E6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53" autoAdjust="0"/>
  </p:normalViewPr>
  <p:slideViewPr>
    <p:cSldViewPr snapToGrid="0">
      <p:cViewPr varScale="1">
        <p:scale>
          <a:sx n="80" d="100"/>
          <a:sy n="80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965D-7B2B-45FC-A3A2-E1AA2FEA0B3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597E-7A4A-4404-A3F1-03C817E1A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1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FF77-7327-4960-8393-46EFB4D8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56804-E534-4DED-9915-DEB3416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996CE-39C0-4489-86E6-342D67B2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8D87C-156B-4F98-A9AA-1B103C8E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36DE9-844F-4BE8-9E39-7F32D4C5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60BA-0FEE-4561-A37D-EF647CEB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3036D-571B-40C2-A92E-7FA0FB6D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3AD10-9104-4712-B5E7-1A6AA3BA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2E434-78C9-47A6-BA16-94A813CA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BB34A-57B8-45B9-9D87-3DE1CC62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77BBF-5A7E-4631-BECC-D7A79AD91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76FF2-DC57-49ED-925F-0D097AFF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8EB44-A2B7-4C7B-A127-23F8F77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DB54E-9308-4860-9202-E999F14B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90A4B-56CB-4170-B94A-0D2B493F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B51E-60CA-4E28-84C6-5966CCE5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F6A6E-8548-48D2-895D-F4E94706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4856B-2054-4242-9BE7-4C3CE829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EB986-997B-4249-A0AA-E642E0AA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2AD04-DD49-4458-9CDE-558E0DD5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BF40B-FBC3-485E-8510-2F750AF6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32411-0D1E-497C-83C7-9C7FC1D7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15E9F-4189-43B8-BF57-DA3CF931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CC9BE-47F8-4C3B-B7BF-2B692207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BDC0D-5636-4C04-BF34-0C63CB13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F296-3B81-42A2-B8A9-340E20BB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45574-62DB-46A9-ACFD-593FFCEA2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D823D-4ADF-4FB4-B2ED-B2E55B888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FB011-EABD-4A88-A401-A2DC748C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9059-096B-4F44-99BD-9F77F985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A0CA3-3FFF-4EFE-81EF-569C104C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D5C45-9FA9-4886-B08B-27A96645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D05B3-C397-4354-9047-A75F3062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C7872-442C-4EC3-B8AE-24A8CE5D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EFEDC0-2EBC-497E-B8BA-ED8EF3451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4D1D0-7628-408F-BAA6-162A8C5F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83751E-3F51-4B9D-A10C-108BFCD5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D3FAD6-5267-43B4-989B-874F5767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E4F50-C0A7-409E-920F-3D55F88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4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7AC4-FAC1-4E3B-9A9E-1BEB1C0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407220-FB6D-4F74-B562-3A258287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B975F3-FDE5-49C3-9F92-A9EBF48F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40C4A-5398-43A2-A0E0-508E72A0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7AE30A-2EB1-4C82-9C3B-245FE875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07AD9-B27C-4996-8839-7D809DFB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864E9F-8C7E-48B8-B403-C50A06F0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0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EC00-FE96-41AD-80F8-B9717C9F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9E42B-D190-4381-98A4-215388AA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1192D-A62F-494F-9122-66717B353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74E1C-E1FA-46C9-B4F1-32DE9EF9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7A520-70E4-461C-B967-865DE9D5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350F5-05BB-4735-8BF0-8B41DA36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9F4A7-4BB7-4D54-87DB-2C5D7BDF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091B8-1672-4D5C-9458-83166479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4E6CE-0BFE-4FF4-B821-DFC03D31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42BF5-63EC-4F73-994C-AA6669D8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7B925-8200-44BB-834D-91765F4F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767F2-E710-4745-95EA-8C9451A2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DFEAE-0FFB-4587-8916-A6B61358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3B29D-AFDB-4DEE-9557-8AAB4369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6E247-1E12-4A66-9541-0F9DA085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1B69-109C-4588-9767-823F56FF613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FA17B-8B6D-439B-8B2E-C304B4372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1DD05-035A-4132-9F7A-053593F1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9565/overvie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A8B187-B405-4825-8AFA-FE0495CED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6E6B193E-A752-4126-941C-D7B18532430C}"/>
              </a:ext>
            </a:extLst>
          </p:cNvPr>
          <p:cNvSpPr/>
          <p:nvPr/>
        </p:nvSpPr>
        <p:spPr>
          <a:xfrm flipV="1">
            <a:off x="447040" y="426720"/>
            <a:ext cx="11297920" cy="6004560"/>
          </a:xfrm>
          <a:prstGeom prst="snip1Rect">
            <a:avLst>
              <a:gd name="adj" fmla="val 28705"/>
            </a:avLst>
          </a:prstGeom>
          <a:solidFill>
            <a:srgbClr val="3F5058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A013AE-E41F-4971-97D1-F45EC2BF4AEA}"/>
              </a:ext>
            </a:extLst>
          </p:cNvPr>
          <p:cNvCxnSpPr>
            <a:cxnSpLocks/>
          </p:cNvCxnSpPr>
          <p:nvPr/>
        </p:nvCxnSpPr>
        <p:spPr>
          <a:xfrm>
            <a:off x="3765125" y="2638378"/>
            <a:ext cx="4322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45CF69-3FC7-4424-9D97-93CD2990CF42}"/>
              </a:ext>
            </a:extLst>
          </p:cNvPr>
          <p:cNvSpPr txBox="1"/>
          <p:nvPr/>
        </p:nvSpPr>
        <p:spPr>
          <a:xfrm>
            <a:off x="1434257" y="3117385"/>
            <a:ext cx="970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a typeface="휴먼아미체" panose="02030504000101010101" pitchFamily="18" charset="-127"/>
                <a:cs typeface="KoPubWorld돋움체_Pro Medium" panose="00000600000000000000" pitchFamily="50" charset="-127"/>
              </a:rPr>
              <a:t>Hospital opening and closing classification prediction contest</a:t>
            </a:r>
            <a:endParaRPr lang="ko-KR" altLang="ko-KR" sz="2400" b="1" dirty="0">
              <a:solidFill>
                <a:schemeClr val="bg1"/>
              </a:solidFill>
              <a:ea typeface="휴먼아미체" panose="0203050400010101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E6F290-DC94-43FE-BCAA-6E453E549B0B}"/>
              </a:ext>
            </a:extLst>
          </p:cNvPr>
          <p:cNvGrpSpPr/>
          <p:nvPr/>
        </p:nvGrpSpPr>
        <p:grpSpPr>
          <a:xfrm>
            <a:off x="11356077" y="6042397"/>
            <a:ext cx="388883" cy="388883"/>
            <a:chOff x="1397875" y="5417602"/>
            <a:chExt cx="388883" cy="388883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79480E-59C8-4B05-9E36-45D626B326D6}"/>
                </a:ext>
              </a:extLst>
            </p:cNvPr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01F43FE2-C6BE-4377-B5A0-B79D84ADA2F6}"/>
                </a:ext>
              </a:extLst>
            </p:cNvPr>
            <p:cNvSpPr/>
            <p:nvPr/>
          </p:nvSpPr>
          <p:spPr>
            <a:xfrm>
              <a:off x="1555673" y="5559972"/>
              <a:ext cx="73286" cy="104142"/>
            </a:xfrm>
            <a:prstGeom prst="chevron">
              <a:avLst>
                <a:gd name="adj" fmla="val 145714"/>
              </a:avLst>
            </a:prstGeom>
            <a:solidFill>
              <a:srgbClr val="3F5058"/>
            </a:solidFill>
            <a:ln w="38100">
              <a:solidFill>
                <a:srgbClr val="3F5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D44AF86-BBB9-49C1-A754-EE9B6E9C36F6}"/>
              </a:ext>
            </a:extLst>
          </p:cNvPr>
          <p:cNvSpPr/>
          <p:nvPr/>
        </p:nvSpPr>
        <p:spPr>
          <a:xfrm>
            <a:off x="3531467" y="1937966"/>
            <a:ext cx="467316" cy="46731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4BC8E-25DC-442A-AA04-C2DBEAD19BB3}"/>
              </a:ext>
            </a:extLst>
          </p:cNvPr>
          <p:cNvSpPr txBox="1"/>
          <p:nvPr/>
        </p:nvSpPr>
        <p:spPr>
          <a:xfrm>
            <a:off x="3454422" y="1977781"/>
            <a:ext cx="493757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7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Competition in </a:t>
            </a:r>
            <a:r>
              <a:rPr lang="en-US" altLang="ko-KR" sz="3700" dirty="0" err="1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Dacon</a:t>
            </a:r>
            <a:endParaRPr lang="ko-KR" altLang="ko-KR" sz="37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226CA-DFCE-4F88-8398-FB2B3A15C352}"/>
              </a:ext>
            </a:extLst>
          </p:cNvPr>
          <p:cNvSpPr txBox="1"/>
          <p:nvPr/>
        </p:nvSpPr>
        <p:spPr>
          <a:xfrm>
            <a:off x="5206502" y="889341"/>
            <a:ext cx="143340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7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Day</a:t>
            </a:r>
            <a:r>
              <a:rPr lang="ko-KR" altLang="en-US" sz="37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+mn-ea"/>
                <a:cs typeface="KoPubWorld돋움체_Pro Medium" panose="00000600000000000000" pitchFamily="50" charset="-127"/>
              </a:rPr>
              <a:t>5</a:t>
            </a:r>
            <a:endParaRPr lang="ko-KR" altLang="ko-KR" sz="3700" dirty="0">
              <a:solidFill>
                <a:schemeClr val="bg1"/>
              </a:solidFill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2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E42AA9-E603-4301-8632-B4A35BC04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698385"/>
            <a:ext cx="6687680" cy="4556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16DC76-8EB4-42B1-8972-97D42B61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2357010"/>
            <a:ext cx="8759005" cy="471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B7D58-3A1B-4B8E-9816-46F6F91B8233}"/>
              </a:ext>
            </a:extLst>
          </p:cNvPr>
          <p:cNvSpPr txBox="1"/>
          <p:nvPr/>
        </p:nvSpPr>
        <p:spPr>
          <a:xfrm>
            <a:off x="2192255" y="98976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학습 데이터와 테스트 데이터의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type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같은 지도 확인하는 과정이 중요하다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7F71-82D2-4CDC-B0B1-017A77DCD87D}"/>
              </a:ext>
            </a:extLst>
          </p:cNvPr>
          <p:cNvSpPr txBox="1"/>
          <p:nvPr/>
        </p:nvSpPr>
        <p:spPr>
          <a:xfrm>
            <a:off x="2192255" y="3013017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경우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int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형으로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바꾸어주되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ko-KR" altLang="en-US" sz="2000" b="1" dirty="0">
                <a:latin typeface="+mn-ea"/>
                <a:cs typeface="KoPubWorld돋움체_Pro Medium" panose="00000600000000000000" pitchFamily="50" charset="-127"/>
              </a:rPr>
              <a:t>그냥 바꾸면 안된다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 – level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을 한번 확인해보자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14F045-7573-45A9-A6AF-61D6EAAA8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3534034"/>
            <a:ext cx="6201640" cy="3029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D4DEA6-3A15-49BB-99DE-6BDCD5213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51" y="1576300"/>
            <a:ext cx="2861048" cy="39799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25A2E1-ED7C-4E3B-99C9-6BD5E616C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41" y="2767262"/>
            <a:ext cx="5211704" cy="20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B7D58-3A1B-4B8E-9816-46F6F91B8233}"/>
              </a:ext>
            </a:extLst>
          </p:cNvPr>
          <p:cNvSpPr txBox="1"/>
          <p:nvPr/>
        </p:nvSpPr>
        <p:spPr>
          <a:xfrm>
            <a:off x="2192254" y="904125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결측치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처리 과정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7F71-82D2-4CDC-B0B1-017A77DCD87D}"/>
              </a:ext>
            </a:extLst>
          </p:cNvPr>
          <p:cNvSpPr txBox="1"/>
          <p:nvPr/>
        </p:nvSpPr>
        <p:spPr>
          <a:xfrm>
            <a:off x="2192254" y="1371328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우선 변수 별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결측치에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대한 정보를 알아본다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E3D34-9145-44D8-93F4-3AEC7B02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4" y="1771438"/>
            <a:ext cx="4815402" cy="5016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B3F558-82CA-4525-8425-77D9E5715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09" y="1771438"/>
            <a:ext cx="4815402" cy="49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5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B7D58-3A1B-4B8E-9816-46F6F91B8233}"/>
              </a:ext>
            </a:extLst>
          </p:cNvPr>
          <p:cNvSpPr txBox="1"/>
          <p:nvPr/>
        </p:nvSpPr>
        <p:spPr>
          <a:xfrm>
            <a:off x="2192254" y="904125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결측치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처리 과정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7F71-82D2-4CDC-B0B1-017A77DCD87D}"/>
              </a:ext>
            </a:extLst>
          </p:cNvPr>
          <p:cNvSpPr txBox="1"/>
          <p:nvPr/>
        </p:nvSpPr>
        <p:spPr>
          <a:xfrm>
            <a:off x="2192254" y="1371328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관측치 별로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NA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수를 확인해보자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..!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A75AD-A120-4406-943D-DD786F318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42" y="1838531"/>
            <a:ext cx="8299283" cy="49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0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7F71-82D2-4CDC-B0B1-017A77DCD87D}"/>
              </a:ext>
            </a:extLst>
          </p:cNvPr>
          <p:cNvSpPr txBox="1"/>
          <p:nvPr/>
        </p:nvSpPr>
        <p:spPr>
          <a:xfrm>
            <a:off x="2192255" y="954233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관측치 별로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NA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수가 많은 관측치는 제거하도록 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D7C99-C3BD-4096-84E1-B57E155A3972}"/>
              </a:ext>
            </a:extLst>
          </p:cNvPr>
          <p:cNvSpPr txBox="1"/>
          <p:nvPr/>
        </p:nvSpPr>
        <p:spPr>
          <a:xfrm>
            <a:off x="2192255" y="2628780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또한 최종 제출의 기준을 맞추기 위해 타겟 변수는 수치 형태로 전환한다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6421F-C84C-409E-9223-7511A3611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498456"/>
            <a:ext cx="4056123" cy="9828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4AC8CC-4672-44EC-832C-B671F0981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3420040"/>
            <a:ext cx="5569136" cy="12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7F71-82D2-4CDC-B0B1-017A77DCD87D}"/>
              </a:ext>
            </a:extLst>
          </p:cNvPr>
          <p:cNvSpPr txBox="1"/>
          <p:nvPr/>
        </p:nvSpPr>
        <p:spPr>
          <a:xfrm>
            <a:off x="2192255" y="954233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특별한 테크닉을 이용하지 않고 주변 값으로 채우는 과정을 거친다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03507-9926-4AE9-A1D6-85D75DA67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92" y="1641005"/>
            <a:ext cx="5427932" cy="1187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6866E3-CA48-4CA3-95A9-F28A1D3D4AC7}"/>
              </a:ext>
            </a:extLst>
          </p:cNvPr>
          <p:cNvSpPr txBox="1"/>
          <p:nvPr/>
        </p:nvSpPr>
        <p:spPr>
          <a:xfrm>
            <a:off x="2192255" y="3019596"/>
            <a:ext cx="10944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아직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NA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가 존재하는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bedCount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employee1, employee2,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ownerChange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변수를 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주변값으로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채워주는과정을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거친다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F5FC29-A09C-4ED1-AB88-D45459313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92" y="3918243"/>
            <a:ext cx="4417092" cy="12903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14E868-8392-410E-9DB2-1F315834D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32" y="4115555"/>
            <a:ext cx="4478810" cy="8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1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7F71-82D2-4CDC-B0B1-017A77DCD87D}"/>
              </a:ext>
            </a:extLst>
          </p:cNvPr>
          <p:cNvSpPr txBox="1"/>
          <p:nvPr/>
        </p:nvSpPr>
        <p:spPr>
          <a:xfrm>
            <a:off x="2192255" y="954233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예측을 해치는 데이터 타입의 경우 변형을 시켜주어야 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866E3-CA48-4CA3-95A9-F28A1D3D4AC7}"/>
              </a:ext>
            </a:extLst>
          </p:cNvPr>
          <p:cNvSpPr txBox="1"/>
          <p:nvPr/>
        </p:nvSpPr>
        <p:spPr>
          <a:xfrm>
            <a:off x="2192254" y="1413297"/>
            <a:ext cx="10944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openDate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라는 변수는 병원이 개업한 날짜를 의미하는 데 해당 변수는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Int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형 변수로 되어 있다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E3CE89-1B31-4942-9F98-3BFF2BB04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4" y="2169151"/>
            <a:ext cx="6069430" cy="1768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74C5C0-7BB1-45F6-A619-953C27589592}"/>
              </a:ext>
            </a:extLst>
          </p:cNvPr>
          <p:cNvSpPr txBox="1"/>
          <p:nvPr/>
        </p:nvSpPr>
        <p:spPr>
          <a:xfrm>
            <a:off x="2155311" y="4084095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실제적으로 월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일 까지는 의미가 없고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년도의 정보만 가져오기로 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846D8-ABB3-419F-BA63-7F650F357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11" y="4558796"/>
            <a:ext cx="7001554" cy="14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7F71-82D2-4CDC-B0B1-017A77DCD87D}"/>
              </a:ext>
            </a:extLst>
          </p:cNvPr>
          <p:cNvSpPr txBox="1"/>
          <p:nvPr/>
        </p:nvSpPr>
        <p:spPr>
          <a:xfrm>
            <a:off x="2192255" y="991214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Factor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형 변수로 치환했기에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level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을 확인해주는 과정을 거친다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6F9916-3AD6-474A-A513-D4DFD90DE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4" y="1639704"/>
            <a:ext cx="6454440" cy="3578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78659-C93B-47CD-888A-56151C9EF611}"/>
              </a:ext>
            </a:extLst>
          </p:cNvPr>
          <p:cNvSpPr txBox="1"/>
          <p:nvPr/>
        </p:nvSpPr>
        <p:spPr>
          <a:xfrm>
            <a:off x="2192254" y="546667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Level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다름을 확인할 수 있고 이도 마찬가지로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level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을 통일해주는 과정을 거친다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7599E6-86E1-4987-B8DA-E89F0BB40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4" y="1965315"/>
            <a:ext cx="9646820" cy="198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17F71-82D2-4CDC-B0B1-017A77DCD87D}"/>
              </a:ext>
            </a:extLst>
          </p:cNvPr>
          <p:cNvSpPr txBox="1"/>
          <p:nvPr/>
        </p:nvSpPr>
        <p:spPr>
          <a:xfrm>
            <a:off x="2192255" y="874455"/>
            <a:ext cx="10944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어떠한 변수들이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타겟변수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(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병원의 개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/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폐업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)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에 얼마나 영향을 미치는 지 확인하기 위해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b="1" dirty="0">
                <a:latin typeface="+mn-ea"/>
                <a:cs typeface="KoPubWorld돋움체_Pro Medium" panose="00000600000000000000" pitchFamily="50" charset="-127"/>
              </a:rPr>
              <a:t>시각화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테크닉을 사용한다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우선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factor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형 변수를 제외하고 수치형 변수의 영향력을 나타내기 위한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시각화 과정을 거친다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.</a:t>
            </a: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Factor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변수인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sido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openDate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instkind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, </a:t>
            </a:r>
            <a:r>
              <a:rPr lang="en-US" altLang="ko-KR" sz="2000" dirty="0" err="1">
                <a:latin typeface="+mn-ea"/>
                <a:cs typeface="KoPubWorld돋움체_Pro Medium" panose="00000600000000000000" pitchFamily="50" charset="-127"/>
              </a:rPr>
              <a:t>owenerChange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제외 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– id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도 제외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F04A3E-DEEC-42B3-9E54-8A999877C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3111357"/>
            <a:ext cx="7424975" cy="1013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DB54EC-5E5F-4712-B308-ABA301393214}"/>
              </a:ext>
            </a:extLst>
          </p:cNvPr>
          <p:cNvSpPr txBox="1"/>
          <p:nvPr/>
        </p:nvSpPr>
        <p:spPr>
          <a:xfrm>
            <a:off x="2192254" y="4254662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그 다음 </a:t>
            </a:r>
            <a:r>
              <a:rPr lang="en-US" altLang="ko-KR" sz="2000" b="1" dirty="0">
                <a:latin typeface="+mn-ea"/>
                <a:cs typeface="KoPubWorld돋움체_Pro Medium" panose="00000600000000000000" pitchFamily="50" charset="-127"/>
              </a:rPr>
              <a:t>gather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로 자료를 </a:t>
            </a:r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전처리함을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볼 수 있는데 이유를 살펴보자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A9508-B639-45FC-A89C-494ADBB64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4" y="4654772"/>
            <a:ext cx="2054012" cy="20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CA079-F637-437D-AD0D-043189F0B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7" y="1666808"/>
            <a:ext cx="8325853" cy="49110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A068F7-6B2B-4AFC-B8E4-A8F05E79C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7" y="1147877"/>
            <a:ext cx="725906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17F058-A9E1-4F26-A4F3-8D40A343E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969043"/>
            <a:ext cx="4157733" cy="1036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0D13D-A123-48A6-A9F8-C1E0F26B1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2099600"/>
            <a:ext cx="4020869" cy="10336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6B4CF4-1CC9-4529-A77B-F58BAF3F2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3" y="3464116"/>
            <a:ext cx="572532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5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About train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03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About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BC51C7-E1C6-42AE-9791-A595FA1CC726}"/>
              </a:ext>
            </a:extLst>
          </p:cNvPr>
          <p:cNvSpPr txBox="1"/>
          <p:nvPr/>
        </p:nvSpPr>
        <p:spPr>
          <a:xfrm>
            <a:off x="2444415" y="817813"/>
            <a:ext cx="730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cs typeface="KoPubWorld돋움체_Pro Medium" panose="00000600000000000000" pitchFamily="50" charset="-127"/>
              </a:rPr>
              <a:t>출처 </a:t>
            </a:r>
            <a:r>
              <a:rPr lang="en-US" altLang="ko-KR" dirty="0">
                <a:latin typeface="+mn-ea"/>
                <a:cs typeface="KoPubWorld돋움체_Pro Medium" panose="00000600000000000000" pitchFamily="50" charset="-127"/>
              </a:rPr>
              <a:t>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</a:rPr>
              <a:t> </a:t>
            </a:r>
            <a:r>
              <a:rPr lang="en-US" altLang="ko-KR" b="0" i="0" u="none" strike="noStrike" dirty="0">
                <a:solidFill>
                  <a:srgbClr val="337AB7"/>
                </a:solidFill>
                <a:effectLst/>
                <a:latin typeface="+mn-ea"/>
                <a:hlinkClick r:id="rId3"/>
              </a:rPr>
              <a:t>https://dacon.io/competitions/official/9565/overview/</a:t>
            </a:r>
            <a:endParaRPr lang="ko-KR" altLang="ko-KR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22E8A3-4F93-4ABF-B91B-1A571E66C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15" y="1217922"/>
            <a:ext cx="8424612" cy="54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2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588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Simple model &amp; importance check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571439-3EC2-4A96-87FE-EA16F625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316376"/>
            <a:ext cx="6138166" cy="38363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1CD0F4-DD67-4956-A93D-EDEDD70E8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91" y="5313151"/>
            <a:ext cx="4284118" cy="9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3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5883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Simple model &amp; importance check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1FBA43-9198-49F7-90E8-E9B2973F2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4" y="1231840"/>
            <a:ext cx="5565516" cy="39000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4A02ED-928F-4B2F-9435-DF0AC115B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760" y="1716815"/>
            <a:ext cx="2299968" cy="2930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6F369A-23C6-4152-A09B-2E3492213C1C}"/>
              </a:ext>
            </a:extLst>
          </p:cNvPr>
          <p:cNvSpPr txBox="1"/>
          <p:nvPr/>
        </p:nvSpPr>
        <p:spPr>
          <a:xfrm>
            <a:off x="3103324" y="5672978"/>
            <a:ext cx="95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각자의 모델을 만들어 제출해봅시다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cs typeface="KoPubWorld돋움체_Pro Medium" panose="00000600000000000000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6660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About train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03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About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D6A499-F691-4F30-8F22-8D6C812C7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14" y="1239254"/>
            <a:ext cx="8517717" cy="49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278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About test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03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About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E07747-938B-4995-B63F-E097CD859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30" y="871607"/>
            <a:ext cx="8649907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8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278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About test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217466" y="2802168"/>
            <a:ext cx="103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About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F542A-57B5-4750-BA8A-E131CEE68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71" y="1145097"/>
            <a:ext cx="9128003" cy="49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0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0E0B6-57AB-428A-9620-48D6D2D01330}"/>
              </a:ext>
            </a:extLst>
          </p:cNvPr>
          <p:cNvSpPr txBox="1"/>
          <p:nvPr/>
        </p:nvSpPr>
        <p:spPr>
          <a:xfrm>
            <a:off x="2192255" y="98976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EDA ( Exploratory data analysis ) – 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탐색적 자료 분석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FB4EE-F456-44EF-AB36-B0F01DD13281}"/>
              </a:ext>
            </a:extLst>
          </p:cNvPr>
          <p:cNvSpPr txBox="1"/>
          <p:nvPr/>
        </p:nvSpPr>
        <p:spPr>
          <a:xfrm>
            <a:off x="1951749" y="1592606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특성에 숨겨진 패턴을 찾아내고 구조를 이해할 수 있도록 단서를 찾는 데이터분석 방법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DBDF3-08AA-4A2B-AA32-B509D212B48F}"/>
              </a:ext>
            </a:extLst>
          </p:cNvPr>
          <p:cNvSpPr txBox="1"/>
          <p:nvPr/>
        </p:nvSpPr>
        <p:spPr>
          <a:xfrm>
            <a:off x="1951749" y="3675221"/>
            <a:ext cx="10944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+mn-ea"/>
                <a:cs typeface="KoPubWorld돋움체_Pro Medium" panose="00000600000000000000" pitchFamily="50" charset="-127"/>
              </a:rPr>
              <a:t>머신러닝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 알고리즘을 작동하게 하기 위해 데이터에 대한 도메인 지식을 활용하여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특징</a:t>
            </a:r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(feature)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을 만들어내는 과정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40664-FB8B-499F-B562-6B091E0262EF}"/>
              </a:ext>
            </a:extLst>
          </p:cNvPr>
          <p:cNvSpPr txBox="1"/>
          <p:nvPr/>
        </p:nvSpPr>
        <p:spPr>
          <a:xfrm>
            <a:off x="2192254" y="3072381"/>
            <a:ext cx="1094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Feature Engineering</a:t>
            </a:r>
            <a:endParaRPr lang="ko-KR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40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0E0B6-57AB-428A-9620-48D6D2D01330}"/>
              </a:ext>
            </a:extLst>
          </p:cNvPr>
          <p:cNvSpPr txBox="1"/>
          <p:nvPr/>
        </p:nvSpPr>
        <p:spPr>
          <a:xfrm>
            <a:off x="2192255" y="989766"/>
            <a:ext cx="1094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데이터 구조를 살펴보면 </a:t>
            </a:r>
            <a:r>
              <a:rPr lang="en-US" altLang="ko-KR" sz="2000" b="1" dirty="0">
                <a:latin typeface="+mn-ea"/>
                <a:cs typeface="KoPubWorld돋움체_Pro Medium" panose="00000600000000000000" pitchFamily="50" charset="-127"/>
              </a:rPr>
              <a:t>factor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형 변수가 존재함을 확인할 수 있는데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  <a:p>
            <a:r>
              <a:rPr lang="en-US" altLang="ko-KR" sz="2000" dirty="0">
                <a:latin typeface="+mn-ea"/>
                <a:cs typeface="KoPubWorld돋움체_Pro Medium" panose="00000600000000000000" pitchFamily="50" charset="-127"/>
              </a:rPr>
              <a:t>Factor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형 변수의 경우 </a:t>
            </a:r>
            <a:r>
              <a:rPr lang="en-US" altLang="ko-KR" sz="2000" b="1" dirty="0">
                <a:latin typeface="+mn-ea"/>
                <a:cs typeface="KoPubWorld돋움체_Pro Medium" panose="00000600000000000000" pitchFamily="50" charset="-127"/>
              </a:rPr>
              <a:t>level</a:t>
            </a:r>
            <a:r>
              <a:rPr lang="ko-KR" altLang="en-US" sz="2000" b="1" dirty="0">
                <a:latin typeface="+mn-ea"/>
                <a:cs typeface="KoPubWorld돋움체_Pro Medium" panose="00000600000000000000" pitchFamily="50" charset="-127"/>
              </a:rPr>
              <a:t>이 어떠한 지를 먼저 확인하는 과정</a:t>
            </a:r>
            <a:r>
              <a:rPr lang="ko-KR" altLang="en-US" sz="2000" dirty="0">
                <a:latin typeface="+mn-ea"/>
                <a:cs typeface="KoPubWorld돋움체_Pro Medium" panose="00000600000000000000" pitchFamily="50" charset="-127"/>
              </a:rPr>
              <a:t>이 매우 중요하다</a:t>
            </a:r>
            <a:endParaRPr lang="en-US" altLang="ko-KR" sz="2000" dirty="0">
              <a:latin typeface="+mn-ea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E5D4F3-3DF4-4702-A136-17DA336C3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2225937"/>
            <a:ext cx="8597299" cy="36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1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3A10F6-2119-4D55-ABE3-72AFC6472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55" y="1416386"/>
            <a:ext cx="4782217" cy="47631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DBBD76-F577-4AE7-B64D-6E77F04E5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2" y="2604977"/>
            <a:ext cx="3781953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3256" y="0"/>
            <a:ext cx="1912849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192255" y="294593"/>
            <a:ext cx="7807489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757578" y="280122"/>
            <a:ext cx="466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_Pro Medium" panose="00000600000000000000" pitchFamily="50" charset="-127"/>
              </a:rPr>
              <a:t>EDA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A7D5C-BAC0-46DA-AE2C-CF242ADE8090}"/>
              </a:ext>
            </a:extLst>
          </p:cNvPr>
          <p:cNvSpPr txBox="1"/>
          <p:nvPr/>
        </p:nvSpPr>
        <p:spPr>
          <a:xfrm>
            <a:off x="33685" y="2828835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EDA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Feature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Engineering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E470C-F2B9-4BC8-9759-51780B96C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29" y="2186563"/>
            <a:ext cx="9815394" cy="29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481</Words>
  <Application>Microsoft Office PowerPoint</Application>
  <PresentationFormat>와이드스크린</PresentationFormat>
  <Paragraphs>135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한나 박</dc:creator>
  <cp:lastModifiedBy>wonsik1106@naver.com</cp:lastModifiedBy>
  <cp:revision>166</cp:revision>
  <dcterms:created xsi:type="dcterms:W3CDTF">2019-04-26T01:56:18Z</dcterms:created>
  <dcterms:modified xsi:type="dcterms:W3CDTF">2020-07-28T07:20:07Z</dcterms:modified>
</cp:coreProperties>
</file>