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B8FD-8FBB-46DC-A20A-9A225DD74622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44DA-16B5-48F0-A9AC-4019B96A9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3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22E99-0020-E7B8-29DB-8255ED9E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9E994-8B4B-A728-50F4-0551EF1A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EEC3-3A86-BEE2-26E9-0F21F1B3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4879-DA10-5DE6-6E09-F378F314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02D29-758D-279D-A471-D4DA502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56F6-F714-7636-5274-DF2774D6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41A66-51BD-52BA-2F26-16867BC0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E000-15C9-02BF-DAD9-C61662C3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EE020-95BC-0D51-ACD6-CE6ED963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A2DD-7FD1-8328-D2AA-325E5120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1DA32-7E95-ED27-2064-BE7388D63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4D5ED-00BE-97A8-8C68-368144FD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516C-4086-6300-BEE9-03C7A22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3B2F-A926-E8B2-5DA9-83CD1AE2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A7FBE-1F4E-4CE9-C68B-F00850A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606C-8D13-93FE-C06D-7467769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94334-A17C-B9B9-3182-C264033E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C4D2E-26A0-D283-D30A-21682A72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C2059-1DC7-C4DD-1443-53258D76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F2BDA-BF86-708E-F9AC-82DF5EB8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11623-6ECF-0E7F-A8E1-71F768A9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8A1ED-13A9-E873-C934-9637A2FF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EEAE8-FE95-E4DF-28F0-AD96151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9A5A-9060-B769-55B1-F891A369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F94FD-AB41-CF78-F145-3656D21F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84F5-1ED5-7912-7B10-FCFDC8B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C2623-0B12-3535-ADB5-DAEA5194B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0F7AC-115B-82AB-9718-F0B5820E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59FA4-98ED-AF20-9AEF-5502AB34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9B8D0-C644-04F0-824F-5592902E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2B7D3-5C7A-BA67-7653-F6566781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E8C4-7739-8DF7-912F-A0DA0141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0A040-9CCE-AC81-6F31-91C4BCD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86AC8-369F-B009-9A84-E7D167C2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788A1-9AFD-A073-07F1-BC8C818A2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0998B-E199-C237-8954-794DBE70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6A52C-166C-1ED6-DAB6-BE49FF0F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42674-0501-2BE7-A227-D92B2670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83C2D5-8E6E-CD44-1D60-C31E2902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BEFBD-2867-EDBF-AD70-AB86236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A5E18F-BB63-5F0D-6FAF-DA4F6BA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E99491-6F0C-1A88-C967-150210F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30DD44-4034-6F63-5B77-A14CF035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79D91-DFD9-81E8-014B-4A17EAC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AFE69-37E9-3EFE-3172-D50640A4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36050-C49E-4C1E-2243-3D46983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7D857-0D9A-85F0-5611-8E8B8621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05FA7-DF41-76F5-4B4D-549CE0DF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3E06A-99A0-A819-6432-566478AD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90B73-A0AB-931F-D40F-7A3C09D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B22D0-0C71-C72B-3638-CDD0602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3A0E9-B04F-6B75-F491-774745C0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3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4B00-2390-E2D9-1D5C-3106020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A3A72-AC4F-B11F-97FC-CF13B18D7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47A6C-2F93-A3A4-3A2A-3580B846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60491-AFAF-B978-577E-C93A2E38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201B0-3ACC-5FE4-5CAF-7C83AA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E7D23-B484-22D8-7E08-141D6826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36A2C-B926-F2B3-311E-92A6B0CE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3A74D-7B48-8845-6622-0BBB76CE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ACCCE-13BC-164E-0E3B-953B30D87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28E1-F28F-4116-A7DE-208364499227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02DAD-EB8D-63AC-61D4-FA928AF9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95ECD-353C-0D33-8FF2-48166804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7D8F-57E6-472F-B52B-030F87ADE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778523-104B-A37A-6C4D-AB029C14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77" y="185636"/>
            <a:ext cx="12062045" cy="64867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36F3ACD-94E2-9E7F-6A0B-643A7E0236DE}"/>
              </a:ext>
            </a:extLst>
          </p:cNvPr>
          <p:cNvSpPr/>
          <p:nvPr/>
        </p:nvSpPr>
        <p:spPr>
          <a:xfrm>
            <a:off x="55416" y="2844800"/>
            <a:ext cx="1897209" cy="37222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80E60-4158-F23D-2880-D035EB020991}"/>
              </a:ext>
            </a:extLst>
          </p:cNvPr>
          <p:cNvSpPr txBox="1"/>
          <p:nvPr/>
        </p:nvSpPr>
        <p:spPr>
          <a:xfrm>
            <a:off x="507998" y="4442691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变量窗口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60A5E-BC93-A251-C02C-B865C97FD10B}"/>
              </a:ext>
            </a:extLst>
          </p:cNvPr>
          <p:cNvSpPr/>
          <p:nvPr/>
        </p:nvSpPr>
        <p:spPr>
          <a:xfrm>
            <a:off x="10557164" y="720436"/>
            <a:ext cx="1569858" cy="39808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0C527D-BEEE-3AAE-F8D1-B46335E346A7}"/>
              </a:ext>
            </a:extLst>
          </p:cNvPr>
          <p:cNvSpPr txBox="1"/>
          <p:nvPr/>
        </p:nvSpPr>
        <p:spPr>
          <a:xfrm>
            <a:off x="10820238" y="26755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调试窗口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D61A34-D322-9CC1-9F46-0D53504E9D1A}"/>
              </a:ext>
            </a:extLst>
          </p:cNvPr>
          <p:cNvSpPr/>
          <p:nvPr/>
        </p:nvSpPr>
        <p:spPr>
          <a:xfrm>
            <a:off x="1994728" y="4781244"/>
            <a:ext cx="10132293" cy="1785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4B933-A406-292C-9EDC-C87438DEF1D5}"/>
              </a:ext>
            </a:extLst>
          </p:cNvPr>
          <p:cNvSpPr txBox="1"/>
          <p:nvPr/>
        </p:nvSpPr>
        <p:spPr>
          <a:xfrm>
            <a:off x="6095999" y="5504872"/>
            <a:ext cx="124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控制台窗口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6DC38-6AF1-C0D0-6D7E-F05637EFB882}"/>
              </a:ext>
            </a:extLst>
          </p:cNvPr>
          <p:cNvSpPr txBox="1"/>
          <p:nvPr/>
        </p:nvSpPr>
        <p:spPr>
          <a:xfrm>
            <a:off x="5340174" y="106279"/>
            <a:ext cx="16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个窗口</a:t>
            </a:r>
          </a:p>
        </p:txBody>
      </p:sp>
    </p:spTree>
    <p:extLst>
      <p:ext uri="{BB962C8B-B14F-4D97-AF65-F5344CB8AC3E}">
        <p14:creationId xmlns:p14="http://schemas.microsoft.com/office/powerpoint/2010/main" val="39546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CAE9EA-8874-DBF2-1C0C-0C6841F7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52" y="1515585"/>
            <a:ext cx="2349964" cy="46205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7B484-40C5-3B46-2991-F6924960EA58}"/>
              </a:ext>
            </a:extLst>
          </p:cNvPr>
          <p:cNvSpPr txBox="1"/>
          <p:nvPr/>
        </p:nvSpPr>
        <p:spPr>
          <a:xfrm>
            <a:off x="851301" y="624152"/>
            <a:ext cx="16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变量窗口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E2D0-EB29-8F49-1E85-A0D45034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40" y="1515584"/>
            <a:ext cx="2354159" cy="46205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8D8C0F-3CED-A833-2807-EBE766289834}"/>
              </a:ext>
            </a:extLst>
          </p:cNvPr>
          <p:cNvSpPr/>
          <p:nvPr/>
        </p:nvSpPr>
        <p:spPr>
          <a:xfrm>
            <a:off x="1832738" y="2265379"/>
            <a:ext cx="284972" cy="248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E05FF-B1BA-B5CC-A60A-45B26602E10E}"/>
              </a:ext>
            </a:extLst>
          </p:cNvPr>
          <p:cNvSpPr txBox="1"/>
          <p:nvPr/>
        </p:nvSpPr>
        <p:spPr>
          <a:xfrm>
            <a:off x="1354722" y="2231175"/>
            <a:ext cx="637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AECEF9-55C6-E3BB-707E-C3840072E275}"/>
              </a:ext>
            </a:extLst>
          </p:cNvPr>
          <p:cNvSpPr/>
          <p:nvPr/>
        </p:nvSpPr>
        <p:spPr>
          <a:xfrm>
            <a:off x="5542040" y="1816144"/>
            <a:ext cx="284972" cy="476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78A03C-A1BD-C53B-A52E-D6ADBF28D3B5}"/>
              </a:ext>
            </a:extLst>
          </p:cNvPr>
          <p:cNvSpPr/>
          <p:nvPr/>
        </p:nvSpPr>
        <p:spPr>
          <a:xfrm>
            <a:off x="5542040" y="2326254"/>
            <a:ext cx="284972" cy="476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44CDB-72C0-A6AA-2757-ECD1CEE6BAB6}"/>
              </a:ext>
            </a:extLst>
          </p:cNvPr>
          <p:cNvSpPr txBox="1"/>
          <p:nvPr/>
        </p:nvSpPr>
        <p:spPr>
          <a:xfrm>
            <a:off x="4934493" y="1963126"/>
            <a:ext cx="111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D25E7-0458-4E14-B899-D6294C1EDB80}"/>
              </a:ext>
            </a:extLst>
          </p:cNvPr>
          <p:cNvSpPr txBox="1"/>
          <p:nvPr/>
        </p:nvSpPr>
        <p:spPr>
          <a:xfrm>
            <a:off x="4913462" y="2385064"/>
            <a:ext cx="111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CC894-327D-EA38-6348-A83E90AEA7FA}"/>
              </a:ext>
            </a:extLst>
          </p:cNvPr>
          <p:cNvSpPr/>
          <p:nvPr/>
        </p:nvSpPr>
        <p:spPr>
          <a:xfrm>
            <a:off x="2342229" y="2054269"/>
            <a:ext cx="326200" cy="476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F3973D-C322-22BC-D879-409F23F92F67}"/>
              </a:ext>
            </a:extLst>
          </p:cNvPr>
          <p:cNvSpPr txBox="1"/>
          <p:nvPr/>
        </p:nvSpPr>
        <p:spPr>
          <a:xfrm>
            <a:off x="2225351" y="2564379"/>
            <a:ext cx="55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C63A98-8E5B-19FE-E17F-0AAB6B82D777}"/>
              </a:ext>
            </a:extLst>
          </p:cNvPr>
          <p:cNvSpPr/>
          <p:nvPr/>
        </p:nvSpPr>
        <p:spPr>
          <a:xfrm>
            <a:off x="3875467" y="1837119"/>
            <a:ext cx="284972" cy="4762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3207C-3E76-D488-2811-34905A1E381D}"/>
              </a:ext>
            </a:extLst>
          </p:cNvPr>
          <p:cNvSpPr txBox="1"/>
          <p:nvPr/>
        </p:nvSpPr>
        <p:spPr>
          <a:xfrm>
            <a:off x="3506252" y="2410783"/>
            <a:ext cx="111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调试按钮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EE241D-1464-9795-3608-52C9EC4C0304}"/>
              </a:ext>
            </a:extLst>
          </p:cNvPr>
          <p:cNvSpPr txBox="1"/>
          <p:nvPr/>
        </p:nvSpPr>
        <p:spPr>
          <a:xfrm>
            <a:off x="2286979" y="5420624"/>
            <a:ext cx="176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搜索当前层级变量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BD66FE-5491-8C2A-FDDA-21B945B6B884}"/>
              </a:ext>
            </a:extLst>
          </p:cNvPr>
          <p:cNvSpPr/>
          <p:nvPr/>
        </p:nvSpPr>
        <p:spPr>
          <a:xfrm>
            <a:off x="1797826" y="5838462"/>
            <a:ext cx="2414146" cy="3315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181EAC-5791-008E-FD5B-801FA6F072B2}"/>
              </a:ext>
            </a:extLst>
          </p:cNvPr>
          <p:cNvSpPr txBox="1"/>
          <p:nvPr/>
        </p:nvSpPr>
        <p:spPr>
          <a:xfrm>
            <a:off x="8262470" y="1437376"/>
            <a:ext cx="3393821" cy="302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创建变量后，将其添加到变量窗口中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修改变量名或类型后，变量窗口中进行相应的更新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变量类型包括输入、输出、输入输出、外部的、本地和缓冲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单击调试按钮，将该变量添加到调试窗口（图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）；双击调试按钮，将该变量添加到调试窗口并以图窗形式显示（图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060359-68AF-D353-81CC-48874A4443DF}"/>
              </a:ext>
            </a:extLst>
          </p:cNvPr>
          <p:cNvSpPr/>
          <p:nvPr/>
        </p:nvSpPr>
        <p:spPr>
          <a:xfrm>
            <a:off x="1823502" y="1515584"/>
            <a:ext cx="284972" cy="2486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8DCFCA-B940-98F9-A015-1FBB8F18D51A}"/>
              </a:ext>
            </a:extLst>
          </p:cNvPr>
          <p:cNvSpPr txBox="1"/>
          <p:nvPr/>
        </p:nvSpPr>
        <p:spPr>
          <a:xfrm>
            <a:off x="1265686" y="1129599"/>
            <a:ext cx="125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返回上一层级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F7BAC9-C449-FEDA-A194-F40BC924F2DA}"/>
              </a:ext>
            </a:extLst>
          </p:cNvPr>
          <p:cNvSpPr/>
          <p:nvPr/>
        </p:nvSpPr>
        <p:spPr>
          <a:xfrm>
            <a:off x="2130650" y="1515584"/>
            <a:ext cx="1375601" cy="2486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F9DB8D-F786-74A3-7F48-0F82523F0C13}"/>
              </a:ext>
            </a:extLst>
          </p:cNvPr>
          <p:cNvSpPr txBox="1"/>
          <p:nvPr/>
        </p:nvSpPr>
        <p:spPr>
          <a:xfrm>
            <a:off x="2503055" y="1129599"/>
            <a:ext cx="98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当前层级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BB1F871-5A82-EFC5-4C39-9B2CD1C25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99" y="4579485"/>
            <a:ext cx="2381582" cy="26673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4528C99-BFCE-080A-EAA3-AD9B102E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72" y="5322139"/>
            <a:ext cx="2391109" cy="8478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F3DEB0-DCF4-4476-8DB7-46E5A88E05B3}"/>
              </a:ext>
            </a:extLst>
          </p:cNvPr>
          <p:cNvSpPr/>
          <p:nvPr/>
        </p:nvSpPr>
        <p:spPr>
          <a:xfrm>
            <a:off x="5542040" y="2848456"/>
            <a:ext cx="284972" cy="993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8C60EB-697D-8BCF-1FF8-CF88073927A9}"/>
              </a:ext>
            </a:extLst>
          </p:cNvPr>
          <p:cNvSpPr txBox="1"/>
          <p:nvPr/>
        </p:nvSpPr>
        <p:spPr>
          <a:xfrm>
            <a:off x="4524457" y="3164583"/>
            <a:ext cx="111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外部的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E1863C-B76A-1E45-21CC-A264ABF55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857" y="3948739"/>
            <a:ext cx="1228896" cy="27626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3DA99B5-824E-7461-0B5C-F7A52A2F123E}"/>
              </a:ext>
            </a:extLst>
          </p:cNvPr>
          <p:cNvSpPr/>
          <p:nvPr/>
        </p:nvSpPr>
        <p:spPr>
          <a:xfrm>
            <a:off x="5591603" y="3918116"/>
            <a:ext cx="284972" cy="370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A7C037-8DAE-9F70-0D7C-3F75BFD46048}"/>
              </a:ext>
            </a:extLst>
          </p:cNvPr>
          <p:cNvSpPr txBox="1"/>
          <p:nvPr/>
        </p:nvSpPr>
        <p:spPr>
          <a:xfrm>
            <a:off x="4654085" y="3970230"/>
            <a:ext cx="111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E1C36EA-84FB-F632-6481-F09D49AB178D}"/>
              </a:ext>
            </a:extLst>
          </p:cNvPr>
          <p:cNvSpPr txBox="1"/>
          <p:nvPr/>
        </p:nvSpPr>
        <p:spPr>
          <a:xfrm>
            <a:off x="2785307" y="6264628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44EA48-1D36-38A8-A852-3EDD94948E19}"/>
              </a:ext>
            </a:extLst>
          </p:cNvPr>
          <p:cNvSpPr txBox="1"/>
          <p:nvPr/>
        </p:nvSpPr>
        <p:spPr>
          <a:xfrm>
            <a:off x="6635993" y="6264628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A6F8D9-358C-AC81-369C-8615A088F4AE}"/>
              </a:ext>
            </a:extLst>
          </p:cNvPr>
          <p:cNvSpPr txBox="1"/>
          <p:nvPr/>
        </p:nvSpPr>
        <p:spPr>
          <a:xfrm>
            <a:off x="9627415" y="4909979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0456B82-1788-3EC7-525E-765AF3272E7C}"/>
              </a:ext>
            </a:extLst>
          </p:cNvPr>
          <p:cNvSpPr txBox="1"/>
          <p:nvPr/>
        </p:nvSpPr>
        <p:spPr>
          <a:xfrm>
            <a:off x="9643307" y="6264628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9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37A6E-A062-0FC9-FFFF-6FEF601F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743"/>
          <a:stretch/>
        </p:blipFill>
        <p:spPr>
          <a:xfrm>
            <a:off x="1093935" y="1441494"/>
            <a:ext cx="2381582" cy="4200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6A051E-DD20-FAD6-81A4-399523D4886D}"/>
              </a:ext>
            </a:extLst>
          </p:cNvPr>
          <p:cNvSpPr txBox="1"/>
          <p:nvPr/>
        </p:nvSpPr>
        <p:spPr>
          <a:xfrm>
            <a:off x="851301" y="624152"/>
            <a:ext cx="16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调试窗口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2044D4-0CEE-D32B-D28C-CBA1E00D18EB}"/>
              </a:ext>
            </a:extLst>
          </p:cNvPr>
          <p:cNvSpPr/>
          <p:nvPr/>
        </p:nvSpPr>
        <p:spPr>
          <a:xfrm>
            <a:off x="1570185" y="1986639"/>
            <a:ext cx="1178687" cy="2486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7A5759-F5D9-08CF-1413-00206DAAAB43}"/>
              </a:ext>
            </a:extLst>
          </p:cNvPr>
          <p:cNvSpPr txBox="1"/>
          <p:nvPr/>
        </p:nvSpPr>
        <p:spPr>
          <a:xfrm>
            <a:off x="1590827" y="2244557"/>
            <a:ext cx="117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时间轴范围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92F62F-8C84-93F2-7980-6E0C9E004FE3}"/>
              </a:ext>
            </a:extLst>
          </p:cNvPr>
          <p:cNvSpPr/>
          <p:nvPr/>
        </p:nvSpPr>
        <p:spPr>
          <a:xfrm>
            <a:off x="2778750" y="1986639"/>
            <a:ext cx="278490" cy="2486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2A378E-5A69-FB1F-DCAD-67EA4F207F1B}"/>
              </a:ext>
            </a:extLst>
          </p:cNvPr>
          <p:cNvSpPr/>
          <p:nvPr/>
        </p:nvSpPr>
        <p:spPr>
          <a:xfrm>
            <a:off x="3118327" y="1986639"/>
            <a:ext cx="278491" cy="2486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96260D-BCCE-B43E-439E-FDA6943936A7}"/>
              </a:ext>
            </a:extLst>
          </p:cNvPr>
          <p:cNvSpPr txBox="1"/>
          <p:nvPr/>
        </p:nvSpPr>
        <p:spPr>
          <a:xfrm>
            <a:off x="2328651" y="1608746"/>
            <a:ext cx="117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定位当前值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D0891-9328-29E1-0B2C-46000EA042A8}"/>
              </a:ext>
            </a:extLst>
          </p:cNvPr>
          <p:cNvSpPr txBox="1"/>
          <p:nvPr/>
        </p:nvSpPr>
        <p:spPr>
          <a:xfrm>
            <a:off x="2600916" y="2270331"/>
            <a:ext cx="187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导出图形值到剪切板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91D747-BE52-3230-081D-C27C30FF4D98}"/>
              </a:ext>
            </a:extLst>
          </p:cNvPr>
          <p:cNvSpPr txBox="1"/>
          <p:nvPr/>
        </p:nvSpPr>
        <p:spPr>
          <a:xfrm>
            <a:off x="7075931" y="1441494"/>
            <a:ext cx="4184072" cy="479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图形窗口的横轴为滴答值，窗口范围由时间轴范围控制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debug_tick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双击变量窗口的调试按钮，或者双击调试窗口中的变量，可以切换成图窗形式显示（图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层级格式：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Config0.Res0.instance0.*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导出值格式：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tick;Config0.Res0.instance0.blink_led;Config0.Res0.instance0.TON0.STATE;2;0.000;1.000;3;0.000;1.000;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非图窗模式下，鼠标悬浮时显示锁定和删除变量按钮（图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）；图形模式下，鼠标悬浮显示图窗大小控制、数据导出和删除变量按钮（图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），鼠标悬浮到值上面时，显示锁定、数据导出和删除变量按钮（图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228D79-1D49-55CE-2F58-6E7175F29822}"/>
              </a:ext>
            </a:extLst>
          </p:cNvPr>
          <p:cNvSpPr/>
          <p:nvPr/>
        </p:nvSpPr>
        <p:spPr>
          <a:xfrm>
            <a:off x="1996711" y="2531784"/>
            <a:ext cx="442270" cy="1899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61B133-7D8C-F5C1-A436-F3835E994332}"/>
              </a:ext>
            </a:extLst>
          </p:cNvPr>
          <p:cNvSpPr txBox="1"/>
          <p:nvPr/>
        </p:nvSpPr>
        <p:spPr>
          <a:xfrm>
            <a:off x="2102432" y="2717581"/>
            <a:ext cx="58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987AA-114E-19B1-BC40-4BD491C922B0}"/>
              </a:ext>
            </a:extLst>
          </p:cNvPr>
          <p:cNvSpPr/>
          <p:nvPr/>
        </p:nvSpPr>
        <p:spPr>
          <a:xfrm>
            <a:off x="1217345" y="2780466"/>
            <a:ext cx="897786" cy="4897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F3995F-8982-2A95-A3DF-2CFA1766603A}"/>
              </a:ext>
            </a:extLst>
          </p:cNvPr>
          <p:cNvSpPr txBox="1"/>
          <p:nvPr/>
        </p:nvSpPr>
        <p:spPr>
          <a:xfrm>
            <a:off x="1125686" y="3270250"/>
            <a:ext cx="109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变量名或块名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1C89787-3A3C-71D0-E79E-5F07BD6FB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96" y="4918042"/>
            <a:ext cx="2257740" cy="724001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2A1A30-FB14-76AF-C850-B7858F2B41C0}"/>
              </a:ext>
            </a:extLst>
          </p:cNvPr>
          <p:cNvGrpSpPr/>
          <p:nvPr/>
        </p:nvGrpSpPr>
        <p:grpSpPr>
          <a:xfrm>
            <a:off x="4146724" y="1441494"/>
            <a:ext cx="2501357" cy="682235"/>
            <a:chOff x="4182406" y="1652324"/>
            <a:chExt cx="2501357" cy="68223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EE8EB0A-D378-4AF0-2D35-C4FDBC481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2406" y="2096401"/>
              <a:ext cx="2362530" cy="23815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3A53C8-16C4-8D5D-33A1-48D35BF16076}"/>
                </a:ext>
              </a:extLst>
            </p:cNvPr>
            <p:cNvSpPr txBox="1"/>
            <p:nvPr/>
          </p:nvSpPr>
          <p:spPr>
            <a:xfrm>
              <a:off x="4842033" y="1663689"/>
              <a:ext cx="573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锁定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F9FEF6E-E487-6674-F9C7-289788DF56A8}"/>
                </a:ext>
              </a:extLst>
            </p:cNvPr>
            <p:cNvSpPr txBox="1"/>
            <p:nvPr/>
          </p:nvSpPr>
          <p:spPr>
            <a:xfrm>
              <a:off x="5741180" y="1652324"/>
              <a:ext cx="942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删除变量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D4F1017-3AB5-793C-7CB4-AB94271EE640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29" y="1930576"/>
              <a:ext cx="939482" cy="17744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6099CE4-3963-A28A-96C6-42CB2C8984FE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6212472" y="1960101"/>
              <a:ext cx="245355" cy="16274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F631346-F642-5C51-670C-82A8189EFE30}"/>
              </a:ext>
            </a:extLst>
          </p:cNvPr>
          <p:cNvGrpSpPr/>
          <p:nvPr/>
        </p:nvGrpSpPr>
        <p:grpSpPr>
          <a:xfrm>
            <a:off x="4146724" y="2636091"/>
            <a:ext cx="2682885" cy="1615858"/>
            <a:chOff x="4179121" y="2702556"/>
            <a:chExt cx="2682885" cy="16158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3961A94-813B-80B8-650A-03B0B593BDD8}"/>
                </a:ext>
              </a:extLst>
            </p:cNvPr>
            <p:cNvGrpSpPr/>
            <p:nvPr/>
          </p:nvGrpSpPr>
          <p:grpSpPr>
            <a:xfrm>
              <a:off x="4179121" y="2702556"/>
              <a:ext cx="2682885" cy="1615858"/>
              <a:chOff x="4228876" y="2614467"/>
              <a:chExt cx="2682885" cy="1615858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2507EB77-B773-4E49-5B58-03C0F356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8876" y="3125876"/>
                <a:ext cx="2343477" cy="724001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4A61274-4E5D-9FE3-AE2E-0562227DBC48}"/>
                  </a:ext>
                </a:extLst>
              </p:cNvPr>
              <p:cNvSpPr txBox="1"/>
              <p:nvPr/>
            </p:nvSpPr>
            <p:spPr>
              <a:xfrm>
                <a:off x="4740983" y="2642175"/>
                <a:ext cx="1291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图窗大小控制</a:t>
                </a: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3F635A7-133C-2206-7090-AD78924FB0E6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5379287" y="3014015"/>
                <a:ext cx="465214" cy="2319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CAFF169-469F-F2E2-B8DB-29D745AAE803}"/>
                  </a:ext>
                </a:extLst>
              </p:cNvPr>
              <p:cNvSpPr txBox="1"/>
              <p:nvPr/>
            </p:nvSpPr>
            <p:spPr>
              <a:xfrm>
                <a:off x="5969178" y="2614467"/>
                <a:ext cx="9425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删除变量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8B7882E4-207A-E1AA-3E1E-571625DA9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2085" y="2942688"/>
                <a:ext cx="134305" cy="1727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6239C48-08D2-64B7-0748-E844B2E54E4D}"/>
                  </a:ext>
                </a:extLst>
              </p:cNvPr>
              <p:cNvSpPr txBox="1"/>
              <p:nvPr/>
            </p:nvSpPr>
            <p:spPr>
              <a:xfrm>
                <a:off x="4665238" y="3922548"/>
                <a:ext cx="1879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导出图形值到剪切板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26FDE0F-3160-76AC-71DA-2B138DFCF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87" y="3371912"/>
                <a:ext cx="631319" cy="55449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E05B33-E0AF-EE90-937F-AE7041800615}"/>
                </a:ext>
              </a:extLst>
            </p:cNvPr>
            <p:cNvSpPr/>
            <p:nvPr/>
          </p:nvSpPr>
          <p:spPr>
            <a:xfrm>
              <a:off x="5585153" y="3245944"/>
              <a:ext cx="518696" cy="20369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C292AAF-9EE5-8BC2-8117-B0F2892F4151}"/>
              </a:ext>
            </a:extLst>
          </p:cNvPr>
          <p:cNvSpPr txBox="1"/>
          <p:nvPr/>
        </p:nvSpPr>
        <p:spPr>
          <a:xfrm>
            <a:off x="2040286" y="5895294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EA8F11-9275-DABD-27ED-F70F3C9D0146}"/>
              </a:ext>
            </a:extLst>
          </p:cNvPr>
          <p:cNvSpPr txBox="1"/>
          <p:nvPr/>
        </p:nvSpPr>
        <p:spPr>
          <a:xfrm>
            <a:off x="5293224" y="2191688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323B1-14A2-7452-10B6-413176D379EA}"/>
              </a:ext>
            </a:extLst>
          </p:cNvPr>
          <p:cNvSpPr txBox="1"/>
          <p:nvPr/>
        </p:nvSpPr>
        <p:spPr>
          <a:xfrm>
            <a:off x="5293224" y="5861290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7FF288-FB0D-185B-63AC-16B9E1A4C551}"/>
              </a:ext>
            </a:extLst>
          </p:cNvPr>
          <p:cNvSpPr txBox="1"/>
          <p:nvPr/>
        </p:nvSpPr>
        <p:spPr>
          <a:xfrm>
            <a:off x="5273432" y="4395310"/>
            <a:ext cx="5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8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404C-2077-ED09-20C2-049D667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7754276-BDC5-B5AE-B0B2-1A8131DE2BF9}"/>
              </a:ext>
            </a:extLst>
          </p:cNvPr>
          <p:cNvSpPr txBox="1"/>
          <p:nvPr/>
        </p:nvSpPr>
        <p:spPr>
          <a:xfrm>
            <a:off x="851301" y="624152"/>
            <a:ext cx="16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调试窗口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CA75A-F7F5-4DD4-B0F8-0B25B86B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52" y="1214364"/>
            <a:ext cx="1685990" cy="1255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3EB8FB-AEBD-4790-998A-9A75D70AC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52" y="2986148"/>
            <a:ext cx="1685990" cy="1255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F1640-D83F-AE1B-F1F9-F1AFDB605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35179"/>
            <a:ext cx="2756316" cy="994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B803F4-B79B-3970-80A9-3E4A0CFE6FA0}"/>
              </a:ext>
            </a:extLst>
          </p:cNvPr>
          <p:cNvSpPr txBox="1"/>
          <p:nvPr/>
        </p:nvSpPr>
        <p:spPr>
          <a:xfrm>
            <a:off x="1538634" y="2507525"/>
            <a:ext cx="116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41504F-C51A-E436-3B12-28E2DF98818A}"/>
              </a:ext>
            </a:extLst>
          </p:cNvPr>
          <p:cNvSpPr txBox="1"/>
          <p:nvPr/>
        </p:nvSpPr>
        <p:spPr>
          <a:xfrm>
            <a:off x="1610067" y="4271475"/>
            <a:ext cx="101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123C2-ED23-6AFC-54DC-B917F7A92127}"/>
              </a:ext>
            </a:extLst>
          </p:cNvPr>
          <p:cNvSpPr txBox="1"/>
          <p:nvPr/>
        </p:nvSpPr>
        <p:spPr>
          <a:xfrm>
            <a:off x="8405088" y="1175672"/>
            <a:ext cx="3268796" cy="21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点击强制按钮后，弹出强制值设定界面，对于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类型，触发值表示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，对于其他类型，需要验证输入的合法性（图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对于锁定状态的变量，鼠标悬浮时显示释放按钮（图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BF386E0-0A35-2AF2-B623-8ABE75099F8E}"/>
              </a:ext>
            </a:extLst>
          </p:cNvPr>
          <p:cNvGrpSpPr/>
          <p:nvPr/>
        </p:nvGrpSpPr>
        <p:grpSpPr>
          <a:xfrm>
            <a:off x="9273249" y="3870643"/>
            <a:ext cx="2400635" cy="1907994"/>
            <a:chOff x="3788477" y="3157082"/>
            <a:chExt cx="2400635" cy="19079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48C542-D19F-C37D-DFD9-2D7B8448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26" b="64517"/>
            <a:stretch/>
          </p:blipFill>
          <p:spPr>
            <a:xfrm>
              <a:off x="3788477" y="4154982"/>
              <a:ext cx="2400635" cy="91009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3845C92-3417-B1C1-9ED8-5ED587022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477" y="3157082"/>
              <a:ext cx="2324424" cy="2667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C3CF6EC-350E-965C-7140-DC924BD91BDF}"/>
                </a:ext>
              </a:extLst>
            </p:cNvPr>
            <p:cNvSpPr txBox="1"/>
            <p:nvPr/>
          </p:nvSpPr>
          <p:spPr>
            <a:xfrm>
              <a:off x="4707759" y="3684104"/>
              <a:ext cx="545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A1621C1-7FCE-197E-7D1E-A418BDD03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706" y="3423819"/>
              <a:ext cx="701967" cy="2602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98ED7D9-E730-0ADE-7428-06D5215E3D2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689" y="4036222"/>
              <a:ext cx="314035" cy="4573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8959EE2-88C6-00C4-7FF2-D54F901E1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49" y="1214364"/>
            <a:ext cx="1790950" cy="1255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3D94A0-1CD7-67E8-53C6-BA59D90EB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12" y="4757932"/>
            <a:ext cx="1790950" cy="13336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7350F45-CE4D-3721-2816-1AF59579CC37}"/>
              </a:ext>
            </a:extLst>
          </p:cNvPr>
          <p:cNvSpPr txBox="1"/>
          <p:nvPr/>
        </p:nvSpPr>
        <p:spPr>
          <a:xfrm>
            <a:off x="1637777" y="6132459"/>
            <a:ext cx="101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B59DF-96BA-7908-60EC-36B055428AEF}"/>
              </a:ext>
            </a:extLst>
          </p:cNvPr>
          <p:cNvSpPr txBox="1"/>
          <p:nvPr/>
        </p:nvSpPr>
        <p:spPr>
          <a:xfrm>
            <a:off x="3981720" y="2507525"/>
            <a:ext cx="116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6B7279F-E74C-6565-7425-921F263833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99" y="2986148"/>
            <a:ext cx="1790950" cy="125552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F7F28B1-1A84-E66D-5992-A40E4A99A6CE}"/>
              </a:ext>
            </a:extLst>
          </p:cNvPr>
          <p:cNvSpPr txBox="1"/>
          <p:nvPr/>
        </p:nvSpPr>
        <p:spPr>
          <a:xfrm>
            <a:off x="4059581" y="4261228"/>
            <a:ext cx="116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271D48A-8477-B367-0C1F-AF7E40E13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98" y="4757932"/>
            <a:ext cx="1790950" cy="133368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F47DE07-9FC5-84CF-EBDB-5429C7D4E02F}"/>
              </a:ext>
            </a:extLst>
          </p:cNvPr>
          <p:cNvSpPr txBox="1"/>
          <p:nvPr/>
        </p:nvSpPr>
        <p:spPr>
          <a:xfrm>
            <a:off x="3981720" y="6132459"/>
            <a:ext cx="116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B86EBD-8C54-5DA7-E0B8-9AD6EAFFE7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5" y="1214364"/>
            <a:ext cx="1790950" cy="125195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D261897-1C91-582B-1925-9CC95B81D131}"/>
              </a:ext>
            </a:extLst>
          </p:cNvPr>
          <p:cNvSpPr txBox="1"/>
          <p:nvPr/>
        </p:nvSpPr>
        <p:spPr>
          <a:xfrm>
            <a:off x="6720302" y="2507525"/>
            <a:ext cx="116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C344EED-69E8-55C1-92FD-B07100D868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06" y="2986148"/>
            <a:ext cx="1790950" cy="125552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673F339-A7B8-C264-02DF-AF2AF01B1753}"/>
              </a:ext>
            </a:extLst>
          </p:cNvPr>
          <p:cNvSpPr txBox="1"/>
          <p:nvPr/>
        </p:nvSpPr>
        <p:spPr>
          <a:xfrm>
            <a:off x="6562559" y="4261228"/>
            <a:ext cx="129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F9717E-B8C8-DBDE-AAF1-E1449D554D36}"/>
              </a:ext>
            </a:extLst>
          </p:cNvPr>
          <p:cNvSpPr txBox="1"/>
          <p:nvPr/>
        </p:nvSpPr>
        <p:spPr>
          <a:xfrm>
            <a:off x="7265788" y="5922341"/>
            <a:ext cx="58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05D975F-6845-0513-1256-AFF8744AB592}"/>
              </a:ext>
            </a:extLst>
          </p:cNvPr>
          <p:cNvSpPr txBox="1"/>
          <p:nvPr/>
        </p:nvSpPr>
        <p:spPr>
          <a:xfrm>
            <a:off x="10379954" y="5922341"/>
            <a:ext cx="58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2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43B863-A8B4-37CD-C3DF-DE624667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0837"/>
              </p:ext>
            </p:extLst>
          </p:nvPr>
        </p:nvGraphicFramePr>
        <p:xfrm>
          <a:off x="2341418" y="387283"/>
          <a:ext cx="7910946" cy="6470717"/>
        </p:xfrm>
        <a:graphic>
          <a:graphicData uri="http://schemas.openxmlformats.org/drawingml/2006/table">
            <a:tbl>
              <a:tblPr/>
              <a:tblGrid>
                <a:gridCol w="1704109">
                  <a:extLst>
                    <a:ext uri="{9D8B030D-6E8A-4147-A177-3AD203B41FA5}">
                      <a16:colId xmlns:a16="http://schemas.microsoft.com/office/drawing/2014/main" val="172234685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3237806719"/>
                    </a:ext>
                  </a:extLst>
                </a:gridCol>
                <a:gridCol w="4544291">
                  <a:extLst>
                    <a:ext uri="{9D8B030D-6E8A-4147-A177-3AD203B41FA5}">
                      <a16:colId xmlns:a16="http://schemas.microsoft.com/office/drawing/2014/main" val="1124226048"/>
                    </a:ext>
                  </a:extLst>
                </a:gridCol>
              </a:tblGrid>
              <a:tr h="1992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404040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404040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404040"/>
                          </a:solidFill>
                          <a:effectLst/>
                        </a:rPr>
                        <a:t>数值范围（或描述）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2410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BOOL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 bit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0 (FALSE) 或 1 (TRUE)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5532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-128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127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54784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-32,768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32,767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04691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DINT</a:t>
                      </a:r>
                      <a:endParaRPr lang="en-US" sz="1400" dirty="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-2,147,483,648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2,147,483,647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44954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-9,223,372,036,854,775,808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9,223,372,036,854,775,807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52803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USINT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255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73259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UINT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65,535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53705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UDINT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4,294,967,295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03442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ULINT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18,446,744,073,709,551,615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54994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REAL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单精度浮点数（约 </a:t>
                      </a:r>
                      <a:r>
                        <a:rPr lang="en-US" altLang="zh-CN" sz="1400" dirty="0">
                          <a:effectLst/>
                        </a:rPr>
                        <a:t>±1.18×10⁻³⁸ </a:t>
                      </a:r>
                      <a:r>
                        <a:rPr lang="zh-CN" altLang="en-US" sz="1400" dirty="0">
                          <a:effectLst/>
                        </a:rPr>
                        <a:t>到 </a:t>
                      </a:r>
                      <a:r>
                        <a:rPr lang="en-US" altLang="zh-CN" sz="1400" dirty="0">
                          <a:effectLst/>
                        </a:rPr>
                        <a:t>±3.4×10³⁸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35936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UREAL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单精度无符号浮点数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917948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TIME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时间间隔（以毫秒为单位，范围：</a:t>
                      </a:r>
                      <a:r>
                        <a:rPr lang="en-US" altLang="zh-CN" sz="1400" dirty="0">
                          <a:effectLst/>
                        </a:rPr>
                        <a:t>0 </a:t>
                      </a:r>
                      <a:r>
                        <a:rPr lang="zh-CN" altLang="en-US" sz="1400" dirty="0">
                          <a:effectLst/>
                        </a:rPr>
                        <a:t>到 </a:t>
                      </a:r>
                      <a:r>
                        <a:rPr lang="en-US" altLang="zh-CN" sz="1400" dirty="0">
                          <a:effectLst/>
                        </a:rPr>
                        <a:t>2³²-1 </a:t>
                      </a:r>
                      <a:r>
                        <a:rPr lang="en-US" altLang="zh-CN" sz="1400" dirty="0" err="1">
                          <a:effectLst/>
                        </a:rPr>
                        <a:t>ms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42968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日期（从</a:t>
                      </a:r>
                      <a:r>
                        <a:rPr lang="en-US" altLang="zh-CN" sz="1400" dirty="0">
                          <a:effectLst/>
                        </a:rPr>
                        <a:t>1970-01-01</a:t>
                      </a:r>
                      <a:r>
                        <a:rPr lang="zh-CN" altLang="en-US" sz="1400" dirty="0">
                          <a:effectLst/>
                        </a:rPr>
                        <a:t>开始的秒数）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50553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TOD</a:t>
                      </a:r>
                      <a:endParaRPr lang="en-US" sz="1400" dirty="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一天中的时间（从午夜开始的毫秒数）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6321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DT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8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日期和时间（结合</a:t>
                      </a:r>
                      <a:r>
                        <a:rPr lang="en-US" altLang="zh-CN" sz="1400" dirty="0">
                          <a:effectLst/>
                        </a:rPr>
                        <a:t>DATE</a:t>
                      </a:r>
                      <a:r>
                        <a:rPr lang="zh-CN" altLang="en-US" sz="1400" dirty="0">
                          <a:effectLst/>
                        </a:rPr>
                        <a:t>和</a:t>
                      </a:r>
                      <a:r>
                        <a:rPr lang="en-US" altLang="zh-CN" sz="1400" dirty="0">
                          <a:effectLst/>
                        </a:rPr>
                        <a:t>TOD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77178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STRING</a:t>
                      </a:r>
                      <a:endParaRPr lang="en-US" sz="1400" dirty="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可变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字符串（长度由用户定义，通常以字节为单位）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07874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BYTE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 </a:t>
                      </a:r>
                      <a:r>
                        <a:rPr lang="zh-CN" altLang="en-US" sz="1400" dirty="0">
                          <a:effectLst/>
                        </a:rPr>
                        <a:t>到 </a:t>
                      </a:r>
                      <a:r>
                        <a:rPr lang="en-US" altLang="zh-CN" sz="1400" dirty="0">
                          <a:effectLst/>
                        </a:rPr>
                        <a:t>255</a:t>
                      </a:r>
                      <a:r>
                        <a:rPr lang="zh-CN" altLang="en-US" sz="1400" dirty="0">
                          <a:effectLst/>
                        </a:rPr>
                        <a:t>（</a:t>
                      </a:r>
                      <a:r>
                        <a:rPr lang="en-US" altLang="zh-CN" sz="1400" dirty="0">
                          <a:effectLst/>
                        </a:rPr>
                        <a:t>8</a:t>
                      </a:r>
                      <a:r>
                        <a:rPr lang="zh-CN" altLang="en-US" sz="1400" dirty="0">
                          <a:effectLst/>
                        </a:rPr>
                        <a:t>位无符号）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16115"/>
                  </a:ext>
                </a:extLst>
              </a:tr>
              <a:tr h="19924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WORD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65,535</a:t>
                      </a:r>
                      <a:r>
                        <a:rPr lang="zh-CN" altLang="en-US" sz="1400">
                          <a:effectLst/>
                        </a:rPr>
                        <a:t>（</a:t>
                      </a:r>
                      <a:r>
                        <a:rPr lang="en-US" altLang="zh-CN" sz="1400">
                          <a:effectLst/>
                        </a:rPr>
                        <a:t>16</a:t>
                      </a:r>
                      <a:r>
                        <a:rPr lang="zh-CN" altLang="en-US" sz="1400">
                          <a:effectLst/>
                        </a:rPr>
                        <a:t>位无符号）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404426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DWORD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 </a:t>
                      </a:r>
                      <a:r>
                        <a:rPr lang="zh-CN" altLang="en-US" sz="1400">
                          <a:effectLst/>
                        </a:rPr>
                        <a:t>到 </a:t>
                      </a:r>
                      <a:r>
                        <a:rPr lang="en-US" altLang="zh-CN" sz="1400">
                          <a:effectLst/>
                        </a:rPr>
                        <a:t>4,294,967,295</a:t>
                      </a:r>
                      <a:r>
                        <a:rPr lang="zh-CN" altLang="en-US" sz="1400">
                          <a:effectLst/>
                        </a:rPr>
                        <a:t>（</a:t>
                      </a:r>
                      <a:r>
                        <a:rPr lang="en-US" altLang="zh-CN" sz="1400">
                          <a:effectLst/>
                        </a:rPr>
                        <a:t>32</a:t>
                      </a:r>
                      <a:r>
                        <a:rPr lang="zh-CN" altLang="en-US" sz="1400">
                          <a:effectLst/>
                        </a:rPr>
                        <a:t>位无符号）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05554"/>
                  </a:ext>
                </a:extLst>
              </a:tr>
              <a:tr h="43854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LWORD</a:t>
                      </a:r>
                      <a:endParaRPr lang="en-US" sz="1400">
                        <a:effectLst/>
                      </a:endParaRPr>
                    </a:p>
                  </a:txBody>
                  <a:tcPr marL="3406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 </a:t>
                      </a:r>
                      <a:r>
                        <a:rPr lang="zh-CN" altLang="en-US" sz="1400" dirty="0">
                          <a:effectLst/>
                        </a:rPr>
                        <a:t>到 </a:t>
                      </a:r>
                      <a:r>
                        <a:rPr lang="en-US" altLang="zh-CN" sz="1400" dirty="0">
                          <a:effectLst/>
                        </a:rPr>
                        <a:t>18,446,744,073,709,551,615</a:t>
                      </a:r>
                      <a:r>
                        <a:rPr lang="zh-CN" altLang="en-US" sz="1400" dirty="0">
                          <a:effectLst/>
                        </a:rPr>
                        <a:t>（</a:t>
                      </a:r>
                      <a:r>
                        <a:rPr lang="en-US" altLang="zh-CN" sz="1400" dirty="0">
                          <a:effectLst/>
                        </a:rPr>
                        <a:t>64</a:t>
                      </a:r>
                      <a:r>
                        <a:rPr lang="zh-CN" altLang="en-US" sz="1400" dirty="0">
                          <a:effectLst/>
                        </a:rPr>
                        <a:t>位无符号）</a:t>
                      </a:r>
                    </a:p>
                  </a:txBody>
                  <a:tcPr marL="35481" marR="35481" marT="35481" marB="3548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9717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F7C70D3-163A-E5B7-FEFA-FB0DA48DC3C0}"/>
              </a:ext>
            </a:extLst>
          </p:cNvPr>
          <p:cNvSpPr txBox="1"/>
          <p:nvPr/>
        </p:nvSpPr>
        <p:spPr>
          <a:xfrm>
            <a:off x="5471014" y="17951"/>
            <a:ext cx="16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变量类型表</a:t>
            </a:r>
          </a:p>
        </p:txBody>
      </p:sp>
    </p:spTree>
    <p:extLst>
      <p:ext uri="{BB962C8B-B14F-4D97-AF65-F5344CB8AC3E}">
        <p14:creationId xmlns:p14="http://schemas.microsoft.com/office/powerpoint/2010/main" val="2677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596</Words>
  <Application>Microsoft Office PowerPoint</Application>
  <PresentationFormat>宽屏</PresentationFormat>
  <Paragraphs>124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2025-05-12T12:14:41Z</dcterms:created>
  <dcterms:modified xsi:type="dcterms:W3CDTF">2025-06-13T07:28:14Z</dcterms:modified>
</cp:coreProperties>
</file>