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58" r:id="rId10"/>
    <p:sldId id="279" r:id="rId11"/>
    <p:sldId id="269" r:id="rId12"/>
    <p:sldId id="278" r:id="rId13"/>
    <p:sldId id="260" r:id="rId14"/>
    <p:sldId id="263" r:id="rId15"/>
    <p:sldId id="266" r:id="rId16"/>
    <p:sldId id="282" r:id="rId17"/>
    <p:sldId id="284" r:id="rId18"/>
    <p:sldId id="280" r:id="rId19"/>
    <p:sldId id="285" r:id="rId20"/>
    <p:sldId id="277" r:id="rId21"/>
    <p:sldId id="283" r:id="rId22"/>
    <p:sldId id="276" r:id="rId23"/>
    <p:sldId id="272" r:id="rId24"/>
    <p:sldId id="274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github.com/git/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86" y="5099901"/>
            <a:ext cx="5918454" cy="359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Haijun Deng</a:t>
            </a:r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A83A3-C889-4F4E-B8E1-475C23D8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C56CB-F49D-4A6F-A743-174483AA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3" y="1870329"/>
            <a:ext cx="10465778" cy="3286887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9E936B-96C8-4543-A07A-FD82EACA373E}"/>
              </a:ext>
            </a:extLst>
          </p:cNvPr>
          <p:cNvCxnSpPr/>
          <p:nvPr/>
        </p:nvCxnSpPr>
        <p:spPr>
          <a:xfrm rot="10800000" flipV="1">
            <a:off x="7800976" y="2238374"/>
            <a:ext cx="2924175" cy="2257425"/>
          </a:xfrm>
          <a:prstGeom prst="bentConnector3">
            <a:avLst>
              <a:gd name="adj1" fmla="val -2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43071E-2D27-4383-93B7-201E4CE63E4E}"/>
              </a:ext>
            </a:extLst>
          </p:cNvPr>
          <p:cNvCxnSpPr/>
          <p:nvPr/>
        </p:nvCxnSpPr>
        <p:spPr>
          <a:xfrm rot="10800000">
            <a:off x="2343150" y="2847975"/>
            <a:ext cx="5457826" cy="1543050"/>
          </a:xfrm>
          <a:prstGeom prst="bentConnector3">
            <a:avLst>
              <a:gd name="adj1" fmla="val -43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B0D040-F1FE-4259-89DC-D981F15B6FCA}"/>
              </a:ext>
            </a:extLst>
          </p:cNvPr>
          <p:cNvCxnSpPr/>
          <p:nvPr/>
        </p:nvCxnSpPr>
        <p:spPr>
          <a:xfrm rot="10800000">
            <a:off x="2343150" y="3152776"/>
            <a:ext cx="5457827" cy="1152525"/>
          </a:xfrm>
          <a:prstGeom prst="bentConnector3">
            <a:avLst>
              <a:gd name="adj1" fmla="val -40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3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73" y="0"/>
            <a:ext cx="10058400" cy="1609344"/>
          </a:xfrm>
        </p:spPr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2864691" cy="4050792"/>
          </a:xfrm>
        </p:spPr>
        <p:txBody>
          <a:bodyPr/>
          <a:lstStyle/>
          <a:p>
            <a:r>
              <a:rPr lang="en-US" dirty="0"/>
              <a:t>head</a:t>
            </a:r>
          </a:p>
          <a:p>
            <a:r>
              <a:rPr lang="en-US" altLang="zh-CN" dirty="0"/>
              <a:t>branch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tag</a:t>
            </a:r>
          </a:p>
          <a:p>
            <a:r>
              <a:rPr lang="en-US" dirty="0"/>
              <a:t>stage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46F2-D548-4AA8-91D4-ED852DFB6FF6}"/>
              </a:ext>
            </a:extLst>
          </p:cNvPr>
          <p:cNvSpPr/>
          <p:nvPr/>
        </p:nvSpPr>
        <p:spPr>
          <a:xfrm>
            <a:off x="5854732" y="1386150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24A0-11EA-4385-A10A-AFD1CECD8E72}"/>
              </a:ext>
            </a:extLst>
          </p:cNvPr>
          <p:cNvSpPr/>
          <p:nvPr/>
        </p:nvSpPr>
        <p:spPr>
          <a:xfrm>
            <a:off x="51244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09B6D-322D-45B2-BC7E-62C9C563728F}"/>
              </a:ext>
            </a:extLst>
          </p:cNvPr>
          <p:cNvSpPr/>
          <p:nvPr/>
        </p:nvSpPr>
        <p:spPr>
          <a:xfrm>
            <a:off x="4529851" y="356797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.git/objects/&lt;commit&gt;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4A15A-17E1-4EAC-B6BF-F3AC7DF7A333}"/>
              </a:ext>
            </a:extLst>
          </p:cNvPr>
          <p:cNvSpPr/>
          <p:nvPr/>
        </p:nvSpPr>
        <p:spPr>
          <a:xfrm>
            <a:off x="4529851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.git/objects/&lt;tree&gt;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330C7-1B37-4BB0-BFE9-FC9406F8EE0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602445" y="1871925"/>
            <a:ext cx="0" cy="6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16F3-1A24-4039-BDD5-43270F6B39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042807"/>
            <a:ext cx="506445" cy="5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52E5-7BE9-4541-965E-D7AA10DD68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4053745"/>
            <a:ext cx="0" cy="42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E4A6-0533-43FC-B8F6-242754DDE442}"/>
              </a:ext>
            </a:extLst>
          </p:cNvPr>
          <p:cNvSpPr/>
          <p:nvPr/>
        </p:nvSpPr>
        <p:spPr>
          <a:xfrm>
            <a:off x="4529851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492A-5DD1-456F-A195-9D9E5AA8E79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96000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1ABCC3-FFA0-4BAC-A56B-D73482DF6A17}"/>
              </a:ext>
            </a:extLst>
          </p:cNvPr>
          <p:cNvSpPr/>
          <p:nvPr/>
        </p:nvSpPr>
        <p:spPr>
          <a:xfrm>
            <a:off x="8734948" y="3556348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older_</a:t>
            </a:r>
            <a:r>
              <a:rPr lang="en-US" altLang="zh-CN" b="1" dirty="0" err="1">
                <a:solidFill>
                  <a:schemeClr val="tx1"/>
                </a:solidFill>
              </a:rPr>
              <a:t>commit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C9BE6-1568-4AE4-97F0-BD5B8AE33CFE}"/>
              </a:ext>
            </a:extLst>
          </p:cNvPr>
          <p:cNvCxnSpPr>
            <a:stCxn id="7" idx="3"/>
            <a:endCxn id="28" idx="1"/>
          </p:cNvCxnSpPr>
          <p:nvPr/>
        </p:nvCxnSpPr>
        <p:spPr>
          <a:xfrm flipV="1">
            <a:off x="7662148" y="3799236"/>
            <a:ext cx="1072800" cy="116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5BC50-0265-4162-AF4E-0C1EC44C9762}"/>
              </a:ext>
            </a:extLst>
          </p:cNvPr>
          <p:cNvSpPr/>
          <p:nvPr/>
        </p:nvSpPr>
        <p:spPr>
          <a:xfrm>
            <a:off x="4682251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983D34-29D6-436A-852F-3CDC01360F97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6096000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19032-0E6D-4343-B945-C4A936D722CE}"/>
              </a:ext>
            </a:extLst>
          </p:cNvPr>
          <p:cNvSpPr/>
          <p:nvPr/>
        </p:nvSpPr>
        <p:spPr>
          <a:xfrm>
            <a:off x="82867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.git/refs/heads/branch1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AE1D73-000E-47BF-9453-D4746C7D132C}"/>
              </a:ext>
            </a:extLst>
          </p:cNvPr>
          <p:cNvSpPr/>
          <p:nvPr/>
        </p:nvSpPr>
        <p:spPr>
          <a:xfrm>
            <a:off x="8489918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altLang="zh-CN" b="1" dirty="0" err="1">
                <a:solidFill>
                  <a:schemeClr val="tx1"/>
                </a:solidFill>
              </a:rPr>
              <a:t>old_</a:t>
            </a:r>
            <a:r>
              <a:rPr lang="en-US" b="1" dirty="0" err="1">
                <a:solidFill>
                  <a:schemeClr val="tx1"/>
                </a:solidFill>
              </a:rPr>
              <a:t>tree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B1164-2E33-4E15-95D4-0D529B8F4A69}"/>
              </a:ext>
            </a:extLst>
          </p:cNvPr>
          <p:cNvSpPr/>
          <p:nvPr/>
        </p:nvSpPr>
        <p:spPr>
          <a:xfrm>
            <a:off x="8489918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50030-8291-44BE-B22F-9821147180E7}"/>
              </a:ext>
            </a:extLst>
          </p:cNvPr>
          <p:cNvSpPr/>
          <p:nvPr/>
        </p:nvSpPr>
        <p:spPr>
          <a:xfrm>
            <a:off x="8642318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old_blob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E69317-6BA6-4AEE-9010-2CC4CD27F4F7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 flipH="1">
            <a:off x="10056067" y="4042123"/>
            <a:ext cx="245030" cy="43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8408F-2D7E-47FC-93BB-D0BC741B0B4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056067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47B45-BB54-4296-B638-D843ADC17C5E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10056067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1F6E9-7732-4CE7-B758-A54917EC89CA}"/>
              </a:ext>
            </a:extLst>
          </p:cNvPr>
          <p:cNvSpPr/>
          <p:nvPr/>
        </p:nvSpPr>
        <p:spPr>
          <a:xfrm>
            <a:off x="8489918" y="1373052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F1241-F037-4C4C-86B3-28C14B6A0A84}"/>
              </a:ext>
            </a:extLst>
          </p:cNvPr>
          <p:cNvSpPr/>
          <p:nvPr/>
        </p:nvSpPr>
        <p:spPr>
          <a:xfrm>
            <a:off x="4834651" y="57803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</a:t>
            </a:r>
            <a:r>
              <a:rPr lang="en-US" b="1" dirty="0" err="1">
                <a:solidFill>
                  <a:schemeClr val="tx1"/>
                </a:solidFill>
              </a:rPr>
              <a:t>new_blob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A66293-F779-472C-9F68-70344071EE76}"/>
              </a:ext>
            </a:extLst>
          </p:cNvPr>
          <p:cNvCxnSpPr>
            <a:stCxn id="24" idx="2"/>
            <a:endCxn id="15" idx="0"/>
          </p:cNvCxnSpPr>
          <p:nvPr/>
        </p:nvCxnSpPr>
        <p:spPr>
          <a:xfrm flipH="1">
            <a:off x="6096000" y="1858827"/>
            <a:ext cx="3141631" cy="36167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86CC6-6C0D-4DDA-AB6C-80A0DAE4466A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6248400" y="1858827"/>
            <a:ext cx="2989231" cy="3769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5E494D-14EE-4B14-8CE4-18AEC12F2C1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6400800" y="1858827"/>
            <a:ext cx="2836831" cy="392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73" y="0"/>
            <a:ext cx="10058400" cy="1609344"/>
          </a:xfrm>
        </p:spPr>
        <p:txBody>
          <a:bodyPr/>
          <a:lstStyle/>
          <a:p>
            <a:r>
              <a:rPr lang="en-US" dirty="0"/>
              <a:t>Behind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git add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git commit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git checkout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git </a:t>
            </a:r>
            <a:r>
              <a:rPr lang="en-US" b="1" dirty="0" err="1"/>
              <a:t>rm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46F2-D548-4AA8-91D4-ED852DFB6FF6}"/>
              </a:ext>
            </a:extLst>
          </p:cNvPr>
          <p:cNvSpPr/>
          <p:nvPr/>
        </p:nvSpPr>
        <p:spPr>
          <a:xfrm>
            <a:off x="5854732" y="1386150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24A0-11EA-4385-A10A-AFD1CECD8E72}"/>
              </a:ext>
            </a:extLst>
          </p:cNvPr>
          <p:cNvSpPr/>
          <p:nvPr/>
        </p:nvSpPr>
        <p:spPr>
          <a:xfrm>
            <a:off x="512445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.git/refs/heads/master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09B6D-322D-45B2-BC7E-62C9C563728F}"/>
              </a:ext>
            </a:extLst>
          </p:cNvPr>
          <p:cNvSpPr/>
          <p:nvPr/>
        </p:nvSpPr>
        <p:spPr>
          <a:xfrm>
            <a:off x="4529851" y="356797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.git/objects/&lt;comm</a:t>
            </a:r>
            <a:r>
              <a:rPr lang="en-US" altLang="zh-CN" b="1" dirty="0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ts&gt;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4A15A-17E1-4EAC-B6BF-F3AC7DF7A333}"/>
              </a:ext>
            </a:extLst>
          </p:cNvPr>
          <p:cNvSpPr/>
          <p:nvPr/>
        </p:nvSpPr>
        <p:spPr>
          <a:xfrm>
            <a:off x="4529851" y="4477750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.git/objects/&lt;tree&gt;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330C7-1B37-4BB0-BFE9-FC9406F8EE0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602445" y="1871925"/>
            <a:ext cx="0" cy="6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16F3-1A24-4039-BDD5-43270F6B39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042807"/>
            <a:ext cx="506445" cy="5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52E5-7BE9-4541-965E-D7AA10DD68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4053745"/>
            <a:ext cx="0" cy="42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E4A6-0533-43FC-B8F6-242754DDE442}"/>
              </a:ext>
            </a:extLst>
          </p:cNvPr>
          <p:cNvSpPr/>
          <p:nvPr/>
        </p:nvSpPr>
        <p:spPr>
          <a:xfrm>
            <a:off x="4529851" y="54755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C492A-5DD1-456F-A195-9D9E5AA8E79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96000" y="4963525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5BC50-0265-4162-AF4E-0C1EC44C9762}"/>
              </a:ext>
            </a:extLst>
          </p:cNvPr>
          <p:cNvSpPr/>
          <p:nvPr/>
        </p:nvSpPr>
        <p:spPr>
          <a:xfrm>
            <a:off x="7829049" y="5474947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.git/objects/&lt;</a:t>
            </a:r>
            <a:r>
              <a:rPr lang="en-US" b="1" dirty="0" err="1">
                <a:solidFill>
                  <a:srgbClr val="FF0000"/>
                </a:solidFill>
              </a:rPr>
              <a:t>new_blob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8CE76-3B88-4D09-9ADE-297B203EC257}"/>
              </a:ext>
            </a:extLst>
          </p:cNvPr>
          <p:cNvSpPr/>
          <p:nvPr/>
        </p:nvSpPr>
        <p:spPr>
          <a:xfrm>
            <a:off x="8168594" y="3555709"/>
            <a:ext cx="3718606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.git/objects/&lt;</a:t>
            </a:r>
            <a:r>
              <a:rPr lang="en-US" b="1" dirty="0" err="1">
                <a:solidFill>
                  <a:srgbClr val="7030A0"/>
                </a:solidFill>
              </a:rPr>
              <a:t>new_comm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b="1" dirty="0" err="1">
                <a:solidFill>
                  <a:srgbClr val="7030A0"/>
                </a:solidFill>
              </a:rPr>
              <a:t>ts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44C6ED-C302-471F-82A4-C8C1C82A85B6}"/>
              </a:ext>
            </a:extLst>
          </p:cNvPr>
          <p:cNvSpPr/>
          <p:nvPr/>
        </p:nvSpPr>
        <p:spPr>
          <a:xfrm>
            <a:off x="8168594" y="44654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.git/objects/&lt;</a:t>
            </a:r>
            <a:r>
              <a:rPr lang="en-US" b="1" dirty="0" err="1">
                <a:solidFill>
                  <a:srgbClr val="7030A0"/>
                </a:solidFill>
              </a:rPr>
              <a:t>new_tree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AD0761-8E00-4E0C-945F-F84F48AF794A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602445" y="3042807"/>
            <a:ext cx="3425452" cy="5129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3226DC-2487-453E-ABCC-04880D1BB848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9395198" y="4951264"/>
            <a:ext cx="339545" cy="523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8C5FD7-8433-407A-B6A5-46A3CC587F89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6096000" y="4951264"/>
            <a:ext cx="3638743" cy="5243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152B2-532F-4666-9CCF-EDD47973BCE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9734743" y="4041484"/>
            <a:ext cx="293154" cy="4240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5D094-E5B4-4038-A095-795200EECA54}"/>
              </a:ext>
            </a:extLst>
          </p:cNvPr>
          <p:cNvCxnSpPr>
            <a:cxnSpLocks/>
            <a:stCxn id="24" idx="1"/>
            <a:endCxn id="7" idx="3"/>
          </p:cNvCxnSpPr>
          <p:nvPr/>
        </p:nvCxnSpPr>
        <p:spPr>
          <a:xfrm flipH="1">
            <a:off x="7662148" y="3798597"/>
            <a:ext cx="506446" cy="122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DA5747E-ADC6-41B5-A149-093473AF728B}"/>
              </a:ext>
            </a:extLst>
          </p:cNvPr>
          <p:cNvSpPr/>
          <p:nvPr/>
        </p:nvSpPr>
        <p:spPr>
          <a:xfrm>
            <a:off x="8406990" y="2557032"/>
            <a:ext cx="2955989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.git/refs/heads/branch1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05780-8456-4017-8EFE-5F47882186B2}"/>
              </a:ext>
            </a:extLst>
          </p:cNvPr>
          <p:cNvCxnSpPr>
            <a:stCxn id="5" idx="2"/>
            <a:endCxn id="45" idx="0"/>
          </p:cNvCxnSpPr>
          <p:nvPr/>
        </p:nvCxnSpPr>
        <p:spPr>
          <a:xfrm>
            <a:off x="6602445" y="1871925"/>
            <a:ext cx="3282540" cy="6851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F530ED-A7CE-4CF3-8FF5-4DF2829947F1}"/>
              </a:ext>
            </a:extLst>
          </p:cNvPr>
          <p:cNvCxnSpPr>
            <a:stCxn id="45" idx="2"/>
            <a:endCxn id="24" idx="0"/>
          </p:cNvCxnSpPr>
          <p:nvPr/>
        </p:nvCxnSpPr>
        <p:spPr>
          <a:xfrm>
            <a:off x="9884985" y="3042807"/>
            <a:ext cx="142912" cy="5129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CB7A9-B13E-4536-B1A6-F024DEFB1358}"/>
              </a:ext>
            </a:extLst>
          </p:cNvPr>
          <p:cNvSpPr/>
          <p:nvPr/>
        </p:nvSpPr>
        <p:spPr>
          <a:xfrm>
            <a:off x="4682251" y="5627989"/>
            <a:ext cx="3132297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.git/objects/&lt;blob2&gt;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333C9-B3B3-41D5-BCDA-B5E00A144E2C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6096000" y="4963525"/>
            <a:ext cx="152400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24B63-965F-4A15-BA31-C35B9368BF1F}"/>
              </a:ext>
            </a:extLst>
          </p:cNvPr>
          <p:cNvSpPr/>
          <p:nvPr/>
        </p:nvSpPr>
        <p:spPr>
          <a:xfrm>
            <a:off x="8489918" y="1373052"/>
            <a:ext cx="1495425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.git/index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3FD5-FF2C-42CD-8BE7-492DFB86D788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flipH="1">
            <a:off x="6096000" y="1858827"/>
            <a:ext cx="3141631" cy="3616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2FF84-C9F3-45C0-B70A-DED83218529F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9237631" y="1858827"/>
            <a:ext cx="157567" cy="36161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CADD4-929E-47D1-9394-ABFD8BC009D3}"/>
              </a:ext>
            </a:extLst>
          </p:cNvPr>
          <p:cNvCxnSpPr>
            <a:stCxn id="27" idx="2"/>
          </p:cNvCxnSpPr>
          <p:nvPr/>
        </p:nvCxnSpPr>
        <p:spPr>
          <a:xfrm flipH="1">
            <a:off x="6248400" y="1858827"/>
            <a:ext cx="2989231" cy="3769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32" grpId="0" animBg="1"/>
      <p:bldP spid="3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45" grpId="0" animBg="1"/>
      <p:bldP spid="45" grpId="1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0"/>
            <a:ext cx="10217277" cy="1163669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71" y="1466850"/>
            <a:ext cx="10217277" cy="4705350"/>
          </a:xfrm>
        </p:spPr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(create a local repository from scratch)</a:t>
            </a:r>
          </a:p>
          <a:p>
            <a:r>
              <a:rPr lang="en-US" dirty="0"/>
              <a:t>clone (create repository from remote)</a:t>
            </a:r>
          </a:p>
          <a:p>
            <a:r>
              <a:rPr lang="en-US" dirty="0"/>
              <a:t>push (sent changes to remote)</a:t>
            </a:r>
          </a:p>
          <a:p>
            <a:r>
              <a:rPr lang="en-US" dirty="0"/>
              <a:t>pull </a:t>
            </a:r>
            <a:r>
              <a:rPr lang="en-US" altLang="zh-CN" dirty="0"/>
              <a:t>= fetch + merge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remote (list the remote connections)</a:t>
            </a:r>
          </a:p>
          <a:p>
            <a:r>
              <a:rPr lang="en-US" dirty="0"/>
              <a:t>branch (list local branch)</a:t>
            </a:r>
          </a:p>
          <a:p>
            <a:r>
              <a:rPr lang="en-US" dirty="0"/>
              <a:t>branch –</a:t>
            </a:r>
            <a:r>
              <a:rPr lang="en-US" altLang="zh-CN" dirty="0"/>
              <a:t>r</a:t>
            </a:r>
            <a:r>
              <a:rPr lang="en-US" dirty="0"/>
              <a:t> (list remote branch)</a:t>
            </a:r>
          </a:p>
          <a:p>
            <a:r>
              <a:rPr lang="en-US" dirty="0"/>
              <a:t>branch –a (list all branch)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3571" y="291445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1648" y="291445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9725" y="291445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68599" y="291445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9707367" y="3345732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40493" y="415879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7831" y="414465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44338" y="3629458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1792" y="370044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0386" y="389550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0331" y="392358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544336" y="334573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34443" y="334573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40490" y="3345732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34977" y="291445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8166" y="3345732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762486" y="428016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54947" y="426602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762484" y="455240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33293" y="455821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Merge vs </a:t>
            </a:r>
            <a:r>
              <a:rPr lang="en-US" altLang="zh-CN" dirty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4" y="1457325"/>
            <a:ext cx="5473826" cy="50863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This creates a new “merge commit” in the feature branch </a:t>
            </a:r>
          </a:p>
          <a:p>
            <a:pPr lvl="1"/>
            <a:r>
              <a:rPr lang="en-US" dirty="0"/>
              <a:t>Benefits: it’s a non-destructive operation</a:t>
            </a:r>
          </a:p>
          <a:p>
            <a:pPr lvl="1"/>
            <a:r>
              <a:rPr lang="en-US" dirty="0"/>
              <a:t>Shorts:</a:t>
            </a:r>
          </a:p>
          <a:p>
            <a:pPr lvl="2"/>
            <a:r>
              <a:rPr lang="en-US" dirty="0"/>
              <a:t>the feature branch will have an extra merge commit</a:t>
            </a:r>
          </a:p>
          <a:p>
            <a:pPr lvl="1"/>
            <a:r>
              <a:rPr lang="en-US" dirty="0"/>
              <a:t>Undo</a:t>
            </a:r>
          </a:p>
          <a:p>
            <a:pPr lvl="2"/>
            <a:r>
              <a:rPr lang="en-US" i="1" dirty="0"/>
              <a:t>git reset --hard ORIG_HEAD</a:t>
            </a:r>
            <a:endParaRPr lang="en-US" dirty="0"/>
          </a:p>
          <a:p>
            <a:r>
              <a:rPr lang="en-US" altLang="zh-CN" dirty="0"/>
              <a:t>Rebase</a:t>
            </a:r>
          </a:p>
          <a:p>
            <a:pPr lvl="1"/>
            <a:r>
              <a:rPr lang="en-US" altLang="zh-CN" dirty="0"/>
              <a:t>moves the entire feature branch to begin on the top of the master branch</a:t>
            </a:r>
          </a:p>
          <a:p>
            <a:pPr lvl="1"/>
            <a:r>
              <a:rPr lang="en-US" dirty="0"/>
              <a:t>Benefits: get a cleaner project history</a:t>
            </a:r>
          </a:p>
          <a:p>
            <a:pPr lvl="1"/>
            <a:r>
              <a:rPr lang="en-US" dirty="0"/>
              <a:t>Risks: </a:t>
            </a:r>
          </a:p>
          <a:p>
            <a:pPr lvl="2"/>
            <a:r>
              <a:rPr lang="en-US" dirty="0"/>
              <a:t>re-writing project history can be risky</a:t>
            </a:r>
          </a:p>
          <a:p>
            <a:pPr lvl="2"/>
            <a:r>
              <a:rPr lang="en-US" dirty="0"/>
              <a:t>loses the context provided by a merge commit</a:t>
            </a:r>
          </a:p>
          <a:p>
            <a:pPr lvl="1"/>
            <a:r>
              <a:rPr lang="en-US" dirty="0"/>
              <a:t>The golden rule of rebase </a:t>
            </a:r>
          </a:p>
          <a:p>
            <a:pPr lvl="2"/>
            <a:r>
              <a:rPr lang="en-US" dirty="0"/>
              <a:t>never use it on public branches</a:t>
            </a:r>
          </a:p>
          <a:p>
            <a:pPr lvl="1"/>
            <a:r>
              <a:rPr lang="en-US" dirty="0"/>
              <a:t>Interactive Rebasing</a:t>
            </a:r>
          </a:p>
          <a:p>
            <a:pPr lvl="1"/>
            <a:r>
              <a:rPr lang="en-US" dirty="0"/>
              <a:t>Undo</a:t>
            </a:r>
          </a:p>
          <a:p>
            <a:pPr lvl="2"/>
            <a:r>
              <a:rPr lang="en-US" dirty="0"/>
              <a:t>git </a:t>
            </a:r>
            <a:r>
              <a:rPr lang="en-US" dirty="0" err="1"/>
              <a:t>reflog</a:t>
            </a:r>
            <a:endParaRPr lang="en-US" dirty="0"/>
          </a:p>
          <a:p>
            <a:pPr lvl="2"/>
            <a:r>
              <a:rPr lang="en-US" dirty="0"/>
              <a:t>git reset --hard HEAD@{3}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306018-E64D-4611-B1D4-75573034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360" y="195580"/>
            <a:ext cx="4826000" cy="32334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E56E499-BF4A-48B0-843C-A9156D96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636" y="3429000"/>
            <a:ext cx="4746305" cy="3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Revert changes to discard changes in working directory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dirty="0" err="1"/>
              <a:t>Unstage</a:t>
            </a:r>
            <a:r>
              <a:rPr lang="en-US" dirty="0"/>
              <a:t> a </a:t>
            </a:r>
            <a:r>
              <a:rPr lang="en-US" altLang="zh-CN" dirty="0"/>
              <a:t>s</a:t>
            </a:r>
            <a:r>
              <a:rPr lang="en-US" dirty="0"/>
              <a:t>taged File – revert the result of “git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altLang="zh-CN" dirty="0"/>
              <a:t>g</a:t>
            </a:r>
            <a:r>
              <a:rPr lang="en-US" dirty="0"/>
              <a:t>it re</a:t>
            </a:r>
            <a:r>
              <a:rPr lang="en-US" altLang="zh-CN" dirty="0"/>
              <a:t>v</a:t>
            </a:r>
            <a:r>
              <a:rPr lang="en-US" dirty="0"/>
              <a:t>ert &lt;SHA&gt; (option 1)</a:t>
            </a:r>
          </a:p>
          <a:p>
            <a:pPr lvl="1"/>
            <a:r>
              <a:rPr lang="en-US" dirty="0"/>
              <a:t>git reset --hard &lt;SHA&gt; (option 2 if no un-committed word)</a:t>
            </a:r>
          </a:p>
          <a:p>
            <a:pPr lvl="1"/>
            <a:r>
              <a:rPr lang="en-US" dirty="0"/>
              <a:t>git stash; git reset --hard &lt;SHA&gt;;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stash pop</a:t>
            </a:r>
            <a:r>
              <a:rPr lang="en-US" dirty="0"/>
              <a:t> (option </a:t>
            </a:r>
            <a:r>
              <a:rPr lang="en-US" altLang="zh-CN" dirty="0"/>
              <a:t>3</a:t>
            </a:r>
            <a:r>
              <a:rPr lang="en-US" dirty="0"/>
              <a:t> if un-committed word)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10" y="0"/>
            <a:ext cx="10058400" cy="1609344"/>
          </a:xfrm>
        </p:spPr>
        <p:txBody>
          <a:bodyPr/>
          <a:lstStyle/>
          <a:p>
            <a:r>
              <a:rPr lang="en-US" dirty="0"/>
              <a:t>Checkout, reset and revert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B3D63-ED60-42EB-AD63-C2CD6BB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609344"/>
            <a:ext cx="4904510" cy="4562856"/>
          </a:xfrm>
        </p:spPr>
        <p:txBody>
          <a:bodyPr/>
          <a:lstStyle/>
          <a:p>
            <a:r>
              <a:rPr lang="en-US" dirty="0"/>
              <a:t>git checkout HEAD~2 </a:t>
            </a:r>
          </a:p>
          <a:p>
            <a:pPr lvl="1"/>
            <a:r>
              <a:rPr lang="en-US" dirty="0"/>
              <a:t>git checkout –</a:t>
            </a:r>
          </a:p>
          <a:p>
            <a:pPr lvl="1"/>
            <a:r>
              <a:rPr lang="en-US" dirty="0"/>
              <a:t>git checkout &lt;</a:t>
            </a:r>
            <a:r>
              <a:rPr lang="en-US" dirty="0" err="1"/>
              <a:t>current_branch</a:t>
            </a:r>
            <a:r>
              <a:rPr lang="en-US" dirty="0"/>
              <a:t>&gt;</a:t>
            </a:r>
          </a:p>
          <a:p>
            <a:r>
              <a:rPr lang="en-US" dirty="0"/>
              <a:t>git reset HEAD~2</a:t>
            </a:r>
          </a:p>
          <a:p>
            <a:pPr lvl="1"/>
            <a:r>
              <a:rPr lang="en-US" dirty="0"/>
              <a:t>On private branch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reflog</a:t>
            </a:r>
            <a:r>
              <a:rPr lang="en-US" dirty="0"/>
              <a:t>, git reset &lt;</a:t>
            </a:r>
            <a:r>
              <a:rPr lang="en-US" dirty="0" err="1"/>
              <a:t>object_id</a:t>
            </a:r>
            <a:r>
              <a:rPr lang="en-US" dirty="0"/>
              <a:t>&gt;</a:t>
            </a:r>
          </a:p>
          <a:p>
            <a:r>
              <a:rPr lang="en-US" dirty="0"/>
              <a:t>git revert HEAD~2</a:t>
            </a:r>
          </a:p>
          <a:p>
            <a:pPr lvl="1"/>
            <a:r>
              <a:rPr lang="en-US" dirty="0"/>
              <a:t>On public branch</a:t>
            </a:r>
          </a:p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6408C9-8675-4919-A96B-FAC0BB5A2CC9}"/>
              </a:ext>
            </a:extLst>
          </p:cNvPr>
          <p:cNvSpPr txBox="1">
            <a:spLocks/>
          </p:cNvSpPr>
          <p:nvPr/>
        </p:nvSpPr>
        <p:spPr>
          <a:xfrm>
            <a:off x="5846620" y="1591769"/>
            <a:ext cx="5838701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7EED7-5385-4F19-BC4D-C5BCFD1EFB1A}"/>
              </a:ext>
            </a:extLst>
          </p:cNvPr>
          <p:cNvSpPr/>
          <p:nvPr/>
        </p:nvSpPr>
        <p:spPr>
          <a:xfrm>
            <a:off x="6293925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1E56-1823-4EFB-89D1-1A12FDCD082C}"/>
              </a:ext>
            </a:extLst>
          </p:cNvPr>
          <p:cNvSpPr/>
          <p:nvPr/>
        </p:nvSpPr>
        <p:spPr>
          <a:xfrm>
            <a:off x="7823863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06B411-8813-4D3F-A392-E877196B3AAA}"/>
              </a:ext>
            </a:extLst>
          </p:cNvPr>
          <p:cNvSpPr/>
          <p:nvPr/>
        </p:nvSpPr>
        <p:spPr>
          <a:xfrm>
            <a:off x="9339947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C6F098-351D-4EAF-88DB-A3F4756893CB}"/>
              </a:ext>
            </a:extLst>
          </p:cNvPr>
          <p:cNvSpPr/>
          <p:nvPr/>
        </p:nvSpPr>
        <p:spPr>
          <a:xfrm>
            <a:off x="10869885" y="2268186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4934E-3E1E-421E-B493-68EDA112E46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923317" y="2588820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F7BBAA-5EA7-4302-93B0-AFF16CCB6577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8453255" y="2588820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BC5D1-2F10-450A-9BC0-BDAAD5A4DABE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969339" y="2588820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63758-4356-4759-91B7-0A222C4313BF}"/>
              </a:ext>
            </a:extLst>
          </p:cNvPr>
          <p:cNvSpPr/>
          <p:nvPr/>
        </p:nvSpPr>
        <p:spPr>
          <a:xfrm>
            <a:off x="10571020" y="1062944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D0458-5306-4916-A53C-233223428D01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1184581" y="1787236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DEC6021-EDD2-489D-92C8-D1FF7F3FA333}"/>
              </a:ext>
            </a:extLst>
          </p:cNvPr>
          <p:cNvSpPr/>
          <p:nvPr/>
        </p:nvSpPr>
        <p:spPr>
          <a:xfrm>
            <a:off x="6303825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9EC478-44C1-4E72-B753-F97DB1DBF7FA}"/>
              </a:ext>
            </a:extLst>
          </p:cNvPr>
          <p:cNvSpPr/>
          <p:nvPr/>
        </p:nvSpPr>
        <p:spPr>
          <a:xfrm>
            <a:off x="7833763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807B99-E55E-4E1E-8146-D30CDE8068BD}"/>
              </a:ext>
            </a:extLst>
          </p:cNvPr>
          <p:cNvSpPr/>
          <p:nvPr/>
        </p:nvSpPr>
        <p:spPr>
          <a:xfrm>
            <a:off x="9349847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80EC3E-058D-4E35-BD49-33CFDFA34065}"/>
              </a:ext>
            </a:extLst>
          </p:cNvPr>
          <p:cNvSpPr/>
          <p:nvPr/>
        </p:nvSpPr>
        <p:spPr>
          <a:xfrm>
            <a:off x="10879785" y="4498765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C4AF78-9F40-4CD6-868F-A43FE4545037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6933217" y="4819399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E488D1-FF64-4C67-AC94-645396595FE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63155" y="4819399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9CDF62-5313-4FB1-AF37-F12B306271E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9979239" y="4819399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FCD2-1DA6-4550-989C-08EB0D890A29}"/>
              </a:ext>
            </a:extLst>
          </p:cNvPr>
          <p:cNvSpPr/>
          <p:nvPr/>
        </p:nvSpPr>
        <p:spPr>
          <a:xfrm>
            <a:off x="10580920" y="3293523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49FEC1-AFA8-4FCF-BF9A-1981873ABA68}"/>
              </a:ext>
            </a:extLst>
          </p:cNvPr>
          <p:cNvCxnSpPr>
            <a:stCxn id="50" idx="2"/>
            <a:endCxn id="46" idx="0"/>
          </p:cNvCxnSpPr>
          <p:nvPr/>
        </p:nvCxnSpPr>
        <p:spPr>
          <a:xfrm>
            <a:off x="11194481" y="4017815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34B4768-9B3A-4884-A11E-40F1945DAF16}"/>
              </a:ext>
            </a:extLst>
          </p:cNvPr>
          <p:cNvSpPr/>
          <p:nvPr/>
        </p:nvSpPr>
        <p:spPr>
          <a:xfrm>
            <a:off x="469075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07FB53-41D0-4C01-887C-83A141CD66BE}"/>
              </a:ext>
            </a:extLst>
          </p:cNvPr>
          <p:cNvSpPr/>
          <p:nvPr/>
        </p:nvSpPr>
        <p:spPr>
          <a:xfrm>
            <a:off x="1985159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3AA84F-755D-463A-A3B9-CD56EEA59ECB}"/>
              </a:ext>
            </a:extLst>
          </p:cNvPr>
          <p:cNvSpPr/>
          <p:nvPr/>
        </p:nvSpPr>
        <p:spPr>
          <a:xfrm>
            <a:off x="3515097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6D899D-7FB4-43F4-8253-C56AD9F47308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098467" y="5851566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C626AB-27F3-4CA8-93BF-7776DF794639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2614551" y="5851566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FB0C11E-BDED-45EB-B4DA-1B063BE35C7C}"/>
              </a:ext>
            </a:extLst>
          </p:cNvPr>
          <p:cNvSpPr/>
          <p:nvPr/>
        </p:nvSpPr>
        <p:spPr>
          <a:xfrm>
            <a:off x="3216232" y="4325690"/>
            <a:ext cx="1227121" cy="72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B3F221-D351-482B-A819-DEA3313433EF}"/>
              </a:ext>
            </a:extLst>
          </p:cNvPr>
          <p:cNvSpPr/>
          <p:nvPr/>
        </p:nvSpPr>
        <p:spPr>
          <a:xfrm>
            <a:off x="5045035" y="5530932"/>
            <a:ext cx="629392" cy="6412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81ECCF-F465-482E-B6D4-59075A1B184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4144489" y="5851566"/>
            <a:ext cx="90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24367E-59C1-44AD-BD3E-D475F672F5F9}"/>
              </a:ext>
            </a:extLst>
          </p:cNvPr>
          <p:cNvCxnSpPr>
            <a:cxnSpLocks/>
            <a:stCxn id="57" idx="2"/>
            <a:endCxn id="54" idx="0"/>
          </p:cNvCxnSpPr>
          <p:nvPr/>
        </p:nvCxnSpPr>
        <p:spPr>
          <a:xfrm>
            <a:off x="3829793" y="5049982"/>
            <a:ext cx="0" cy="48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25495 -3.7037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25508 -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25495 -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25508 -3.33333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2917 -4.81481E-6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2813 3.7037E-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1" grpId="0" animBg="1"/>
      <p:bldP spid="21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2" grpId="0" animBg="1"/>
      <p:bldP spid="53" grpId="0" animBg="1"/>
      <p:bldP spid="54" grpId="0" animBg="1"/>
      <p:bldP spid="57" grpId="0" animBg="1"/>
      <p:bldP spid="57" grpId="1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config --global user.name “Haijun Deng"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haijun.deng@spirent.com</a:t>
            </a:r>
          </a:p>
          <a:p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emacs</a:t>
            </a:r>
          </a:p>
          <a:p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false</a:t>
            </a:r>
          </a:p>
          <a:p>
            <a:r>
              <a:rPr lang="en-US" dirty="0"/>
              <a:t>Configure origin and branch</a:t>
            </a:r>
          </a:p>
          <a:p>
            <a:r>
              <a:rPr lang="en-US" dirty="0"/>
              <a:t>Customize merge and diff tools</a:t>
            </a:r>
          </a:p>
          <a:p>
            <a:pPr lvl="1"/>
            <a:r>
              <a:rPr lang="en-US" dirty="0"/>
              <a:t>Prepare </a:t>
            </a:r>
            <a:r>
              <a:rPr lang="en-US" dirty="0" err="1"/>
              <a:t>extMerge</a:t>
            </a:r>
            <a:r>
              <a:rPr lang="en-US" dirty="0"/>
              <a:t> and </a:t>
            </a:r>
            <a:r>
              <a:rPr lang="en-US" dirty="0" err="1"/>
              <a:t>extDiff</a:t>
            </a:r>
            <a:endParaRPr lang="en-US" dirty="0"/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merge.tool</a:t>
            </a:r>
            <a:r>
              <a:rPr lang="en-US" dirty="0"/>
              <a:t> </a:t>
            </a:r>
            <a:r>
              <a:rPr lang="en-US" dirty="0" err="1"/>
              <a:t>extMerge</a:t>
            </a:r>
            <a:endParaRPr lang="en-US" dirty="0"/>
          </a:p>
          <a:p>
            <a:pPr lvl="1"/>
            <a:r>
              <a:rPr lang="en-US" dirty="0"/>
              <a:t>git config --global mergetool.extMerge.cmd '</a:t>
            </a:r>
            <a:r>
              <a:rPr lang="en-US" dirty="0" err="1"/>
              <a:t>extMerge</a:t>
            </a:r>
            <a:r>
              <a:rPr lang="en-US" dirty="0"/>
              <a:t> "$BASE" "$LOCAL" "$REMOTE" "$MERGED"'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mergetool.extMerge.trustExitCode</a:t>
            </a:r>
            <a:r>
              <a:rPr lang="en-US" dirty="0"/>
              <a:t> false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diff.external</a:t>
            </a:r>
            <a:r>
              <a:rPr lang="en-US" dirty="0"/>
              <a:t> </a:t>
            </a:r>
            <a:r>
              <a:rPr lang="en-US" dirty="0" err="1"/>
              <a:t>extDiff</a:t>
            </a:r>
            <a:endParaRPr lang="en-US" dirty="0"/>
          </a:p>
          <a:p>
            <a:r>
              <a:rPr lang="en-US" dirty="0"/>
              <a:t>Write in .git/config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Client-Side Hooks</a:t>
            </a:r>
          </a:p>
          <a:p>
            <a:pPr lvl="1"/>
            <a:r>
              <a:rPr lang="en-US" dirty="0"/>
              <a:t>Committing-Workflow Hooks</a:t>
            </a:r>
          </a:p>
          <a:p>
            <a:pPr lvl="1"/>
            <a:r>
              <a:rPr lang="en-US" dirty="0"/>
              <a:t>Email Workflow Hooks</a:t>
            </a:r>
          </a:p>
          <a:p>
            <a:pPr lvl="1"/>
            <a:r>
              <a:rPr lang="en-US" dirty="0"/>
              <a:t>Other Client Hooks</a:t>
            </a:r>
          </a:p>
          <a:p>
            <a:r>
              <a:rPr lang="en-US" dirty="0"/>
              <a:t>Server-Side Hooks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9B8711-9E56-4E53-BBC9-A19F3325E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76849"/>
              </p:ext>
            </p:extLst>
          </p:nvPr>
        </p:nvGraphicFramePr>
        <p:xfrm>
          <a:off x="1063752" y="4013200"/>
          <a:ext cx="224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ackager Shell Object" showAsIcon="1" r:id="rId3" imgW="2247840" imgH="481320" progId="Package">
                  <p:embed/>
                </p:oleObj>
              </mc:Choice>
              <mc:Fallback>
                <p:oleObj name="Packager Shell Object" showAsIcon="1" r:id="rId3" imgW="22478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752" y="4013200"/>
                        <a:ext cx="2247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1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for these settings, which can be specified for a path, file type</a:t>
            </a:r>
          </a:p>
          <a:p>
            <a:r>
              <a:rPr lang="en-US" dirty="0"/>
              <a:t>.</a:t>
            </a:r>
            <a:r>
              <a:rPr lang="en-US" dirty="0" err="1"/>
              <a:t>gitattributes</a:t>
            </a:r>
            <a:r>
              <a:rPr lang="en-US" dirty="0"/>
              <a:t> file in one of your directories or in the .git/info/attributes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Provide specific diff tools for specific file type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png</a:t>
            </a:r>
            <a:r>
              <a:rPr lang="en-US" dirty="0"/>
              <a:t> diff=</a:t>
            </a:r>
            <a:r>
              <a:rPr lang="en-US" dirty="0" err="1"/>
              <a:t>exif</a:t>
            </a:r>
            <a:endParaRPr lang="en-US" dirty="0"/>
          </a:p>
          <a:p>
            <a:pPr lvl="2"/>
            <a:r>
              <a:rPr lang="en-US" dirty="0"/>
              <a:t>git config </a:t>
            </a:r>
            <a:r>
              <a:rPr lang="en-US" dirty="0" err="1"/>
              <a:t>diff.exif.textconv</a:t>
            </a:r>
            <a:r>
              <a:rPr lang="en-US" dirty="0"/>
              <a:t> </a:t>
            </a:r>
            <a:r>
              <a:rPr lang="en-US" dirty="0" err="1"/>
              <a:t>exiftool</a:t>
            </a:r>
            <a:endParaRPr lang="en-US" dirty="0"/>
          </a:p>
          <a:p>
            <a:pPr lvl="2"/>
            <a:r>
              <a:rPr lang="en-US" dirty="0"/>
              <a:t>diff --git a/image.png b/image.png</a:t>
            </a:r>
          </a:p>
          <a:p>
            <a:pPr marL="822960" lvl="3" indent="0">
              <a:buNone/>
            </a:pPr>
            <a:r>
              <a:rPr lang="en-US" dirty="0"/>
              <a:t>index 88839c4..4afcb7c 100644</a:t>
            </a:r>
          </a:p>
          <a:p>
            <a:pPr marL="822960" lvl="3" indent="0">
              <a:buNone/>
            </a:pPr>
            <a:r>
              <a:rPr lang="en-US" dirty="0"/>
              <a:t>--- a/image.png</a:t>
            </a:r>
          </a:p>
          <a:p>
            <a:pPr marL="822960" lvl="3" indent="0">
              <a:buNone/>
            </a:pPr>
            <a:r>
              <a:rPr lang="en-US" dirty="0"/>
              <a:t>+++ b/image.png</a:t>
            </a:r>
          </a:p>
          <a:p>
            <a:pPr marL="822960" lvl="3" indent="0">
              <a:buNone/>
            </a:pPr>
            <a:r>
              <a:rPr lang="en-US" dirty="0"/>
              <a:t>@@ -1,12 +1,12 @@</a:t>
            </a:r>
          </a:p>
          <a:p>
            <a:pPr marL="822960" lvl="3" indent="0">
              <a:buNone/>
            </a:pPr>
            <a:r>
              <a:rPr lang="en-US" dirty="0"/>
              <a:t> </a:t>
            </a:r>
            <a:r>
              <a:rPr lang="en-US" dirty="0" err="1"/>
              <a:t>ExifTool</a:t>
            </a:r>
            <a:r>
              <a:rPr lang="en-US" dirty="0"/>
              <a:t> Version Number         : 7.74</a:t>
            </a:r>
          </a:p>
          <a:p>
            <a:pPr marL="822960" lvl="3" indent="0">
              <a:buNone/>
            </a:pPr>
            <a:r>
              <a:rPr lang="en-US" dirty="0"/>
              <a:t>-File Size                       : 70 kB</a:t>
            </a:r>
          </a:p>
          <a:p>
            <a:pPr marL="822960" lvl="3" indent="0">
              <a:buNone/>
            </a:pPr>
            <a:r>
              <a:rPr lang="en-US" dirty="0"/>
              <a:t>-File Modification Date/Time     : 2009:04:21 07:02:45-07:00</a:t>
            </a:r>
          </a:p>
          <a:p>
            <a:pPr marL="822960" lvl="3" indent="0">
              <a:buNone/>
            </a:pPr>
            <a:r>
              <a:rPr lang="en-US" dirty="0"/>
              <a:t>+File Size                       : 94 kB</a:t>
            </a:r>
          </a:p>
          <a:p>
            <a:pPr marL="822960" lvl="3" indent="0">
              <a:buNone/>
            </a:pPr>
            <a:r>
              <a:rPr lang="en-US" dirty="0"/>
              <a:t>+File Modification Date/Time     : 2009:04:21 07:02:43-07:00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Git 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gitignore file specifies intentionally untracked files that Git should ignore</a:t>
            </a:r>
          </a:p>
          <a:p>
            <a:pPr lvl="1"/>
            <a:r>
              <a:rPr lang="en-US" dirty="0"/>
              <a:t>object files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executables</a:t>
            </a:r>
          </a:p>
          <a:p>
            <a:r>
              <a:rPr lang="en-US" dirty="0"/>
              <a:t>How to ignore files</a:t>
            </a:r>
          </a:p>
          <a:p>
            <a:pPr lvl="1"/>
            <a:r>
              <a:rPr lang="en-US" dirty="0"/>
              <a:t>.gitignore file in the current directory and sub(works in all repositories), not for </a:t>
            </a:r>
            <a:r>
              <a:rPr lang="en-US" dirty="0" err="1"/>
              <a:t>commited</a:t>
            </a:r>
            <a:endParaRPr lang="en-US" dirty="0"/>
          </a:p>
          <a:p>
            <a:pPr lvl="1"/>
            <a:r>
              <a:rPr lang="en-US" dirty="0"/>
              <a:t>.git/info/exclude (only works in local repository)</a:t>
            </a:r>
          </a:p>
          <a:p>
            <a:r>
              <a:rPr lang="en-US" dirty="0"/>
              <a:t>An Example</a:t>
            </a:r>
          </a:p>
          <a:p>
            <a:pPr lvl="1"/>
            <a:r>
              <a:rPr lang="en-US" sz="1900" dirty="0"/>
              <a:t>*.html # ignore generated html files,</a:t>
            </a:r>
          </a:p>
          <a:p>
            <a:pPr lvl="1"/>
            <a:r>
              <a:rPr lang="en-US" sz="1900" dirty="0"/>
              <a:t>!foo.html # except foo.html which is maintained by hand</a:t>
            </a:r>
          </a:p>
          <a:p>
            <a:pPr lvl="1"/>
            <a:r>
              <a:rPr lang="en-US" sz="1900" dirty="0" err="1"/>
              <a:t>vmlinux</a:t>
            </a:r>
            <a:r>
              <a:rPr lang="en-US" sz="1900" dirty="0"/>
              <a:t>* # ignore all files starting with </a:t>
            </a:r>
            <a:r>
              <a:rPr lang="en-US" sz="1900" dirty="0" err="1"/>
              <a:t>vmlinux</a:t>
            </a:r>
            <a:r>
              <a:rPr lang="en-US" sz="1900" dirty="0"/>
              <a:t>, such as vmlinux.so</a:t>
            </a:r>
          </a:p>
          <a:p>
            <a:pPr lvl="1"/>
            <a:r>
              <a:rPr lang="en-US" sz="1900" dirty="0"/>
              <a:t>foo/ # ignore all files and directories under foo</a:t>
            </a:r>
          </a:p>
          <a:p>
            <a:r>
              <a:rPr lang="en-US" dirty="0"/>
              <a:t>gitignore file examples for different language from github gitignore project at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1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altLang="zh-CN" dirty="0"/>
              <a:t>More </a:t>
            </a:r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3" y="1676400"/>
            <a:ext cx="10144125" cy="4495800"/>
          </a:xfrm>
        </p:spPr>
        <p:txBody>
          <a:bodyPr/>
          <a:lstStyle/>
          <a:p>
            <a:r>
              <a:rPr lang="en-US" dirty="0"/>
              <a:t>blame	Show what revision and author last modified each line of a file</a:t>
            </a:r>
          </a:p>
          <a:p>
            <a:r>
              <a:rPr lang="en-US" altLang="zh-CN" dirty="0"/>
              <a:t>t</a:t>
            </a:r>
            <a:r>
              <a:rPr lang="en-US" dirty="0"/>
              <a:t>ag		tag specific points in history,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  <a:p>
            <a:r>
              <a:rPr lang="en-US" dirty="0"/>
              <a:t>bisect		Use binary search to find the commit that introduced a bug</a:t>
            </a:r>
          </a:p>
          <a:p>
            <a:r>
              <a:rPr lang="en-US" dirty="0"/>
              <a:t>hash-object	Compute object ID</a:t>
            </a:r>
          </a:p>
          <a:p>
            <a:r>
              <a:rPr lang="en-US" dirty="0"/>
              <a:t>cat-file	Provide content or type and size information for repository objects</a:t>
            </a:r>
          </a:p>
          <a:p>
            <a:r>
              <a:rPr lang="en-US" dirty="0" err="1"/>
              <a:t>gc</a:t>
            </a:r>
            <a:r>
              <a:rPr lang="en-US" dirty="0"/>
              <a:t>		Cleanup unnecessary files</a:t>
            </a:r>
          </a:p>
          <a:p>
            <a:r>
              <a:rPr lang="en-US" dirty="0" err="1"/>
              <a:t>reflog</a:t>
            </a:r>
            <a:r>
              <a:rPr lang="en-US" dirty="0"/>
              <a:t>		read reference log, every changes in local repository</a:t>
            </a:r>
          </a:p>
          <a:p>
            <a:r>
              <a:rPr lang="en-US" dirty="0"/>
              <a:t>cherry-pick 	pick up one or more existing commits from other branch</a:t>
            </a:r>
          </a:p>
        </p:txBody>
      </p:sp>
    </p:spTree>
    <p:extLst>
      <p:ext uri="{BB962C8B-B14F-4D97-AF65-F5344CB8AC3E}">
        <p14:creationId xmlns:p14="http://schemas.microsoft.com/office/powerpoint/2010/main" val="85095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21" y="0"/>
            <a:ext cx="10058400" cy="1609344"/>
          </a:xfrm>
        </p:spPr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2674070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commit + push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rollback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48" y="0"/>
            <a:ext cx="10058400" cy="1609344"/>
          </a:xfrm>
        </p:spPr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48" y="1390650"/>
            <a:ext cx="9464802" cy="5143500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923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923" y="1457326"/>
            <a:ext cx="9398127" cy="5114924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0225"/>
            <a:ext cx="10058400" cy="437197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https://github.com/git/git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https://www.atlassian.com/git/tutorials/what-is-git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Pro-Git </a:t>
            </a:r>
            <a:r>
              <a:rPr lang="en-US" dirty="0">
                <a:hlinkClick r:id="rId4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Software</a:t>
            </a:r>
          </a:p>
          <a:p>
            <a:r>
              <a:rPr lang="en-US" dirty="0"/>
              <a:t>Linux kernel</a:t>
            </a:r>
          </a:p>
          <a:p>
            <a:r>
              <a:rPr lang="en-US" dirty="0"/>
              <a:t>Linus Torvalds</a:t>
            </a:r>
          </a:p>
          <a:p>
            <a:r>
              <a:rPr lang="en-US" dirty="0"/>
              <a:t>2005</a:t>
            </a:r>
          </a:p>
          <a:p>
            <a:r>
              <a:rPr lang="en-US" dirty="0"/>
              <a:t>2.16 (latest)</a:t>
            </a:r>
          </a:p>
          <a:p>
            <a:r>
              <a:rPr lang="en-US" dirty="0" err="1"/>
              <a:t>Junio</a:t>
            </a:r>
            <a:r>
              <a:rPr lang="en-US" dirty="0"/>
              <a:t> C Hamano (Now)</a:t>
            </a:r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5456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Store the meta file named as SHA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Advantage vs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4233"/>
            <a:ext cx="10598277" cy="4603242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Less dependency to network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Initial clone is slow</a:t>
            </a:r>
          </a:p>
          <a:p>
            <a:pPr lvl="1"/>
            <a:r>
              <a:rPr lang="en-US" dirty="0"/>
              <a:t>Slow to handle a lot (over several million) of files</a:t>
            </a:r>
          </a:p>
          <a:p>
            <a:pPr lvl="1"/>
            <a:r>
              <a:rPr lang="en-US" dirty="0"/>
              <a:t>Native merge is not so powerful</a:t>
            </a:r>
          </a:p>
          <a:p>
            <a:pPr lvl="1"/>
            <a:r>
              <a:rPr lang="en-US" dirty="0"/>
              <a:t>Additional storage required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974598" y="-114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7" y="1932432"/>
            <a:ext cx="4363033" cy="342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7038975" y="2951946"/>
            <a:ext cx="3952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Clearcase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 and perforce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0298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12" y="1703784"/>
            <a:ext cx="4138044" cy="46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BFF3F927-B835-45DB-96AA-6AEA0638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430" y="2218521"/>
            <a:ext cx="3314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svn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 and git</a:t>
            </a:r>
          </a:p>
        </p:txBody>
      </p:sp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r>
              <a:rPr lang="en-US" dirty="0"/>
              <a:t>checkout –b (create branch)</a:t>
            </a:r>
          </a:p>
          <a:p>
            <a:r>
              <a:rPr lang="en-US" dirty="0"/>
              <a:t>checkout (switch branch)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5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4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9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4726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6116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7522910" y="2787389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9020667" y="2787389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2911" y="3586310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26757" y="3071114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4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32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2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1451</TotalTime>
  <Words>1247</Words>
  <Application>Microsoft Office PowerPoint</Application>
  <PresentationFormat>Widescreen</PresentationFormat>
  <Paragraphs>291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Packager Shell Object</vt:lpstr>
      <vt:lpstr>Git Advanced</vt:lpstr>
      <vt:lpstr>Agenda </vt:lpstr>
      <vt:lpstr>history</vt:lpstr>
      <vt:lpstr>Requirements (for FREE SOFTWARES)</vt:lpstr>
      <vt:lpstr>Basic design</vt:lpstr>
      <vt:lpstr>Advantage vs disadvantage</vt:lpstr>
      <vt:lpstr>Centralized Version Control</vt:lpstr>
      <vt:lpstr>Distributed Version Control</vt:lpstr>
      <vt:lpstr>Basic commands</vt:lpstr>
      <vt:lpstr>Git dir</vt:lpstr>
      <vt:lpstr>Some important names</vt:lpstr>
      <vt:lpstr>Behind git commands</vt:lpstr>
      <vt:lpstr>Commands for Working collaboratively </vt:lpstr>
      <vt:lpstr>Merge vs rebase</vt:lpstr>
      <vt:lpstr>Rollback changes</vt:lpstr>
      <vt:lpstr>Checkout, reset and revert</vt:lpstr>
      <vt:lpstr>Git config</vt:lpstr>
      <vt:lpstr>Git hooks</vt:lpstr>
      <vt:lpstr>Git Attributes</vt:lpstr>
      <vt:lpstr>Git ignore</vt:lpstr>
      <vt:lpstr>More Advanced commands</vt:lpstr>
      <vt:lpstr>Compare perforce and git</vt:lpstr>
      <vt:lpstr>Quick practice</vt:lpstr>
      <vt:lpstr>Quick practice - continued</vt:lpstr>
      <vt:lpstr>Quick practice - continued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123</cp:revision>
  <dcterms:created xsi:type="dcterms:W3CDTF">2017-03-12T11:00:39Z</dcterms:created>
  <dcterms:modified xsi:type="dcterms:W3CDTF">2018-02-07T04:14:48Z</dcterms:modified>
</cp:coreProperties>
</file>