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79301-A515-44D5-A189-886CE18654CA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82584-4D38-4E78-A6B4-87E8841C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2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40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Perfect forwarding (forward)</a:t>
            </a:r>
          </a:p>
          <a:p>
            <a:r>
              <a:rPr lang="en-US" altLang="zh-CN" dirty="0"/>
              <a:t>Enables to write function templates, which can forward their</a:t>
            </a:r>
          </a:p>
          <a:p>
            <a:r>
              <a:rPr lang="en-US" altLang="zh-CN" dirty="0"/>
              <a:t>argument to a further function preserving the </a:t>
            </a:r>
            <a:r>
              <a:rPr lang="en-US" altLang="zh-CN" dirty="0" err="1"/>
              <a:t>lvalue</a:t>
            </a:r>
            <a:r>
              <a:rPr lang="en-US" altLang="zh-CN" dirty="0"/>
              <a:t>/</a:t>
            </a:r>
            <a:r>
              <a:rPr lang="en-US" altLang="zh-CN" dirty="0" err="1"/>
              <a:t>rvalue</a:t>
            </a:r>
            <a:r>
              <a:rPr lang="en-US" altLang="zh-CN" dirty="0"/>
              <a:t> items of</a:t>
            </a:r>
          </a:p>
          <a:p>
            <a:r>
              <a:rPr lang="en-US" altLang="zh-CN" dirty="0"/>
              <a:t>the arguments.</a:t>
            </a:r>
          </a:p>
          <a:p>
            <a:r>
              <a:rPr lang="en-US" altLang="zh-CN" dirty="0"/>
              <a:t>▪ </a:t>
            </a:r>
            <a:r>
              <a:rPr lang="en-US" altLang="zh-CN" dirty="0" err="1"/>
              <a:t>Stroustrup</a:t>
            </a:r>
            <a:r>
              <a:rPr lang="en-US" altLang="zh-CN" dirty="0"/>
              <a:t>: „ . . . a heretofore unsolved problem in C++.“</a:t>
            </a:r>
          </a:p>
          <a:p>
            <a:r>
              <a:rPr lang="en-US" altLang="zh-CN" dirty="0"/>
              <a:t>▪ Use case: factory function or constructor</a:t>
            </a:r>
          </a:p>
          <a:p>
            <a:r>
              <a:rPr lang="en-US" altLang="zh-CN" dirty="0"/>
              <a:t>▪ Example: factory function with one argument</a:t>
            </a:r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T, </a:t>
            </a:r>
            <a:r>
              <a:rPr lang="en-US" altLang="zh-CN" dirty="0" err="1"/>
              <a:t>typename</a:t>
            </a:r>
            <a:r>
              <a:rPr lang="en-US" altLang="zh-CN" dirty="0"/>
              <a:t> T1&gt;</a:t>
            </a:r>
          </a:p>
          <a:p>
            <a:r>
              <a:rPr lang="en-US" altLang="zh-CN" dirty="0"/>
              <a:t>T </a:t>
            </a:r>
            <a:r>
              <a:rPr lang="en-US" altLang="zh-CN" dirty="0" err="1"/>
              <a:t>createObject</a:t>
            </a:r>
            <a:r>
              <a:rPr lang="en-US" altLang="zh-CN" dirty="0"/>
              <a:t>(T1&amp;&amp; t1){</a:t>
            </a:r>
          </a:p>
          <a:p>
            <a:r>
              <a:rPr lang="en-US" altLang="zh-CN" dirty="0"/>
              <a:t>return T(forward&lt;T1&gt;(t1));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myFive2= </a:t>
            </a:r>
            <a:r>
              <a:rPr lang="en-US" altLang="zh-CN" dirty="0" err="1"/>
              <a:t>createObject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&gt;(5); // </a:t>
            </a:r>
            <a:r>
              <a:rPr lang="en-US" altLang="zh-CN" dirty="0" err="1"/>
              <a:t>Rvalue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five=5;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myFive</a:t>
            </a:r>
            <a:r>
              <a:rPr lang="en-US" altLang="zh-CN" dirty="0"/>
              <a:t>= </a:t>
            </a:r>
            <a:r>
              <a:rPr lang="en-US" altLang="zh-CN" dirty="0" err="1"/>
              <a:t>createObject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&gt;(five); // </a:t>
            </a:r>
            <a:r>
              <a:rPr lang="en-US" altLang="zh-CN" dirty="0" err="1"/>
              <a:t>Lvalue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22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Was used for storage duration specification before but now is a sort of placeholder for a type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Using </a:t>
            </a:r>
            <a:r>
              <a:rPr lang="en-US" altLang="zh-CN" dirty="0"/>
              <a:t>auto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usually means less code (unless your type is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which is one letter shorter). Think of iterators in STL that you always had to write while iterating over containers. It makes obsolete creating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typedefs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just for the sake of simplicity.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80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578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84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introducing compatibility problems </a:t>
            </a:r>
          </a:p>
          <a:p>
            <a:r>
              <a:rPr lang="en-US" altLang="zh-CN" dirty="0"/>
              <a:t>cannot be forward declared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34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unique_ptr</a:t>
            </a:r>
            <a:r>
              <a:rPr lang="en-US" altLang="zh-CN" dirty="0"/>
              <a:t>: should be used when ownership of a memory resource does not have to be shared (it doesn't have a copy constructor), but it can be transferred to another </a:t>
            </a:r>
            <a:r>
              <a:rPr lang="en-US" altLang="zh-CN" dirty="0" err="1"/>
              <a:t>unique_ptr</a:t>
            </a:r>
            <a:r>
              <a:rPr lang="en-US" altLang="zh-CN" dirty="0"/>
              <a:t> (move constructor exists).</a:t>
            </a:r>
          </a:p>
          <a:p>
            <a:r>
              <a:rPr lang="en-US" altLang="zh-CN" dirty="0" err="1"/>
              <a:t>shared_ptr</a:t>
            </a:r>
            <a:r>
              <a:rPr lang="en-US" altLang="zh-CN" dirty="0"/>
              <a:t>: should be used when ownership of a memory resource should be shared (hence the name).</a:t>
            </a:r>
          </a:p>
          <a:p>
            <a:r>
              <a:rPr lang="en-US" altLang="zh-CN" dirty="0" err="1"/>
              <a:t>weak_ptr</a:t>
            </a:r>
            <a:r>
              <a:rPr lang="en-US" altLang="zh-CN" dirty="0"/>
              <a:t>: holds a reference to an object managed by a </a:t>
            </a:r>
            <a:r>
              <a:rPr lang="en-US" altLang="zh-CN" dirty="0" err="1"/>
              <a:t>shared_ptr</a:t>
            </a:r>
            <a:r>
              <a:rPr lang="en-US" altLang="zh-CN" dirty="0"/>
              <a:t>, but does not contribute to the reference count; it is used to break dependency cycles (think of a tree where the parent holds an owning reference (</a:t>
            </a:r>
            <a:r>
              <a:rPr lang="en-US" altLang="zh-CN" dirty="0" err="1"/>
              <a:t>shared_ptr</a:t>
            </a:r>
            <a:r>
              <a:rPr lang="en-US" altLang="zh-CN" dirty="0"/>
              <a:t>) to its children, but the children also must hold a reference to the parent; if this second reference was also an owning one, a cycle would be created and no object would ever be released).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098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unique_ptr</a:t>
            </a:r>
            <a:r>
              <a:rPr lang="en-US" altLang="zh-CN" dirty="0"/>
              <a:t>: should be used when ownership of a memory resource does not have to be shared (it doesn't have a copy constructor), but it can be transferred to another </a:t>
            </a:r>
            <a:r>
              <a:rPr lang="en-US" altLang="zh-CN" dirty="0" err="1"/>
              <a:t>unique_ptr</a:t>
            </a:r>
            <a:r>
              <a:rPr lang="en-US" altLang="zh-CN" dirty="0"/>
              <a:t> (move constructor exists).</a:t>
            </a:r>
          </a:p>
          <a:p>
            <a:r>
              <a:rPr lang="en-US" altLang="zh-CN" dirty="0" err="1"/>
              <a:t>shared_ptr</a:t>
            </a:r>
            <a:r>
              <a:rPr lang="en-US" altLang="zh-CN" dirty="0"/>
              <a:t>: should be used when ownership of a memory resource should be shared (hence the name).</a:t>
            </a:r>
          </a:p>
          <a:p>
            <a:r>
              <a:rPr lang="en-US" altLang="zh-CN" dirty="0" err="1"/>
              <a:t>weak_ptr</a:t>
            </a:r>
            <a:r>
              <a:rPr lang="en-US" altLang="zh-CN" dirty="0"/>
              <a:t>: holds a reference to an object managed by a </a:t>
            </a:r>
            <a:r>
              <a:rPr lang="en-US" altLang="zh-CN" dirty="0" err="1"/>
              <a:t>shared_ptr</a:t>
            </a:r>
            <a:r>
              <a:rPr lang="en-US" altLang="zh-CN" dirty="0"/>
              <a:t>, but does not contribute to the reference count; it is used to break dependency cycles (think of a tree where the parent holds an owning reference (</a:t>
            </a:r>
            <a:r>
              <a:rPr lang="en-US" altLang="zh-CN" dirty="0" err="1"/>
              <a:t>shared_ptr</a:t>
            </a:r>
            <a:r>
              <a:rPr lang="en-US" altLang="zh-CN" dirty="0"/>
              <a:t>) to its children, but the children also must hold a reference to the parent; if this second reference was also an owning one, a cycle would be created and no object would ever be released).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617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▪ Lambda functions</a:t>
            </a:r>
          </a:p>
          <a:p>
            <a:r>
              <a:rPr lang="en-US" altLang="zh-CN" dirty="0"/>
              <a:t>▪ are functions without name.</a:t>
            </a:r>
          </a:p>
          <a:p>
            <a:r>
              <a:rPr lang="en-US" altLang="zh-CN" dirty="0"/>
              <a:t>▪ define their functionality right in</a:t>
            </a:r>
          </a:p>
          <a:p>
            <a:r>
              <a:rPr lang="en-US" altLang="zh-CN" dirty="0"/>
              <a:t>place.</a:t>
            </a:r>
          </a:p>
          <a:p>
            <a:r>
              <a:rPr lang="en-US" altLang="zh-CN" dirty="0"/>
              <a:t>▪ can be copied like data.</a:t>
            </a:r>
          </a:p>
          <a:p>
            <a:r>
              <a:rPr lang="en-US" altLang="zh-CN" dirty="0"/>
              <a:t>▪ Lambda functions should be</a:t>
            </a:r>
          </a:p>
          <a:p>
            <a:r>
              <a:rPr lang="en-US" altLang="zh-CN" dirty="0"/>
              <a:t>▪ concise.</a:t>
            </a:r>
          </a:p>
          <a:p>
            <a:r>
              <a:rPr lang="en-US" altLang="zh-CN" dirty="0"/>
              <a:t>▪ self explaining.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434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can be extended to work with any 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15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3803-323C-48BC-8E51-D5E283DC033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A298-23A3-46A9-8F77-BE4C8D39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9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3803-323C-48BC-8E51-D5E283DC033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A298-23A3-46A9-8F77-BE4C8D39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1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3803-323C-48BC-8E51-D5E283DC033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A298-23A3-46A9-8F77-BE4C8D39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29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:\Purchased Images\176870847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" b="26339"/>
          <a:stretch/>
        </p:blipFill>
        <p:spPr bwMode="auto">
          <a:xfrm flipH="1"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75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797973" y="4114800"/>
            <a:ext cx="6394027" cy="2743200"/>
          </a:xfrm>
          <a:solidFill>
            <a:schemeClr val="accent1">
              <a:alpha val="85000"/>
            </a:schemeClr>
          </a:solidFill>
          <a:effectLst/>
        </p:spPr>
        <p:txBody>
          <a:bodyPr lIns="228600" tIns="228600" rIns="45720" bIns="228600" anchor="t" anchorCtr="0">
            <a:no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3733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400957" y="0"/>
            <a:ext cx="3714496" cy="1319592"/>
          </a:xfrm>
          <a:prstGeom prst="rect">
            <a:avLst/>
          </a:prstGeom>
          <a:solidFill>
            <a:srgbClr val="FF0000">
              <a:alpha val="8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0416" tIns="280416" rIns="243840" bIns="24384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5000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5000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5000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5000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5000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5000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5000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5000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en-US" sz="1467" kern="0" dirty="0"/>
              <a:t>To change </a:t>
            </a:r>
            <a:br>
              <a:rPr lang="en-US" sz="1467" kern="0" dirty="0"/>
            </a:br>
            <a:r>
              <a:rPr lang="en-US" sz="1467" kern="0" dirty="0"/>
              <a:t>background image;</a:t>
            </a:r>
          </a:p>
          <a:p>
            <a:r>
              <a:rPr lang="en-US" sz="1467" kern="0" dirty="0"/>
              <a:t>Go to View tab, slide master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97973" y="6211669"/>
            <a:ext cx="6394027" cy="646331"/>
          </a:xfrm>
          <a:prstGeom prst="rect">
            <a:avLst/>
          </a:prstGeom>
        </p:spPr>
        <p:txBody>
          <a:bodyPr wrap="square" lIns="228600" bIns="2286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13423901" y="1454160"/>
            <a:ext cx="2691553" cy="4141775"/>
          </a:xfrm>
          <a:prstGeom prst="rect">
            <a:avLst/>
          </a:prstGeom>
          <a:solidFill>
            <a:srgbClr val="FF0000">
              <a:alpha val="8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0416" tIns="280416" rIns="243840" bIns="24384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5000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5000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5000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5000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5000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5000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5000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5000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en-US" sz="1467" b="0" i="0" u="none" strike="noStrike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photography is in a ‘reportage’ style – as if we are capturing a moment in an ordinary working day.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b="0" i="0" u="none" strike="noStrike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 creative with depth of field, angles and composition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b="0" i="0" u="none" strike="noStrike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Avoid people looking to camera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b="0" i="0" u="none" strike="noStrike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Don’t make images feel staged or forced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b="0" i="0" u="none" strike="noStrike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Capture a sense of innovation, creativity, expertise or passion</a:t>
            </a:r>
            <a:endParaRPr lang="en-US" sz="1467" kern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0"/>
            <a:ext cx="1036320" cy="103632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auto">
          <a:xfrm>
            <a:off x="12398672" y="1454160"/>
            <a:ext cx="537632" cy="4032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12398672" y="2009784"/>
            <a:ext cx="537632" cy="403224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2398672" y="2565408"/>
            <a:ext cx="537632" cy="40322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12398672" y="3121032"/>
            <a:ext cx="537632" cy="40322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2398672" y="3676656"/>
            <a:ext cx="537632" cy="40322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2398672" y="4232280"/>
            <a:ext cx="537632" cy="40322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12398672" y="4787904"/>
            <a:ext cx="537632" cy="403224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12398672" y="5343528"/>
            <a:ext cx="537632" cy="403224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12398672" y="5899152"/>
            <a:ext cx="537632" cy="403224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12398672" y="6454776"/>
            <a:ext cx="537632" cy="403224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12398672" y="1454160"/>
            <a:ext cx="537632" cy="4032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auto">
          <a:xfrm>
            <a:off x="12398672" y="2009784"/>
            <a:ext cx="537632" cy="403224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 bwMode="auto">
          <a:xfrm>
            <a:off x="12398672" y="2565408"/>
            <a:ext cx="537632" cy="40322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12398672" y="3121032"/>
            <a:ext cx="537632" cy="40322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 bwMode="auto">
          <a:xfrm>
            <a:off x="12398672" y="3676656"/>
            <a:ext cx="537632" cy="403224"/>
          </a:xfrm>
          <a:prstGeom prst="rect">
            <a:avLst/>
          </a:prstGeom>
          <a:solidFill>
            <a:srgbClr val="255AA8"/>
          </a:solidFill>
          <a:ln w="1270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12398672" y="4232280"/>
            <a:ext cx="537632" cy="40322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1" name="Rectangle 30"/>
          <p:cNvSpPr/>
          <p:nvPr userDrawn="1"/>
        </p:nvSpPr>
        <p:spPr bwMode="auto">
          <a:xfrm>
            <a:off x="12398672" y="4787904"/>
            <a:ext cx="537632" cy="403224"/>
          </a:xfrm>
          <a:prstGeom prst="rect">
            <a:avLst/>
          </a:prstGeom>
          <a:solidFill>
            <a:srgbClr val="378B36"/>
          </a:solidFill>
          <a:ln w="1270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 bwMode="auto">
          <a:xfrm>
            <a:off x="12398672" y="5343528"/>
            <a:ext cx="537632" cy="403224"/>
          </a:xfrm>
          <a:prstGeom prst="rect">
            <a:avLst/>
          </a:prstGeom>
          <a:solidFill>
            <a:srgbClr val="524E86"/>
          </a:solidFill>
          <a:ln w="1270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 bwMode="auto">
          <a:xfrm>
            <a:off x="12398672" y="5899152"/>
            <a:ext cx="537632" cy="403224"/>
          </a:xfrm>
          <a:prstGeom prst="rect">
            <a:avLst/>
          </a:prstGeom>
          <a:solidFill>
            <a:srgbClr val="D93A3D"/>
          </a:solidFill>
          <a:ln w="1270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 bwMode="auto">
          <a:xfrm>
            <a:off x="12398672" y="6454776"/>
            <a:ext cx="537632" cy="403224"/>
          </a:xfrm>
          <a:prstGeom prst="rect">
            <a:avLst/>
          </a:prstGeom>
          <a:solidFill>
            <a:srgbClr val="F58025"/>
          </a:solidFill>
          <a:ln w="1270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6083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0" y="131917"/>
            <a:ext cx="10789920" cy="76944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b="0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40884"/>
            <a:ext cx="10789920" cy="461665"/>
          </a:xfrm>
          <a:prstGeom prst="rect">
            <a:avLst/>
          </a:prstGeom>
        </p:spPr>
        <p:txBody>
          <a:bodyPr lIns="228600" rIns="45720">
            <a:sp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280161"/>
            <a:ext cx="11850624" cy="1620956"/>
          </a:xfrm>
          <a:prstGeom prst="rect">
            <a:avLst/>
          </a:prstGeom>
        </p:spPr>
        <p:txBody>
          <a:bodyPr lIns="228600">
            <a:sp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2400"/>
            </a:lvl1pPr>
            <a:lvl2pPr>
              <a:lnSpc>
                <a:spcPct val="100000"/>
              </a:lnSpc>
              <a:spcBef>
                <a:spcPts val="800"/>
              </a:spcBef>
              <a:defRPr sz="1867"/>
            </a:lvl2pPr>
            <a:lvl3pPr>
              <a:lnSpc>
                <a:spcPct val="100000"/>
              </a:lnSpc>
              <a:spcBef>
                <a:spcPts val="800"/>
              </a:spcBef>
              <a:defRPr sz="1867"/>
            </a:lvl3pPr>
            <a:lvl4pPr>
              <a:lnSpc>
                <a:spcPct val="100000"/>
              </a:lnSpc>
              <a:spcBef>
                <a:spcPts val="800"/>
              </a:spcBef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4474780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255"/>
            <a:ext cx="8967893" cy="502766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116045" y="0"/>
            <a:ext cx="3075956" cy="668121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40884"/>
            <a:ext cx="8967893" cy="461665"/>
          </a:xfrm>
          <a:prstGeom prst="rect">
            <a:avLst/>
          </a:prstGeom>
        </p:spPr>
        <p:txBody>
          <a:bodyPr wrap="square" lIns="228600" rIns="45720">
            <a:sp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1"/>
          </p:nvPr>
        </p:nvSpPr>
        <p:spPr>
          <a:xfrm>
            <a:off x="0" y="1544637"/>
            <a:ext cx="8967893" cy="1633524"/>
          </a:xfrm>
          <a:prstGeom prst="rect">
            <a:avLst/>
          </a:prstGeom>
        </p:spPr>
        <p:txBody>
          <a:bodyPr wrap="square" lIns="228600">
            <a:spAutoFit/>
          </a:bodyPr>
          <a:lstStyle>
            <a:lvl1pPr marL="311143" indent="-311143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def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585" indent="-298443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Font typeface="Wingdings 2" panose="05020102010507070707" pitchFamily="18" charset="2"/>
              <a:buChar char="¡"/>
              <a:defRPr kumimoji="0" lang="en-US" sz="1867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40296" indent="-230712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</a:defRPr>
            </a:lvl3pPr>
            <a:lvl4pPr marL="1223403" indent="-304792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</a:defRPr>
            </a:lvl4pPr>
            <a:lvl5pPr marL="1449881" indent="-230712"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5pPr>
          </a:lstStyle>
          <a:p>
            <a:pPr marL="457189" marR="0" lvl="0" indent="-457189" algn="l" defTabSz="121917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255AA8"/>
              </a:buClr>
              <a:buSzPct val="100000"/>
              <a:buFont typeface="Wingdings 2" panose="05020102010507070707" pitchFamily="18" charset="2"/>
              <a:buChar char=""/>
              <a:tabLst/>
              <a:defRPr/>
            </a:pPr>
            <a:r>
              <a:rPr lang="en-US"/>
              <a:t>Edit Master text styles</a:t>
            </a:r>
          </a:p>
          <a:p>
            <a:pPr marL="457189" marR="0" lvl="1" indent="-457189" algn="l" defTabSz="121917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255AA8"/>
              </a:buClr>
              <a:buSzPct val="100000"/>
              <a:buFont typeface="Wingdings 2" panose="05020102010507070707" pitchFamily="18" charset="2"/>
              <a:buChar char=""/>
              <a:tabLst/>
              <a:defRPr/>
            </a:pPr>
            <a:r>
              <a:rPr lang="en-US"/>
              <a:t>Second level</a:t>
            </a:r>
          </a:p>
          <a:p>
            <a:pPr marL="457189" marR="0" lvl="2" indent="-457189" algn="l" defTabSz="121917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255AA8"/>
              </a:buClr>
              <a:buSzPct val="100000"/>
              <a:buFont typeface="Wingdings 2" panose="05020102010507070707" pitchFamily="18" charset="2"/>
              <a:buChar char=""/>
              <a:tabLst/>
              <a:defRPr/>
            </a:pPr>
            <a:r>
              <a:rPr lang="en-US"/>
              <a:t>Third level</a:t>
            </a:r>
          </a:p>
          <a:p>
            <a:pPr marL="457189" marR="0" lvl="3" indent="-457189" algn="l" defTabSz="1219170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255AA8"/>
              </a:buClr>
              <a:buSzPct val="100000"/>
              <a:buFont typeface="Wingdings 2" panose="05020102010507070707" pitchFamily="18" charset="2"/>
              <a:buChar char=""/>
              <a:tabLst/>
              <a:defRPr/>
            </a:pPr>
            <a:r>
              <a:rPr lang="en-US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0"/>
            <a:ext cx="103632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3921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3803-323C-48BC-8E51-D5E283DC033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A298-23A3-46A9-8F77-BE4C8D39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0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3803-323C-48BC-8E51-D5E283DC033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A298-23A3-46A9-8F77-BE4C8D39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3803-323C-48BC-8E51-D5E283DC033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A298-23A3-46A9-8F77-BE4C8D39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6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3803-323C-48BC-8E51-D5E283DC033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A298-23A3-46A9-8F77-BE4C8D39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3803-323C-48BC-8E51-D5E283DC033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A298-23A3-46A9-8F77-BE4C8D39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5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3803-323C-48BC-8E51-D5E283DC033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A298-23A3-46A9-8F77-BE4C8D39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3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3803-323C-48BC-8E51-D5E283DC033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A298-23A3-46A9-8F77-BE4C8D39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9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3803-323C-48BC-8E51-D5E283DC033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A298-23A3-46A9-8F77-BE4C8D39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83803-323C-48BC-8E51-D5E283DC033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CA298-23A3-46A9-8F77-BE4C8D39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rst-class_function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it.com/guides/content.aspx?g=cplusplus&amp;seqNum=400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C++11: An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C++11 Features Every C++ Developer Should Use</a:t>
            </a:r>
          </a:p>
        </p:txBody>
      </p:sp>
    </p:spTree>
    <p:extLst>
      <p:ext uri="{BB962C8B-B14F-4D97-AF65-F5344CB8AC3E}">
        <p14:creationId xmlns:p14="http://schemas.microsoft.com/office/powerpoint/2010/main" val="353760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altLang="zh-CN" dirty="0"/>
              <a:t>Strongly-typed </a:t>
            </a:r>
            <a:r>
              <a:rPr lang="en-US" altLang="zh-CN" dirty="0" err="1"/>
              <a:t>enums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Fix </a:t>
            </a:r>
            <a:r>
              <a:rPr lang="en-US" altLang="zh-CN" dirty="0"/>
              <a:t>drawbacks of "Traditional" </a:t>
            </a:r>
            <a:r>
              <a:rPr lang="en-US" altLang="zh-CN" dirty="0" err="1"/>
              <a:t>enums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1"/>
            <a:ext cx="11850624" cy="3693319"/>
          </a:xfrm>
        </p:spPr>
        <p:txBody>
          <a:bodyPr/>
          <a:lstStyle/>
          <a:p>
            <a:r>
              <a:rPr lang="en-US" altLang="zh-CN" dirty="0"/>
              <a:t>"Traditional" </a:t>
            </a:r>
            <a:r>
              <a:rPr lang="en-US" altLang="zh-CN" dirty="0" err="1"/>
              <a:t>enums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Name collisions(export their enumerators in the surrounding scope)</a:t>
            </a:r>
          </a:p>
          <a:p>
            <a:pPr lvl="1"/>
            <a:r>
              <a:rPr lang="en-US" altLang="zh-CN" dirty="0"/>
              <a:t>Implicitly converted to integral types</a:t>
            </a:r>
          </a:p>
          <a:p>
            <a:pPr lvl="1"/>
            <a:r>
              <a:rPr lang="en-US" altLang="zh-CN" dirty="0"/>
              <a:t>Cannot have a user-specified underlying type</a:t>
            </a:r>
          </a:p>
          <a:p>
            <a:r>
              <a:rPr lang="en-US" altLang="zh-CN" dirty="0"/>
              <a:t>Strongly-typed </a:t>
            </a:r>
            <a:r>
              <a:rPr lang="en-US" altLang="zh-CN" dirty="0" err="1"/>
              <a:t>enums</a:t>
            </a:r>
            <a:endParaRPr lang="en-US" dirty="0"/>
          </a:p>
          <a:p>
            <a:pPr lvl="1"/>
            <a:r>
              <a:rPr lang="zh-CN" altLang="zh-CN" dirty="0">
                <a:solidFill>
                  <a:srgbClr val="990000"/>
                </a:solidFill>
                <a:latin typeface="+mn-lt"/>
                <a:cs typeface="Consolas" panose="020B0609020204030204" pitchFamily="49" charset="0"/>
              </a:rPr>
              <a:t>enum class</a:t>
            </a:r>
            <a:r>
              <a:rPr lang="zh-CN" altLang="zh-CN" dirty="0">
                <a:solidFill>
                  <a:srgbClr val="111111"/>
                </a:solidFill>
                <a:latin typeface="+mn-lt"/>
                <a:cs typeface="Segoe UI" panose="020B0502040204020203" pitchFamily="34" charset="0"/>
              </a:rPr>
              <a:t> keywords</a:t>
            </a:r>
            <a:endParaRPr lang="en-US" altLang="zh-CN" dirty="0">
              <a:latin typeface="+mn-lt"/>
            </a:endParaRPr>
          </a:p>
          <a:p>
            <a:pPr lvl="1"/>
            <a:r>
              <a:rPr lang="en-US" altLang="zh-CN" dirty="0"/>
              <a:t>No longer export their enumerators in the surrounding scope</a:t>
            </a:r>
          </a:p>
          <a:p>
            <a:pPr lvl="1"/>
            <a:r>
              <a:rPr lang="en-US" altLang="zh-CN" dirty="0"/>
              <a:t>No longer implicitly converted to integral types</a:t>
            </a:r>
          </a:p>
          <a:p>
            <a:pPr lvl="1"/>
            <a:r>
              <a:rPr lang="en-US" altLang="zh-CN" dirty="0"/>
              <a:t>Can have a user-specified underlying type 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8884" y="5100931"/>
            <a:ext cx="3304751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121920" tIns="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Options {None, One, All};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 o = Options::All;</a:t>
            </a:r>
            <a:r>
              <a:rPr lang="zh-CN" altLang="zh-CN" sz="800" dirty="0"/>
              <a:t> 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5801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altLang="zh-CN" dirty="0"/>
              <a:t>Smart pointers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Similar BOOST smart pointers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0"/>
            <a:ext cx="11850624" cy="1436291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unique_ptr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shared_ptr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weak_ptr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05732" y="3153192"/>
            <a:ext cx="5513689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121920" tIns="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foo(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p)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std::cout &lt;&lt; *p &lt;&lt; std::endl;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std::unique_ptr&lt;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p1(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std::unique_ptr&lt;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p2 = std::move(p1); </a:t>
            </a:r>
            <a:r>
              <a:rPr lang="zh-CN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transfer ownership</a:t>
            </a:r>
            <a:endParaRPr lang="en-US" altLang="zh-CN" sz="1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(p1)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foo(p1.get());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(*p2)++;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(p2)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foo(p2.get());</a:t>
            </a:r>
            <a:r>
              <a:rPr lang="zh-CN" altLang="zh-CN" sz="800" dirty="0"/>
              <a:t> </a:t>
            </a:r>
            <a:endParaRPr lang="en-US" altLang="zh-CN" sz="800" dirty="0"/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800" dirty="0">
              <a:latin typeface="Arial" panose="020B0604020202020204" pitchFamily="34" charset="0"/>
            </a:endParaRPr>
          </a:p>
          <a:p>
            <a:pPr algn="l"/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std::make_shared&lt;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&gt;(42);</a:t>
            </a:r>
          </a:p>
        </p:txBody>
      </p:sp>
    </p:spTree>
    <p:extLst>
      <p:ext uri="{BB962C8B-B14F-4D97-AF65-F5344CB8AC3E}">
        <p14:creationId xmlns:p14="http://schemas.microsoft.com/office/powerpoint/2010/main" val="182584559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altLang="zh-CN" dirty="0"/>
              <a:t>Smart pointers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lifecycle management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0"/>
            <a:ext cx="11850624" cy="461665"/>
          </a:xfrm>
        </p:spPr>
        <p:txBody>
          <a:bodyPr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21" y="2054443"/>
            <a:ext cx="9397720" cy="38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65039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altLang="zh-CN" dirty="0"/>
              <a:t>Lambdas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Anonymous 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0"/>
            <a:ext cx="11850624" cy="4196342"/>
          </a:xfrm>
        </p:spPr>
        <p:txBody>
          <a:bodyPr/>
          <a:lstStyle/>
          <a:p>
            <a:r>
              <a:rPr lang="en-US" altLang="zh-CN" dirty="0"/>
              <a:t>A powerful feature borrowed from functional programming</a:t>
            </a:r>
            <a:endParaRPr lang="en-US" dirty="0"/>
          </a:p>
          <a:p>
            <a:pPr lvl="0"/>
            <a:r>
              <a:rPr lang="en-US" altLang="zh-CN" dirty="0">
                <a:solidFill>
                  <a:srgbClr val="11111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zh-CN" altLang="zh-CN" dirty="0">
                <a:solidFill>
                  <a:srgbClr val="11111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en-US" altLang="zh-CN" dirty="0">
                <a:solidFill>
                  <a:srgbClr val="11111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</a:t>
            </a:r>
            <a:r>
              <a:rPr lang="zh-CN" altLang="zh-CN" dirty="0">
                <a:solidFill>
                  <a:srgbClr val="11111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</a:t>
            </a:r>
            <a:r>
              <a:rPr lang="en-US" altLang="zh-CN" dirty="0">
                <a:solidFill>
                  <a:srgbClr val="11111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zh-CN" altLang="zh-CN" dirty="0">
                <a:solidFill>
                  <a:srgbClr val="11111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wherever a function object or a functor or a </a:t>
            </a:r>
            <a:r>
              <a:rPr lang="zh-CN" altLang="zh-CN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std::function</a:t>
            </a:r>
            <a:r>
              <a:rPr lang="zh-CN" altLang="zh-CN" dirty="0">
                <a:solidFill>
                  <a:srgbClr val="11111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is expected</a:t>
            </a:r>
            <a:endParaRPr lang="en-US" altLang="zh-CN" dirty="0">
              <a:solidFill>
                <a:srgbClr val="11111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dirty="0"/>
              <a:t>Lambda functions</a:t>
            </a:r>
          </a:p>
          <a:p>
            <a:pPr lvl="1"/>
            <a:r>
              <a:rPr lang="en-US" altLang="zh-CN" dirty="0"/>
              <a:t>are functions without name</a:t>
            </a:r>
          </a:p>
          <a:p>
            <a:pPr lvl="1"/>
            <a:r>
              <a:rPr lang="en-US" altLang="zh-CN" dirty="0"/>
              <a:t>define their functionality right in place</a:t>
            </a:r>
          </a:p>
          <a:p>
            <a:pPr lvl="1"/>
            <a:r>
              <a:rPr lang="en-US" altLang="zh-CN" dirty="0"/>
              <a:t>can be copied like data</a:t>
            </a:r>
          </a:p>
          <a:p>
            <a:pPr lvl="0"/>
            <a:r>
              <a:rPr lang="en-US" altLang="zh-CN" sz="2133" dirty="0"/>
              <a:t> </a:t>
            </a:r>
            <a:r>
              <a:rPr lang="en-US" altLang="zh-CN" dirty="0"/>
              <a:t>Lambda functions should be</a:t>
            </a:r>
          </a:p>
          <a:p>
            <a:pPr lvl="1"/>
            <a:r>
              <a:rPr lang="en-US" altLang="zh-CN" dirty="0"/>
              <a:t>concise</a:t>
            </a:r>
          </a:p>
          <a:p>
            <a:pPr lvl="1"/>
            <a:r>
              <a:rPr lang="en-US" altLang="zh-CN" dirty="0"/>
              <a:t>self explaining</a:t>
            </a:r>
            <a:endParaRPr lang="zh-CN" altLang="zh-CN" sz="5333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498574" y="4788078"/>
            <a:ext cx="7382790" cy="1723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121920" tIns="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std::vector&lt;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v;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v.push_back(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v.push_back(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v.push_back(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std::for_each(std::begin(v), std::end(v), [](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 {std::cout &lt;&lt; n &lt;&lt; std::endl;});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is_odd = [](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n%2==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pos = std::find_if(std::begin(v), std::end(v), is_odd);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(pos != std::end(v))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std::cout &lt;&lt; *pos &lt;&lt; std::endl;</a:t>
            </a:r>
            <a:r>
              <a:rPr lang="zh-CN" altLang="zh-CN" sz="800" dirty="0"/>
              <a:t> 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5847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altLang="zh-CN" dirty="0"/>
              <a:t>Lambdas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1"/>
            <a:ext cx="11850624" cy="1877437"/>
          </a:xfrm>
        </p:spPr>
        <p:txBody>
          <a:bodyPr/>
          <a:lstStyle/>
          <a:p>
            <a:r>
              <a:rPr lang="en-US" altLang="zh-CN" dirty="0"/>
              <a:t>[]: captures the used variables per copy of per reference</a:t>
            </a:r>
          </a:p>
          <a:p>
            <a:r>
              <a:rPr lang="en-US" altLang="zh-CN" dirty="0"/>
              <a:t>(): is required for parameters</a:t>
            </a:r>
          </a:p>
          <a:p>
            <a:r>
              <a:rPr lang="en-US" altLang="zh-CN" dirty="0"/>
              <a:t>-&gt;: is required for sophisticated lambda functions</a:t>
            </a:r>
          </a:p>
          <a:p>
            <a:r>
              <a:rPr lang="en-US" altLang="zh-CN" dirty="0"/>
              <a:t>{}: may include expressions and statements</a:t>
            </a:r>
            <a:endParaRPr lang="zh-CN" altLang="zh-CN" sz="5333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019" y="3253055"/>
            <a:ext cx="7352251" cy="321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0455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altLang="zh-CN" dirty="0"/>
              <a:t>Lambdas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Much more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0"/>
            <a:ext cx="11850624" cy="4976170"/>
          </a:xfrm>
        </p:spPr>
        <p:txBody>
          <a:bodyPr/>
          <a:lstStyle/>
          <a:p>
            <a:r>
              <a:rPr lang="en-US" altLang="zh-CN" dirty="0"/>
              <a:t>starting a thread:</a:t>
            </a:r>
          </a:p>
          <a:p>
            <a:pPr marL="311142" lvl="1" indent="0">
              <a:buNone/>
            </a:pPr>
            <a:r>
              <a:rPr lang="en-US" altLang="zh-CN" dirty="0"/>
              <a:t>thread t1([]{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this_thread</a:t>
            </a:r>
            <a:r>
              <a:rPr lang="en-US" altLang="zh-CN" dirty="0"/>
              <a:t>::</a:t>
            </a:r>
            <a:r>
              <a:rPr lang="en-US" altLang="zh-CN" dirty="0" err="1"/>
              <a:t>get_id</a:t>
            </a:r>
            <a:r>
              <a:rPr lang="en-US" altLang="zh-CN" dirty="0"/>
              <a:t>() &lt;&lt; </a:t>
            </a:r>
            <a:r>
              <a:rPr lang="en-US" altLang="zh-CN" dirty="0" err="1"/>
              <a:t>endl</a:t>
            </a:r>
            <a:r>
              <a:rPr lang="en-US" altLang="zh-CN" dirty="0"/>
              <a:t>;});</a:t>
            </a:r>
          </a:p>
          <a:p>
            <a:pPr marL="311142" lvl="1" indent="0">
              <a:buNone/>
            </a:pPr>
            <a:r>
              <a:rPr lang="en-US" altLang="zh-CN" dirty="0"/>
              <a:t>thread t2([]{</a:t>
            </a:r>
            <a:r>
              <a:rPr lang="en-US" altLang="zh-CN" dirty="0" err="1"/>
              <a:t>veryExpensiveFunction</a:t>
            </a:r>
            <a:r>
              <a:rPr lang="en-US" altLang="zh-CN" dirty="0"/>
              <a:t>();});</a:t>
            </a:r>
          </a:p>
          <a:p>
            <a:r>
              <a:rPr lang="en-US" altLang="zh-CN" dirty="0"/>
              <a:t>Lambda functions are first-class functions(</a:t>
            </a:r>
            <a:r>
              <a:rPr lang="en-US" altLang="zh-CN" dirty="0">
                <a:hlinkClick r:id="rId2"/>
              </a:rPr>
              <a:t>https://en.wikipedia.org/wiki/First-class_function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argument of a function:</a:t>
            </a:r>
          </a:p>
          <a:p>
            <a:pPr marL="311142" lvl="1" indent="0">
              <a:buNone/>
            </a:pPr>
            <a:r>
              <a:rPr lang="en-US" altLang="zh-CN" dirty="0"/>
              <a:t>auto </a:t>
            </a:r>
            <a:r>
              <a:rPr lang="en-US" altLang="zh-CN" dirty="0" err="1"/>
              <a:t>myLambda</a:t>
            </a:r>
            <a:r>
              <a:rPr lang="en-US" altLang="zh-CN" dirty="0"/>
              <a:t>= []{return "lambda function";};</a:t>
            </a:r>
          </a:p>
          <a:p>
            <a:pPr marL="311142" lvl="1" indent="0">
              <a:buNone/>
            </a:pPr>
            <a:r>
              <a:rPr lang="en-US" altLang="zh-CN" dirty="0" err="1"/>
              <a:t>getLambda</a:t>
            </a:r>
            <a:r>
              <a:rPr lang="en-US" altLang="zh-CN" dirty="0"/>
              <a:t>(</a:t>
            </a:r>
            <a:r>
              <a:rPr lang="en-US" altLang="zh-CN" dirty="0" err="1"/>
              <a:t>myLambda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return value of a function:</a:t>
            </a:r>
          </a:p>
          <a:p>
            <a:pPr marL="311142" lvl="1" indent="0">
              <a:buNone/>
            </a:pPr>
            <a:r>
              <a:rPr lang="en-US" altLang="zh-CN" dirty="0"/>
              <a:t>function&lt; string() &gt; </a:t>
            </a:r>
            <a:r>
              <a:rPr lang="en-US" altLang="zh-CN" dirty="0" err="1"/>
              <a:t>makeLambda</a:t>
            </a:r>
            <a:r>
              <a:rPr lang="en-US" altLang="zh-CN" dirty="0"/>
              <a:t>{</a:t>
            </a:r>
          </a:p>
          <a:p>
            <a:pPr marL="311142" lvl="1" indent="0">
              <a:buNone/>
            </a:pPr>
            <a:r>
              <a:rPr lang="en-US" altLang="zh-CN" dirty="0"/>
              <a:t>return []{return "2011";};</a:t>
            </a:r>
          </a:p>
          <a:p>
            <a:pPr marL="311142" lvl="1" indent="0">
              <a:buNone/>
            </a:pPr>
            <a:r>
              <a:rPr lang="en-US" altLang="zh-CN" dirty="0"/>
              <a:t>};</a:t>
            </a:r>
            <a:endParaRPr lang="zh-CN" altLang="zh-CN" sz="4800" dirty="0"/>
          </a:p>
        </p:txBody>
      </p:sp>
    </p:spTree>
    <p:extLst>
      <p:ext uri="{BB962C8B-B14F-4D97-AF65-F5344CB8AC3E}">
        <p14:creationId xmlns:p14="http://schemas.microsoft.com/office/powerpoint/2010/main" val="370034619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altLang="zh-CN" dirty="0"/>
              <a:t>Non-member begin() and end()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/>
              <a:t>Promoting uniformity, consistency and enabling more generic programming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1"/>
            <a:ext cx="11850624" cy="964367"/>
          </a:xfrm>
        </p:spPr>
        <p:txBody>
          <a:bodyPr/>
          <a:lstStyle/>
          <a:p>
            <a:r>
              <a:rPr lang="en-US" altLang="zh-CN" dirty="0"/>
              <a:t>Work with all STL containers/C-like arrays</a:t>
            </a:r>
            <a:endParaRPr lang="en-US" dirty="0"/>
          </a:p>
          <a:p>
            <a:r>
              <a:rPr lang="en-US" altLang="zh-CN" dirty="0" err="1"/>
              <a:t>Overloadable</a:t>
            </a:r>
            <a:endParaRPr lang="en-US" altLang="zh-C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7537" y="3131163"/>
            <a:ext cx="7722627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121920" tIns="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arr[] = {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std::for_each(std::begin(arr), std::end(arr), [](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 {std::cout &lt;&lt; n &lt;&lt; std::endl;});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is_odd = [](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n%2==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pos = std::find_if(std::begin(arr), std::end(arr), is_odd);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(pos != std::end(arr)) std::cout &lt;&lt; *pos &lt;&lt; std::endl;</a:t>
            </a:r>
            <a:r>
              <a:rPr lang="zh-CN" altLang="zh-CN" sz="800" dirty="0"/>
              <a:t> 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80314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altLang="zh-CN" dirty="0" err="1"/>
              <a:t>static_assert</a:t>
            </a:r>
            <a:r>
              <a:rPr lang="en-US" altLang="zh-CN" dirty="0"/>
              <a:t> and type traits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1"/>
            <a:ext cx="11850624" cy="1056700"/>
          </a:xfrm>
        </p:spPr>
        <p:txBody>
          <a:bodyPr/>
          <a:lstStyle/>
          <a:p>
            <a:pPr lvl="0"/>
            <a:r>
              <a:rPr lang="zh-CN" altLang="zh-CN" sz="32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static_assert</a:t>
            </a:r>
            <a:r>
              <a:rPr lang="zh-CN" altLang="zh-CN" dirty="0">
                <a:solidFill>
                  <a:srgbClr val="11111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performs an assertion check at compile-time</a:t>
            </a:r>
            <a:r>
              <a:rPr lang="zh-CN" altLang="zh-CN" sz="1067" dirty="0"/>
              <a:t> </a:t>
            </a:r>
            <a:endParaRPr lang="en-US" dirty="0"/>
          </a:p>
          <a:p>
            <a:r>
              <a:rPr lang="en-US" altLang="zh-CN" dirty="0"/>
              <a:t>More useful when used together with type traits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4218" y="2491900"/>
            <a:ext cx="6448240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121920" tIns="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zh-CN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is supposed to work only with integral types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T1,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T2&gt;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add(T1 t1, T2 t2) -&gt;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(t1 + t2)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t1 + t2;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zh-CN" altLang="zh-CN" sz="800" dirty="0"/>
              <a:t> </a:t>
            </a:r>
            <a:endParaRPr lang="en-US" altLang="zh-CN" sz="800" dirty="0"/>
          </a:p>
          <a:p>
            <a:pPr algn="l"/>
            <a:r>
              <a:rPr lang="zh-CN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However, there are no compiler errors if one writes</a:t>
            </a:r>
          </a:p>
          <a:p>
            <a:pPr lvl="0" algn="l"/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std::cout &lt;&lt;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std::endl;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std::cout &lt;&lt;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sz="12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"one"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std::endl;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zh-CN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detect the tricky bug in compiling time</a:t>
            </a:r>
            <a:endParaRPr lang="en-US" altLang="zh-CN" sz="1200" dirty="0"/>
          </a:p>
          <a:p>
            <a:pPr lvl="0" algn="l"/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T1,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T2&gt;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add(T1 t1, T2 t2) -&gt;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(t1 + t2)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static_assert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(std::is_integral&lt;T1&gt;::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zh-CN" sz="12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"Type T1 must be integral"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static_assert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(std::is_integral&lt;T2&gt;::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zh-CN" sz="12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"Type T2 must be integral"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t1 + t2;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zh-CN" altLang="zh-CN" sz="1200" dirty="0"/>
              <a:t> </a:t>
            </a:r>
            <a:endParaRPr lang="en-US" altLang="zh-CN" sz="1200" dirty="0"/>
          </a:p>
          <a:p>
            <a:pPr lvl="0" algn="l"/>
            <a:r>
              <a:rPr lang="zh-CN" altLang="zh-CN" sz="1200" i="1" dirty="0">
                <a:solidFill>
                  <a:srgbClr val="008000"/>
                </a:solidFill>
                <a:cs typeface="Consolas" panose="020B0609020204030204" pitchFamily="49" charset="0"/>
              </a:rPr>
              <a:t>/</a:t>
            </a:r>
            <a:r>
              <a:rPr lang="zh-CN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64-bit architecture</a:t>
            </a:r>
          </a:p>
          <a:p>
            <a:pPr lvl="0" algn="l"/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static_assert</a:t>
            </a:r>
            <a:r>
              <a:rPr lang="en-US" altLang="zh-CN" sz="1200" dirty="0"/>
              <a:t>(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sz="1200" dirty="0"/>
              <a:t>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zh-CN" sz="1200" dirty="0"/>
              <a:t>) &gt;= 8,"no 64-bit code");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14082792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altLang="zh-CN" dirty="0"/>
              <a:t>Move semantics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0" y="1483361"/>
            <a:ext cx="5968779" cy="1877437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Move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string str1{"ABCDEF"};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string str3;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str3 = </a:t>
            </a:r>
            <a:r>
              <a:rPr lang="en-US" dirty="0" err="1">
                <a:solidFill>
                  <a:schemeClr val="accent5"/>
                </a:solidFill>
              </a:rPr>
              <a:t>std</a:t>
            </a:r>
            <a:r>
              <a:rPr lang="en-US" dirty="0">
                <a:solidFill>
                  <a:schemeClr val="accent5"/>
                </a:solidFill>
              </a:rPr>
              <a:t>::move(str1);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03200" y="1483361"/>
            <a:ext cx="5807987" cy="1554465"/>
          </a:xfrm>
          <a:prstGeom prst="rect">
            <a:avLst/>
          </a:prstGeom>
        </p:spPr>
        <p:txBody>
          <a:bodyPr wrap="square" lIns="304800">
            <a:sp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38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¡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2286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anose="020B0604020202020204" pitchFamily="34" charset="0"/>
              </a:defRPr>
            </a:lvl3pPr>
            <a:lvl4pPr marL="914400" indent="-2286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itchFamily="34" charset="0"/>
              <a:buChar char="-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65338" indent="-228600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SzPct val="120000"/>
              <a:buChar char="•"/>
              <a:defRPr>
                <a:solidFill>
                  <a:srgbClr val="000066"/>
                </a:solidFill>
                <a:latin typeface="Arial" pitchFamily="34" charset="0"/>
              </a:defRPr>
            </a:lvl5pPr>
            <a:lvl6pPr marL="2522538" indent="-228600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SzPct val="120000"/>
              <a:buChar char="•"/>
              <a:defRPr>
                <a:solidFill>
                  <a:srgbClr val="000066"/>
                </a:solidFill>
                <a:latin typeface="Arial" pitchFamily="34" charset="0"/>
              </a:defRPr>
            </a:lvl6pPr>
            <a:lvl7pPr marL="2979738" indent="-228600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SzPct val="120000"/>
              <a:buChar char="•"/>
              <a:defRPr>
                <a:solidFill>
                  <a:srgbClr val="000066"/>
                </a:solidFill>
                <a:latin typeface="Arial" pitchFamily="34" charset="0"/>
              </a:defRPr>
            </a:lvl7pPr>
            <a:lvl8pPr marL="3436938" indent="-228600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SzPct val="120000"/>
              <a:buChar char="•"/>
              <a:defRPr>
                <a:solidFill>
                  <a:srgbClr val="000066"/>
                </a:solidFill>
                <a:latin typeface="Arial" pitchFamily="34" charset="0"/>
              </a:defRPr>
            </a:lvl8pPr>
            <a:lvl9pPr marL="3894138" indent="-228600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SzPct val="120000"/>
              <a:buChar char="•"/>
              <a:defRPr>
                <a:solidFill>
                  <a:srgbClr val="000066"/>
                </a:solidFill>
                <a:latin typeface="Arial" pitchFamily="34" charset="0"/>
              </a:defRPr>
            </a:lvl9pPr>
          </a:lstStyle>
          <a:p>
            <a:r>
              <a:rPr lang="en-US" sz="2400" kern="0" dirty="0"/>
              <a:t>Copy</a:t>
            </a:r>
          </a:p>
          <a:p>
            <a:pPr marL="304792" lvl="1" indent="0">
              <a:buNone/>
            </a:pPr>
            <a:r>
              <a:rPr lang="en-US" sz="1867" kern="0" dirty="0"/>
              <a:t>string str1("ABCDEF");</a:t>
            </a:r>
          </a:p>
          <a:p>
            <a:pPr marL="304792" lvl="1" indent="0">
              <a:buNone/>
            </a:pPr>
            <a:r>
              <a:rPr lang="en-US" sz="1867" kern="0" dirty="0"/>
              <a:t>string str2;</a:t>
            </a:r>
          </a:p>
          <a:p>
            <a:pPr marL="304792" lvl="1" indent="0">
              <a:buNone/>
            </a:pPr>
            <a:r>
              <a:rPr lang="en-US" sz="1867" kern="0" dirty="0"/>
              <a:t>str2 = str1;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05" y="3617042"/>
            <a:ext cx="5205051" cy="18110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157" y="3617042"/>
            <a:ext cx="5776068" cy="181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19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dirty="0"/>
              <a:t>Move semantic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better 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1"/>
            <a:ext cx="11850624" cy="2965171"/>
          </a:xfrm>
        </p:spPr>
        <p:txBody>
          <a:bodyPr/>
          <a:lstStyle/>
          <a:p>
            <a:r>
              <a:rPr lang="en-US" dirty="0"/>
              <a:t>Cheap moving of a resource instead of expensive copying:</a:t>
            </a:r>
          </a:p>
          <a:p>
            <a:pPr marL="311142" lvl="1" indent="0">
              <a:buNone/>
            </a:pPr>
            <a:r>
              <a:rPr lang="en-US" dirty="0"/>
              <a:t>vector&lt;</a:t>
            </a:r>
            <a:r>
              <a:rPr lang="en-US" kern="1200" dirty="0" err="1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lang="en-US" dirty="0"/>
              <a:t>&gt; </a:t>
            </a:r>
            <a:r>
              <a:rPr lang="en-US" dirty="0" err="1"/>
              <a:t>myBigVector</a:t>
            </a:r>
            <a:r>
              <a:rPr lang="en-US" dirty="0"/>
              <a:t>;</a:t>
            </a:r>
          </a:p>
          <a:p>
            <a:pPr marL="311142" lvl="1" indent="0">
              <a:buNone/>
            </a:pPr>
            <a:r>
              <a:rPr lang="en-US" dirty="0"/>
              <a:t>....</a:t>
            </a:r>
          </a:p>
          <a:p>
            <a:pPr marL="311142" lvl="1" indent="0">
              <a:buNone/>
            </a:pPr>
            <a:r>
              <a:rPr lang="en-US" dirty="0"/>
              <a:t>vector&lt;</a:t>
            </a:r>
            <a:r>
              <a:rPr lang="en-US" kern="1200" dirty="0" err="1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lang="en-US" dirty="0"/>
              <a:t>&gt; myBigVector2(move(</a:t>
            </a:r>
            <a:r>
              <a:rPr lang="en-US" dirty="0" err="1"/>
              <a:t>myBigVector</a:t>
            </a:r>
            <a:r>
              <a:rPr lang="en-US" dirty="0"/>
              <a:t>));</a:t>
            </a:r>
          </a:p>
          <a:p>
            <a:r>
              <a:rPr lang="en-US" dirty="0"/>
              <a:t>Not </a:t>
            </a:r>
            <a:r>
              <a:rPr lang="en-US" dirty="0" err="1"/>
              <a:t>copyable</a:t>
            </a:r>
            <a:r>
              <a:rPr lang="en-US" dirty="0"/>
              <a:t> but moveable objects can be given to or by a function by value</a:t>
            </a:r>
          </a:p>
          <a:p>
            <a:pPr lvl="1"/>
            <a:r>
              <a:rPr lang="fr-FR" dirty="0" err="1"/>
              <a:t>Examples</a:t>
            </a:r>
            <a:r>
              <a:rPr lang="fr-FR" dirty="0"/>
              <a:t>: </a:t>
            </a:r>
            <a:r>
              <a:rPr lang="fr-FR" dirty="0" err="1"/>
              <a:t>unique_ptr</a:t>
            </a:r>
            <a:r>
              <a:rPr lang="fr-FR" dirty="0"/>
              <a:t>, files, </a:t>
            </a:r>
            <a:r>
              <a:rPr lang="fr-FR" dirty="0" err="1"/>
              <a:t>mutexe</a:t>
            </a:r>
            <a:r>
              <a:rPr lang="fr-FR" dirty="0"/>
              <a:t>, promise and future</a:t>
            </a:r>
          </a:p>
          <a:p>
            <a:r>
              <a:rPr lang="en-US" dirty="0"/>
              <a:t>STL </a:t>
            </a:r>
            <a:r>
              <a:rPr lang="en-US" dirty="0" err="1"/>
              <a:t>push_back</a:t>
            </a:r>
            <a:r>
              <a:rPr lang="en-US" dirty="0"/>
              <a:t>/</a:t>
            </a:r>
            <a:r>
              <a:rPr lang="en-US" altLang="zh-CN" dirty="0" err="1"/>
              <a:t>emplace_back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1140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History &amp; Timeline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1"/>
            <a:ext cx="11850624" cy="3385543"/>
          </a:xfrm>
        </p:spPr>
        <p:txBody>
          <a:bodyPr/>
          <a:lstStyle/>
          <a:p>
            <a:r>
              <a:rPr lang="en-US" dirty="0"/>
              <a:t>The past: C++98, first ISO Standard</a:t>
            </a:r>
          </a:p>
          <a:p>
            <a:pPr lvl="1"/>
            <a:r>
              <a:rPr lang="en-US" dirty="0"/>
              <a:t>C++03: technical corrigendum of C++98</a:t>
            </a:r>
          </a:p>
          <a:p>
            <a:pPr lvl="1"/>
            <a:r>
              <a:rPr lang="en-US" dirty="0"/>
              <a:t>TR1: technical report 1</a:t>
            </a:r>
          </a:p>
          <a:p>
            <a:r>
              <a:rPr lang="en-US" dirty="0"/>
              <a:t>The present: C++11, current* ISO Standard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multithreading</a:t>
            </a:r>
          </a:p>
          <a:p>
            <a:pPr lvl="1"/>
            <a:r>
              <a:rPr lang="en-US" dirty="0"/>
              <a:t>standard library</a:t>
            </a:r>
          </a:p>
          <a:p>
            <a:r>
              <a:rPr lang="en-US" dirty="0"/>
              <a:t>The future: C++1y(14, 17)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213" y="3271496"/>
            <a:ext cx="7629411" cy="31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1689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dirty="0" err="1"/>
              <a:t>Rvalue</a:t>
            </a:r>
            <a:r>
              <a:rPr lang="en-US" dirty="0"/>
              <a:t>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Temporary objects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0"/>
            <a:ext cx="11850624" cy="5078763"/>
          </a:xfrm>
        </p:spPr>
        <p:txBody>
          <a:bodyPr/>
          <a:lstStyle/>
          <a:p>
            <a:r>
              <a:rPr lang="en-US" dirty="0" err="1"/>
              <a:t>rvalue</a:t>
            </a:r>
            <a:r>
              <a:rPr lang="en-US" dirty="0"/>
              <a:t> references are special references that can be bind to a </a:t>
            </a:r>
            <a:r>
              <a:rPr lang="en-US" dirty="0" err="1"/>
              <a:t>rvalue</a:t>
            </a:r>
            <a:endParaRPr lang="en-US" dirty="0"/>
          </a:p>
          <a:p>
            <a:r>
              <a:rPr lang="en-US" dirty="0" err="1"/>
              <a:t>rvalues</a:t>
            </a:r>
            <a:r>
              <a:rPr lang="en-US" dirty="0"/>
              <a:t> are</a:t>
            </a:r>
          </a:p>
          <a:p>
            <a:pPr lvl="1"/>
            <a:r>
              <a:rPr lang="en-US" dirty="0"/>
              <a:t>temporary</a:t>
            </a:r>
          </a:p>
          <a:p>
            <a:pPr lvl="1"/>
            <a:r>
              <a:rPr lang="en-US" dirty="0"/>
              <a:t>objects without name</a:t>
            </a:r>
          </a:p>
          <a:p>
            <a:pPr lvl="1"/>
            <a:r>
              <a:rPr lang="en-US" dirty="0"/>
              <a:t>objects, of which can not be determined an address</a:t>
            </a:r>
          </a:p>
          <a:p>
            <a:r>
              <a:rPr lang="en-US" dirty="0" err="1"/>
              <a:t>rvalue</a:t>
            </a:r>
            <a:r>
              <a:rPr lang="en-US" dirty="0"/>
              <a:t> references are defined with 2 and symbols (&amp;&amp;):</a:t>
            </a:r>
          </a:p>
          <a:p>
            <a:pPr marL="311142" lvl="1" indent="0">
              <a:buNone/>
            </a:pPr>
            <a:r>
              <a:rPr lang="en-US" dirty="0" err="1"/>
              <a:t>MyData</a:t>
            </a:r>
            <a:r>
              <a:rPr lang="en-US" dirty="0"/>
              <a:t> </a:t>
            </a:r>
            <a:r>
              <a:rPr lang="en-US" dirty="0" err="1"/>
              <a:t>myData</a:t>
            </a:r>
            <a:r>
              <a:rPr lang="en-US" dirty="0"/>
              <a:t>;</a:t>
            </a:r>
          </a:p>
          <a:p>
            <a:pPr marL="311142" lvl="1" indent="0">
              <a:buNone/>
            </a:pPr>
            <a:r>
              <a:rPr lang="en-US" dirty="0" err="1"/>
              <a:t>MyData</a:t>
            </a:r>
            <a:r>
              <a:rPr lang="en-US" dirty="0"/>
              <a:t>&amp; </a:t>
            </a:r>
            <a:r>
              <a:rPr lang="en-US" dirty="0" err="1"/>
              <a:t>myDataLvalue</a:t>
            </a:r>
            <a:r>
              <a:rPr lang="en-US" dirty="0"/>
              <a:t>= </a:t>
            </a:r>
            <a:r>
              <a:rPr lang="en-US" dirty="0" err="1"/>
              <a:t>myData</a:t>
            </a:r>
            <a:r>
              <a:rPr lang="en-US" dirty="0"/>
              <a:t>;</a:t>
            </a:r>
          </a:p>
          <a:p>
            <a:pPr marL="311142" lvl="1" indent="0">
              <a:buNone/>
            </a:pPr>
            <a:r>
              <a:rPr lang="en-US" dirty="0" err="1"/>
              <a:t>MyData</a:t>
            </a:r>
            <a:r>
              <a:rPr lang="en-US" dirty="0"/>
              <a:t>&amp;&amp; </a:t>
            </a:r>
            <a:r>
              <a:rPr lang="en-US" dirty="0" err="1"/>
              <a:t>myDataRvalue</a:t>
            </a:r>
            <a:r>
              <a:rPr lang="en-US" dirty="0"/>
              <a:t>( </a:t>
            </a:r>
            <a:r>
              <a:rPr lang="en-US" dirty="0" err="1"/>
              <a:t>MyData</a:t>
            </a:r>
            <a:r>
              <a:rPr lang="en-US" dirty="0"/>
              <a:t>());</a:t>
            </a:r>
          </a:p>
          <a:p>
            <a:r>
              <a:rPr lang="en-US" dirty="0"/>
              <a:t>The compiler can bind </a:t>
            </a:r>
            <a:r>
              <a:rPr lang="en-US" dirty="0" err="1"/>
              <a:t>lvalue</a:t>
            </a:r>
            <a:r>
              <a:rPr lang="en-US" dirty="0"/>
              <a:t> references to an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r>
              <a:rPr lang="en-US" dirty="0"/>
              <a:t> references to an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en-US" dirty="0"/>
              <a:t>Special action can be given for </a:t>
            </a:r>
            <a:r>
              <a:rPr lang="en-US" dirty="0" err="1"/>
              <a:t>rvalues</a:t>
            </a:r>
            <a:endParaRPr lang="en-US" dirty="0"/>
          </a:p>
          <a:p>
            <a:r>
              <a:rPr lang="en-US" dirty="0"/>
              <a:t>Use case: move semantic and perfect forwarding*</a:t>
            </a:r>
          </a:p>
        </p:txBody>
      </p:sp>
    </p:spTree>
    <p:extLst>
      <p:ext uri="{BB962C8B-B14F-4D97-AF65-F5344CB8AC3E}">
        <p14:creationId xmlns:p14="http://schemas.microsoft.com/office/powerpoint/2010/main" val="183980947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dirty="0"/>
              <a:t>Constructor: </a:t>
            </a:r>
            <a:r>
              <a:rPr lang="en-US" dirty="0" err="1"/>
              <a:t>Delegation&amp;Inheritance</a:t>
            </a:r>
            <a:r>
              <a:rPr lang="en-US" dirty="0"/>
              <a:t> (using)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Save time of </a:t>
            </a:r>
            <a:r>
              <a:rPr lang="en-US" dirty="0" err="1"/>
              <a:t>copy&amp;paste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1"/>
            <a:ext cx="11850624" cy="4616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482" y="2114297"/>
            <a:ext cx="5343771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121920" tIns="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zh-CN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constructors #2 and #3 invoke the constructor #1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MyHour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algn="l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myHour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_;</a:t>
            </a:r>
          </a:p>
          <a:p>
            <a:pPr lvl="0" algn="l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MyHour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h){ // #1</a:t>
            </a:r>
          </a:p>
          <a:p>
            <a:pPr lvl="0" algn="l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(0 &lt;= h and h &lt;= 23 )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myHour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_= h;</a:t>
            </a:r>
          </a:p>
          <a:p>
            <a:pPr lvl="0" algn="l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myHour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_= 0;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MyHour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MyHour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(0){}; // #2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MyHour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h):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MyHour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&gt;(ceil(h)){};// #3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79463" y="2114298"/>
            <a:ext cx="3814506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121920" tIns="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Base{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Base(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Base(string){}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0" algn="l"/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Derived: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Base{</a:t>
            </a:r>
          </a:p>
          <a:p>
            <a:pPr lvl="0" algn="l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Base::Base;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Derived(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0" algn="l"/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 lvl="0" algn="l"/>
            <a:r>
              <a:rPr lang="en-US" altLang="zh-CN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Derived(2011); // Base::Base(2011)</a:t>
            </a:r>
          </a:p>
          <a:p>
            <a:pPr lvl="0" algn="l"/>
            <a:r>
              <a:rPr lang="en-US" altLang="zh-CN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Derived("C++11"); // Base::Base(C++11)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Derived(0.33); // Derived::Derived(0.33)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35122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dirty="0"/>
              <a:t>Requesting methods (default)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 on default behavior of compiler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1"/>
            <a:ext cx="11850624" cy="1661993"/>
          </a:xfrm>
        </p:spPr>
        <p:txBody>
          <a:bodyPr/>
          <a:lstStyle/>
          <a:p>
            <a:r>
              <a:rPr lang="en-US" dirty="0"/>
              <a:t>Requesting special methods and operators from the compiler:</a:t>
            </a:r>
          </a:p>
          <a:p>
            <a:pPr lvl="1"/>
            <a:r>
              <a:rPr lang="en-US" dirty="0"/>
              <a:t>default - and copy - constructor;</a:t>
            </a:r>
          </a:p>
          <a:p>
            <a:pPr lvl="1"/>
            <a:r>
              <a:rPr lang="en-US" dirty="0"/>
              <a:t>assignment operator, operator new;</a:t>
            </a:r>
          </a:p>
          <a:p>
            <a:pPr lvl="1"/>
            <a:r>
              <a:rPr lang="en-US" dirty="0"/>
              <a:t>destructor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482" y="3081319"/>
            <a:ext cx="4239302" cy="1908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121920" tIns="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zh-CN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#1 suppresses the automatic generation of #2</a:t>
            </a:r>
          </a:p>
          <a:p>
            <a:pPr lvl="0" algn="l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algn="l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 // #1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()=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#2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&amp;)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0" algn="l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::~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()=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algn="l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::operator(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&amp;)=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94183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dirty="0"/>
              <a:t>Suppress function invocations (delete)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Control on default behavior of compiler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0"/>
            <a:ext cx="11850624" cy="4616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209" y="2004100"/>
            <a:ext cx="5003934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121920" tIns="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zh-CN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 </a:t>
            </a:r>
            <a:r>
              <a:rPr lang="en-US" altLang="zh-CN" sz="1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copyable</a:t>
            </a:r>
            <a:r>
              <a:rPr lang="en-US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classes</a:t>
            </a:r>
          </a:p>
          <a:p>
            <a:pPr lvl="0" algn="l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NonCopyClass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algn="l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NonCopyClass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()=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NonCopyClass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=(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NonCopyClass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&amp;)=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NonCopyClass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NonCopyClass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&amp;)=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47819" y="2004100"/>
            <a:ext cx="6873035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121920" tIns="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zh-CN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function only accepting double</a:t>
            </a:r>
          </a:p>
          <a:p>
            <a:pPr lvl="0" algn="l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onlyDouble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</a:p>
          <a:p>
            <a:pPr lvl="0" algn="l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onlyDouble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(T)=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algn="l"/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onlyDouble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 </a:t>
            </a:r>
            <a:r>
              <a:rPr lang="en-US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Error: use of deleted function »void </a:t>
            </a:r>
            <a:r>
              <a:rPr lang="en-US" altLang="zh-CN" sz="1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onlyDouble</a:t>
            </a:r>
            <a:r>
              <a:rPr lang="en-US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(T) [with T</a:t>
            </a:r>
          </a:p>
          <a:p>
            <a:pPr lvl="0" algn="l"/>
            <a:r>
              <a:rPr lang="en-US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1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978884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dirty="0"/>
              <a:t>More to talk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Small tricks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0"/>
            <a:ext cx="11850624" cy="4021613"/>
          </a:xfrm>
        </p:spPr>
        <p:txBody>
          <a:bodyPr/>
          <a:lstStyle/>
          <a:p>
            <a:r>
              <a:rPr lang="en-US" dirty="0"/>
              <a:t>Unified initialization using {}</a:t>
            </a:r>
          </a:p>
          <a:p>
            <a:r>
              <a:rPr lang="en-US" dirty="0" err="1"/>
              <a:t>const</a:t>
            </a:r>
            <a:r>
              <a:rPr lang="en-US" dirty="0"/>
              <a:t> expressions (</a:t>
            </a:r>
            <a:r>
              <a:rPr lang="en-US" dirty="0" err="1"/>
              <a:t>constexpr</a:t>
            </a:r>
            <a:r>
              <a:rPr lang="en-US" dirty="0"/>
              <a:t>)</a:t>
            </a:r>
          </a:p>
          <a:p>
            <a:r>
              <a:rPr lang="en-US" dirty="0"/>
              <a:t>Raw string </a:t>
            </a:r>
            <a:r>
              <a:rPr lang="en-US" dirty="0" err="1"/>
              <a:t>literales</a:t>
            </a:r>
            <a:r>
              <a:rPr lang="en-US" dirty="0"/>
              <a:t> (r“(raw string)“)</a:t>
            </a:r>
          </a:p>
          <a:p>
            <a:pPr lvl="1"/>
            <a:r>
              <a:rPr lang="en-US" dirty="0"/>
              <a:t>Suppress the interpretation of the string</a:t>
            </a:r>
          </a:p>
          <a:p>
            <a:pPr lvl="1"/>
            <a:r>
              <a:rPr lang="en-US" dirty="0"/>
              <a:t>Defined with r“(raw string)“ or R“(Raw String)“</a:t>
            </a:r>
          </a:p>
          <a:p>
            <a:pPr lvl="1"/>
            <a:r>
              <a:rPr lang="en-US" dirty="0"/>
              <a:t>Are practical helper for paths and regular expressions</a:t>
            </a:r>
          </a:p>
          <a:p>
            <a:r>
              <a:rPr lang="en-US" dirty="0"/>
              <a:t>Design of classes(in-class member initialization)</a:t>
            </a:r>
          </a:p>
          <a:p>
            <a:r>
              <a:rPr lang="en-US" dirty="0"/>
              <a:t>Extended data concepts(</a:t>
            </a:r>
            <a:r>
              <a:rPr lang="en-US" dirty="0" err="1"/>
              <a:t>unicode</a:t>
            </a:r>
            <a:r>
              <a:rPr lang="en-US" dirty="0"/>
              <a:t> support, user defined </a:t>
            </a:r>
            <a:r>
              <a:rPr lang="en-US" dirty="0" err="1"/>
              <a:t>literales</a:t>
            </a:r>
            <a:r>
              <a:rPr lang="en-US" dirty="0"/>
              <a:t>)</a:t>
            </a:r>
          </a:p>
          <a:p>
            <a:r>
              <a:rPr lang="en-US" dirty="0"/>
              <a:t>Not need a space while using “&gt;&gt;” with containers!(</a:t>
            </a:r>
            <a:r>
              <a:rPr lang="en-US" altLang="zh-CN" dirty="0"/>
              <a:t>vector&lt;vector&lt;</a:t>
            </a:r>
            <a:r>
              <a:rPr lang="en-US" altLang="zh-CN" dirty="0" err="1"/>
              <a:t>int</a:t>
            </a:r>
            <a:r>
              <a:rPr lang="en-US" altLang="zh-CN" dirty="0"/>
              <a:t>&gt;&gt;x;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6994208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dirty="0"/>
              <a:t>And more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Uniform Initialization Syntax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0"/>
            <a:ext cx="11850624" cy="461665"/>
          </a:xfrm>
        </p:spPr>
        <p:txBody>
          <a:bodyPr/>
          <a:lstStyle/>
          <a:p>
            <a:r>
              <a:rPr lang="en-US" altLang="zh-CN" dirty="0"/>
              <a:t>Clean up the mess from 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4185" y="1918599"/>
            <a:ext cx="5513689" cy="4308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121920" tIns="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MyHourC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{0,0}; </a:t>
            </a:r>
            <a:r>
              <a:rPr lang="en-US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C++11 only. Equivalent to: C c(0,0);</a:t>
            </a:r>
          </a:p>
          <a:p>
            <a:pPr lvl="0" algn="l"/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a =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 { 1, 2, 0 }; </a:t>
            </a:r>
            <a:r>
              <a:rPr lang="en-US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C++11 only</a:t>
            </a:r>
          </a:p>
          <a:p>
            <a:pPr lvl="0" algn="l"/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{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a[4];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X() : a{1,2,3,4} {} </a:t>
            </a:r>
            <a:r>
              <a:rPr lang="en-US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//C++11, member array initializer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0" algn="l"/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en-US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C++11 container initializer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vs={ "first", "second", "third"};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 singers =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{"Lady Gaga", "+1 (212) 555-7890"},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{"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Beyonce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Knowles", "+1 (212) 555-0987"}};</a:t>
            </a:r>
          </a:p>
          <a:p>
            <a:pPr lvl="0" algn="l"/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en-US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in-class initialization of data members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a=7; //C++11 only</a:t>
            </a:r>
          </a:p>
          <a:p>
            <a:pPr lvl="0" algn="l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C();</a:t>
            </a:r>
          </a:p>
          <a:p>
            <a:pPr lvl="0"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07615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dirty="0"/>
              <a:t>And more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/>
              <a:t>Standard Library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0"/>
            <a:ext cx="11850624" cy="3159840"/>
          </a:xfrm>
        </p:spPr>
        <p:txBody>
          <a:bodyPr/>
          <a:lstStyle/>
          <a:p>
            <a:r>
              <a:rPr lang="en-US" altLang="zh-CN" dirty="0"/>
              <a:t>Smart pointers(replace </a:t>
            </a:r>
            <a:r>
              <a:rPr lang="en-US" altLang="zh-CN" dirty="0" err="1"/>
              <a:t>auto_ptr</a:t>
            </a:r>
            <a:r>
              <a:rPr lang="en-US" altLang="zh-CN" dirty="0"/>
              <a:t> with </a:t>
            </a:r>
            <a:r>
              <a:rPr lang="en-US" altLang="zh-CN" dirty="0" err="1">
                <a:hlinkClick r:id="rId2"/>
              </a:rPr>
              <a:t>unique_ptr</a:t>
            </a:r>
            <a:r>
              <a:rPr lang="en-US" altLang="zh-CN" dirty="0"/>
              <a:t>)</a:t>
            </a:r>
          </a:p>
          <a:p>
            <a:r>
              <a:rPr lang="da-DK" altLang="zh-CN" dirty="0"/>
              <a:t>New containers</a:t>
            </a:r>
          </a:p>
          <a:p>
            <a:pPr lvl="1"/>
            <a:r>
              <a:rPr lang="da-DK" altLang="zh-CN" dirty="0"/>
              <a:t>tuple and array</a:t>
            </a:r>
          </a:p>
          <a:p>
            <a:pPr lvl="1"/>
            <a:r>
              <a:rPr lang="da-DK" altLang="zh-CN" dirty="0"/>
              <a:t>hash tables(unordered_set, unordered_map, unordered_multiset, and unordered_multimap)</a:t>
            </a:r>
            <a:endParaRPr lang="en-US" altLang="zh-CN" dirty="0"/>
          </a:p>
          <a:p>
            <a:r>
              <a:rPr lang="en-US" altLang="zh-CN" dirty="0"/>
              <a:t>Threading Library(thread, </a:t>
            </a:r>
            <a:r>
              <a:rPr lang="en-US" altLang="zh-CN" dirty="0" err="1"/>
              <a:t>mutex</a:t>
            </a:r>
            <a:r>
              <a:rPr lang="en-US" altLang="zh-CN" dirty="0"/>
              <a:t>, condition, future, promise,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New C++ Algorithms(</a:t>
            </a:r>
            <a:r>
              <a:rPr lang="en-US" altLang="zh-CN" dirty="0" err="1"/>
              <a:t>all_of</a:t>
            </a:r>
            <a:r>
              <a:rPr lang="en-US" altLang="zh-CN" dirty="0"/>
              <a:t>(), </a:t>
            </a:r>
            <a:r>
              <a:rPr lang="en-US" altLang="zh-CN" dirty="0" err="1"/>
              <a:t>any_of</a:t>
            </a:r>
            <a:r>
              <a:rPr lang="en-US" altLang="zh-CN" dirty="0"/>
              <a:t>() and </a:t>
            </a:r>
            <a:r>
              <a:rPr lang="en-US" altLang="zh-CN" dirty="0" err="1"/>
              <a:t>none_of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44360620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dirty="0"/>
              <a:t>Features new to C++ 11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/>
              <a:t>C++ features that should be a norm nowadays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1"/>
            <a:ext cx="11850624" cy="4821833"/>
          </a:xfrm>
        </p:spPr>
        <p:txBody>
          <a:bodyPr/>
          <a:lstStyle/>
          <a:p>
            <a:r>
              <a:rPr lang="en-US" altLang="zh-CN" kern="12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auto</a:t>
            </a:r>
          </a:p>
          <a:p>
            <a:r>
              <a:rPr lang="en-US" altLang="zh-CN" kern="1200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nullptr</a:t>
            </a:r>
            <a:endParaRPr lang="en-US" altLang="zh-CN" kern="1200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dirty="0"/>
              <a:t>Range-based for loops</a:t>
            </a:r>
          </a:p>
          <a:p>
            <a:r>
              <a:rPr lang="en-US" altLang="zh-CN" kern="12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override</a:t>
            </a:r>
            <a:r>
              <a:rPr lang="en-US" altLang="zh-CN" dirty="0"/>
              <a:t> and </a:t>
            </a:r>
            <a:r>
              <a:rPr lang="en-US" altLang="zh-CN" kern="12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final</a:t>
            </a:r>
          </a:p>
          <a:p>
            <a:r>
              <a:rPr lang="en-US" altLang="zh-CN" dirty="0"/>
              <a:t>Strongly-typed </a:t>
            </a:r>
            <a:r>
              <a:rPr lang="en-US" altLang="zh-CN" kern="1200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enum</a:t>
            </a:r>
            <a:r>
              <a:rPr lang="en-US" altLang="zh-CN" dirty="0" err="1"/>
              <a:t>s</a:t>
            </a:r>
            <a:endParaRPr lang="en-US" altLang="zh-CN" dirty="0"/>
          </a:p>
          <a:p>
            <a:r>
              <a:rPr lang="en-US" altLang="zh-CN" dirty="0"/>
              <a:t>Smart pointers</a:t>
            </a:r>
          </a:p>
          <a:p>
            <a:r>
              <a:rPr lang="en-US" altLang="zh-CN" dirty="0"/>
              <a:t>Lambdas</a:t>
            </a:r>
          </a:p>
          <a:p>
            <a:r>
              <a:rPr lang="en-US" altLang="zh-CN" dirty="0"/>
              <a:t>non-member begin() and end()</a:t>
            </a:r>
          </a:p>
          <a:p>
            <a:r>
              <a:rPr lang="en-US" altLang="zh-CN" kern="1200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static_assert</a:t>
            </a:r>
            <a:r>
              <a:rPr lang="en-US" altLang="zh-CN" kern="12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dirty="0"/>
              <a:t>and type traits</a:t>
            </a:r>
          </a:p>
          <a:p>
            <a:r>
              <a:rPr lang="en-US" altLang="zh-CN" dirty="0"/>
              <a:t>Move semantics</a:t>
            </a:r>
          </a:p>
        </p:txBody>
      </p:sp>
    </p:spTree>
    <p:extLst>
      <p:ext uri="{BB962C8B-B14F-4D97-AF65-F5344CB8AC3E}">
        <p14:creationId xmlns:p14="http://schemas.microsoft.com/office/powerpoint/2010/main" val="10334554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dirty="0"/>
              <a:t>Deduction of the type with </a:t>
            </a:r>
            <a:r>
              <a:rPr lang="en-US" kern="1200" dirty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auto</a:t>
            </a:r>
            <a:endParaRPr lang="en-US" sz="1867" dirty="0">
              <a:solidFill>
                <a:srgbClr val="0000FF"/>
              </a:solidFill>
              <a:latin typeface="+mn-ea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and less code is better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1"/>
            <a:ext cx="11850624" cy="5304657"/>
          </a:xfrm>
        </p:spPr>
        <p:txBody>
          <a:bodyPr/>
          <a:lstStyle/>
          <a:p>
            <a:r>
              <a:rPr lang="en-US" altLang="zh-CN" dirty="0"/>
              <a:t>The compiler determines the type:</a:t>
            </a:r>
          </a:p>
          <a:p>
            <a:pPr marL="311142" lvl="1" indent="0">
              <a:buNone/>
            </a:pPr>
            <a:r>
              <a:rPr lang="en-US" altLang="zh-CN" kern="1200" dirty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auto</a:t>
            </a:r>
            <a:r>
              <a:rPr lang="en-US" altLang="zh-CN" dirty="0"/>
              <a:t> </a:t>
            </a:r>
            <a:r>
              <a:rPr lang="en-US" altLang="zh-CN" dirty="0" err="1"/>
              <a:t>myString</a:t>
            </a:r>
            <a:r>
              <a:rPr lang="en-US" altLang="zh-CN" dirty="0"/>
              <a:t> = "my String"; // C++11</a:t>
            </a:r>
          </a:p>
          <a:p>
            <a:pPr marL="311142" lvl="1" indent="0">
              <a:buNone/>
            </a:pPr>
            <a:r>
              <a:rPr lang="en-US" altLang="zh-CN" kern="1200" dirty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auto</a:t>
            </a:r>
            <a:r>
              <a:rPr lang="en-US" altLang="zh-CN" dirty="0"/>
              <a:t> </a:t>
            </a:r>
            <a:r>
              <a:rPr lang="en-US" altLang="zh-CN" dirty="0" err="1"/>
              <a:t>myInt</a:t>
            </a:r>
            <a:r>
              <a:rPr lang="en-US" altLang="zh-CN" dirty="0"/>
              <a:t> = 5; // C++11</a:t>
            </a:r>
          </a:p>
          <a:p>
            <a:pPr marL="311142" lvl="1" indent="0">
              <a:buNone/>
            </a:pPr>
            <a:r>
              <a:rPr lang="en-US" altLang="zh-CN" kern="1200" dirty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auto</a:t>
            </a:r>
            <a:r>
              <a:rPr lang="en-US" altLang="zh-CN" dirty="0"/>
              <a:t> </a:t>
            </a:r>
            <a:r>
              <a:rPr lang="en-US" altLang="zh-CN" dirty="0" err="1"/>
              <a:t>myDouble</a:t>
            </a:r>
            <a:r>
              <a:rPr lang="en-US" altLang="zh-CN" dirty="0"/>
              <a:t> = 3.14; // C++11</a:t>
            </a:r>
          </a:p>
          <a:p>
            <a:r>
              <a:rPr lang="en-US" altLang="zh-CN" dirty="0"/>
              <a:t>Get a iterator on the first element of a vector:</a:t>
            </a:r>
          </a:p>
          <a:p>
            <a:pPr marL="311142" lvl="1" indent="0">
              <a:buNone/>
            </a:pPr>
            <a:r>
              <a:rPr lang="en-US" altLang="zh-CN" dirty="0"/>
              <a:t>vector&lt;</a:t>
            </a:r>
            <a:r>
              <a:rPr lang="en-US" altLang="zh-CN" kern="12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dirty="0"/>
              <a:t>&gt; v;</a:t>
            </a:r>
          </a:p>
          <a:p>
            <a:pPr marL="311142" lvl="1" indent="0">
              <a:buNone/>
            </a:pPr>
            <a:r>
              <a:rPr lang="en-US" altLang="zh-CN" dirty="0"/>
              <a:t>vector&lt;</a:t>
            </a:r>
            <a:r>
              <a:rPr lang="en-US" altLang="zh-CN" kern="12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dirty="0"/>
              <a:t>&gt;::iterator it1 = </a:t>
            </a:r>
            <a:r>
              <a:rPr lang="en-US" altLang="zh-CN" dirty="0" err="1"/>
              <a:t>v.begin</a:t>
            </a:r>
            <a:r>
              <a:rPr lang="en-US" altLang="zh-CN" dirty="0"/>
              <a:t>(); // C++98</a:t>
            </a:r>
          </a:p>
          <a:p>
            <a:pPr marL="311142" lvl="1" indent="0">
              <a:buNone/>
            </a:pPr>
            <a:r>
              <a:rPr lang="en-US" altLang="zh-CN" kern="1200" dirty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auto</a:t>
            </a:r>
            <a:r>
              <a:rPr lang="en-US" altLang="zh-CN" dirty="0"/>
              <a:t> it2 = </a:t>
            </a:r>
            <a:r>
              <a:rPr lang="en-US" altLang="zh-CN" dirty="0" err="1"/>
              <a:t>v.begin</a:t>
            </a:r>
            <a:r>
              <a:rPr lang="en-US" altLang="zh-CN" dirty="0"/>
              <a:t>(); // C++11</a:t>
            </a:r>
          </a:p>
          <a:p>
            <a:r>
              <a:rPr lang="en-US" altLang="zh-CN" dirty="0"/>
              <a:t>Definition of a function pointer:</a:t>
            </a:r>
          </a:p>
          <a:p>
            <a:pPr marL="311142" lvl="1" indent="0">
              <a:buNone/>
            </a:pPr>
            <a:r>
              <a:rPr lang="en-US" altLang="zh-CN" kern="12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dirty="0"/>
              <a:t> add(</a:t>
            </a:r>
            <a:r>
              <a:rPr lang="en-US" altLang="zh-CN" kern="12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b){ return </a:t>
            </a:r>
            <a:r>
              <a:rPr lang="en-US" altLang="zh-CN" dirty="0" err="1"/>
              <a:t>a+b</a:t>
            </a:r>
            <a:r>
              <a:rPr lang="en-US" altLang="zh-CN" dirty="0"/>
              <a:t>; };</a:t>
            </a:r>
          </a:p>
          <a:p>
            <a:pPr marL="311142" lvl="1" indent="0">
              <a:buNone/>
            </a:pPr>
            <a:r>
              <a:rPr lang="en-US" altLang="zh-CN" kern="12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dirty="0"/>
              <a:t> (*myAdd1)(</a:t>
            </a:r>
            <a:r>
              <a:rPr lang="en-US" altLang="zh-CN" kern="12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kern="1200" dirty="0">
                <a:solidFill>
                  <a:schemeClr val="bg2"/>
                </a:solidFill>
                <a:latin typeface="+mn-ea"/>
                <a:ea typeface="+mn-ea"/>
                <a:cs typeface="Consolas" panose="020B0609020204030204" pitchFamily="49" charset="0"/>
              </a:rPr>
              <a:t>, </a:t>
            </a:r>
            <a:r>
              <a:rPr lang="en-US" altLang="zh-CN" kern="12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dirty="0"/>
              <a:t>) = add; // C++98</a:t>
            </a:r>
          </a:p>
          <a:p>
            <a:pPr marL="311142" lvl="1" indent="0">
              <a:buNone/>
            </a:pPr>
            <a:r>
              <a:rPr lang="en-US" altLang="zh-CN" kern="1200" dirty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auto</a:t>
            </a:r>
            <a:r>
              <a:rPr lang="en-US" altLang="zh-CN" dirty="0"/>
              <a:t> myAdd2 = add; // C++11</a:t>
            </a:r>
          </a:p>
          <a:p>
            <a:pPr marL="311142" lvl="1" indent="0">
              <a:buNone/>
            </a:pPr>
            <a:r>
              <a:rPr lang="en-US" altLang="zh-CN" dirty="0"/>
              <a:t>myAdd1(2, 3) == myAdd2(2,3);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5173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dirty="0"/>
              <a:t>Deduction of the type with </a:t>
            </a:r>
            <a:r>
              <a:rPr lang="en-US" kern="12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decltype</a:t>
            </a:r>
            <a:endParaRPr lang="en-US" kern="1200" dirty="0">
              <a:solidFill>
                <a:srgbClr val="0000FF"/>
              </a:solidFill>
              <a:latin typeface="+mn-ea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and less code is better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0"/>
            <a:ext cx="11850624" cy="3191066"/>
          </a:xfrm>
        </p:spPr>
        <p:txBody>
          <a:bodyPr/>
          <a:lstStyle/>
          <a:p>
            <a:r>
              <a:rPr lang="en-US" altLang="zh-CN" dirty="0"/>
              <a:t>The compiler determines the type of an expression:</a:t>
            </a:r>
          </a:p>
          <a:p>
            <a:pPr marL="311142" lvl="1" indent="0">
              <a:buNone/>
            </a:pPr>
            <a:r>
              <a:rPr lang="en-US" altLang="zh-CN" dirty="0" err="1"/>
              <a:t>decltype</a:t>
            </a:r>
            <a:r>
              <a:rPr lang="en-US" altLang="zh-CN" dirty="0"/>
              <a:t>("</a:t>
            </a:r>
            <a:r>
              <a:rPr lang="en-US" altLang="zh-CN" dirty="0" err="1"/>
              <a:t>str</a:t>
            </a:r>
            <a:r>
              <a:rPr lang="en-US" altLang="zh-CN" dirty="0"/>
              <a:t>") </a:t>
            </a:r>
            <a:r>
              <a:rPr lang="en-US" altLang="zh-CN" dirty="0" err="1"/>
              <a:t>myString</a:t>
            </a:r>
            <a:r>
              <a:rPr lang="en-US" altLang="zh-CN" dirty="0"/>
              <a:t>= "</a:t>
            </a:r>
            <a:r>
              <a:rPr lang="en-US" altLang="zh-CN" dirty="0" err="1"/>
              <a:t>str</a:t>
            </a:r>
            <a:r>
              <a:rPr lang="en-US" altLang="zh-CN" dirty="0"/>
              <a:t>"; // C++11</a:t>
            </a:r>
          </a:p>
          <a:p>
            <a:pPr marL="311142" lvl="1" indent="0">
              <a:buNone/>
            </a:pPr>
            <a:r>
              <a:rPr lang="en-US" altLang="zh-CN" dirty="0" err="1"/>
              <a:t>decltype</a:t>
            </a:r>
            <a:r>
              <a:rPr lang="en-US" altLang="zh-CN" dirty="0"/>
              <a:t>(5) </a:t>
            </a:r>
            <a:r>
              <a:rPr lang="en-US" altLang="zh-CN" dirty="0" err="1"/>
              <a:t>myInt</a:t>
            </a:r>
            <a:r>
              <a:rPr lang="en-US" altLang="zh-CN" dirty="0"/>
              <a:t>= 5; // C++11</a:t>
            </a:r>
          </a:p>
          <a:p>
            <a:pPr marL="311142" lvl="1" indent="0">
              <a:buNone/>
            </a:pPr>
            <a:r>
              <a:rPr lang="en-US" altLang="zh-CN" dirty="0" err="1"/>
              <a:t>decltype</a:t>
            </a:r>
            <a:r>
              <a:rPr lang="en-US" altLang="zh-CN" dirty="0"/>
              <a:t>(3.14) </a:t>
            </a:r>
            <a:r>
              <a:rPr lang="en-US" altLang="zh-CN" dirty="0" err="1"/>
              <a:t>myFloat</a:t>
            </a:r>
            <a:r>
              <a:rPr lang="en-US" altLang="zh-CN" dirty="0"/>
              <a:t>= 3.14; // C++11</a:t>
            </a:r>
          </a:p>
          <a:p>
            <a:pPr marL="311142" lvl="1" indent="0">
              <a:buNone/>
            </a:pPr>
            <a:r>
              <a:rPr lang="en-US" altLang="zh-CN" dirty="0" err="1"/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myInt</a:t>
            </a:r>
            <a:r>
              <a:rPr lang="en-US" altLang="zh-CN" dirty="0"/>
              <a:t>) </a:t>
            </a:r>
            <a:r>
              <a:rPr lang="en-US" altLang="zh-CN" dirty="0" err="1"/>
              <a:t>myNewInt</a:t>
            </a:r>
            <a:r>
              <a:rPr lang="en-US" altLang="zh-CN" dirty="0"/>
              <a:t>= 2011; // C++11</a:t>
            </a:r>
          </a:p>
          <a:p>
            <a:pPr marL="311142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kern="12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</a:t>
            </a:r>
            <a:r>
              <a:rPr lang="en-US" altLang="zh-CN" kern="12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dirty="0"/>
              <a:t> b){ return </a:t>
            </a:r>
            <a:r>
              <a:rPr lang="en-US" altLang="zh-CN" dirty="0" err="1"/>
              <a:t>a+b</a:t>
            </a:r>
            <a:r>
              <a:rPr lang="en-US" altLang="zh-CN" dirty="0"/>
              <a:t>; };</a:t>
            </a:r>
          </a:p>
          <a:p>
            <a:pPr marL="311142" lvl="1" indent="0">
              <a:buNone/>
            </a:pPr>
            <a:r>
              <a:rPr lang="en-US" altLang="zh-CN" dirty="0" err="1"/>
              <a:t>decltype</a:t>
            </a:r>
            <a:r>
              <a:rPr lang="en-US" altLang="zh-CN" dirty="0"/>
              <a:t>(add) </a:t>
            </a:r>
            <a:r>
              <a:rPr lang="en-US" altLang="zh-CN" dirty="0" err="1"/>
              <a:t>myAdd</a:t>
            </a:r>
            <a:r>
              <a:rPr lang="en-US" altLang="zh-CN" dirty="0"/>
              <a:t>= add; // (</a:t>
            </a:r>
            <a:r>
              <a:rPr lang="en-US" altLang="zh-CN" kern="12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dirty="0"/>
              <a:t>)(*)(</a:t>
            </a:r>
            <a:r>
              <a:rPr lang="en-US" altLang="zh-CN" kern="12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dirty="0"/>
              <a:t>, </a:t>
            </a:r>
            <a:r>
              <a:rPr lang="en-US" altLang="zh-CN" kern="12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dirty="0"/>
              <a:t>) // C++11</a:t>
            </a:r>
          </a:p>
          <a:p>
            <a:pPr marL="311142" lvl="1" indent="0">
              <a:buNone/>
            </a:pPr>
            <a:r>
              <a:rPr lang="en-US" altLang="zh-CN" dirty="0" err="1"/>
              <a:t>myAdd</a:t>
            </a:r>
            <a:r>
              <a:rPr lang="en-US" altLang="zh-CN" dirty="0"/>
              <a:t>(2,3) == add(2,3);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0581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kern="12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decltype</a:t>
            </a:r>
            <a:r>
              <a:rPr lang="en-US" kern="1200" dirty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 </a:t>
            </a:r>
            <a:r>
              <a:rPr lang="en-US" kern="1200" dirty="0">
                <a:solidFill>
                  <a:schemeClr val="bg2"/>
                </a:solidFill>
                <a:latin typeface="+mn-ea"/>
                <a:ea typeface="+mn-ea"/>
                <a:cs typeface="Consolas" panose="020B0609020204030204" pitchFamily="49" charset="0"/>
              </a:rPr>
              <a:t>VS</a:t>
            </a:r>
            <a:r>
              <a:rPr lang="en-US" kern="1200" dirty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 auto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0"/>
            <a:ext cx="11850624" cy="4616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376" y="1916144"/>
            <a:ext cx="5608321" cy="2914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与auto和decltype</a:t>
            </a:r>
            <a:endParaRPr lang="en-US" altLang="zh-CN" sz="1067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int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a(4);</a:t>
            </a:r>
            <a:endParaRPr lang="en-US" altLang="zh-CN" sz="1067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aa(a);//int</a:t>
            </a:r>
            <a:endParaRPr lang="en-US" altLang="zh-CN" sz="1067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auto 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aa2(a);</a:t>
            </a:r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//const int 可以通过加上const使得aa2被顶层const修饰</a:t>
            </a:r>
            <a:endParaRPr lang="en-US" altLang="zh-CN" sz="1067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/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 ad (4);</a:t>
            </a:r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//const int</a:t>
            </a:r>
            <a:endParaRPr lang="en-US" altLang="zh-CN" sz="1067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decltype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 ad2(4);</a:t>
            </a:r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//const 也可以加但是多余</a:t>
            </a:r>
            <a:endParaRPr lang="en-US" altLang="zh-CN" sz="1067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int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*a1(&amp;a);</a:t>
            </a:r>
            <a:endParaRPr lang="en-US" altLang="zh-CN" sz="1067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a1a(a1);</a:t>
            </a:r>
            <a:endParaRPr lang="en-US" altLang="zh-CN" sz="1067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//const int * auto能够识别底层const</a:t>
            </a:r>
            <a:endParaRPr lang="en-US" altLang="zh-CN" sz="1067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(a1) a1d;</a:t>
            </a:r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//const int *</a:t>
            </a:r>
            <a:endParaRPr lang="en-US" altLang="zh-CN" sz="1067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/constexpr 与auto和decltype</a:t>
            </a:r>
            <a:endParaRPr lang="en-US" altLang="zh-CN" sz="1067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constexpr int 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b(4);</a:t>
            </a:r>
            <a:endParaRPr lang="en-US" altLang="zh-CN" sz="1067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ba(b);//int</a:t>
            </a:r>
            <a:endParaRPr lang="en-US" altLang="zh-CN" sz="1067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 bd (4);</a:t>
            </a:r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//const int</a:t>
            </a:r>
            <a:endParaRPr lang="en-US" altLang="zh-CN" sz="1067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//bd并不解释为decltype int 类型而是 const int类型。这正说明decltype是const一种特殊情况</a:t>
            </a:r>
            <a:endParaRPr lang="en-US" altLang="zh-CN" sz="1067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067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5312" y="1912806"/>
            <a:ext cx="6096000" cy="3376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vl="0" algn="l"/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&amp;与auto和decltype</a:t>
            </a:r>
            <a:endParaRPr lang="en-US" altLang="zh-CN" sz="1067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int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&amp;d(4);</a:t>
            </a:r>
            <a:endParaRPr lang="en-US" altLang="zh-CN" sz="1067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my2 {</a:t>
            </a:r>
            <a:endParaRPr lang="en-US" altLang="zh-CN" sz="1067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da(d);</a:t>
            </a:r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//auto变量不能放到结构体里面</a:t>
            </a:r>
            <a:endParaRPr lang="en-US" altLang="zh-CN" sz="1067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067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endParaRPr lang="en-US" altLang="zh-CN" sz="1067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da(d);</a:t>
            </a:r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//int 通过表达式结果的类型推断</a:t>
            </a:r>
            <a:endParaRPr lang="en-US" altLang="zh-CN" sz="1067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{</a:t>
            </a:r>
            <a:endParaRPr lang="en-US" altLang="zh-CN" sz="1067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en-US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(d) dd;</a:t>
            </a:r>
            <a:endParaRPr lang="en-US" altLang="zh-CN" sz="1067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067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 &lt;&lt;</a:t>
            </a:r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sizeof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(my) &lt;&lt; endl;</a:t>
            </a:r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//4</a:t>
            </a:r>
            <a:endParaRPr lang="en-US" altLang="zh-CN" sz="1067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(d) dd(4);</a:t>
            </a:r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//const int &amp;</a:t>
            </a:r>
            <a:r>
              <a:rPr lang="en-US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decltype与表达式的类型密切相关</a:t>
            </a:r>
            <a:endParaRPr lang="en-US" altLang="zh-CN" sz="1067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//[] 与auto和decltype</a:t>
            </a:r>
            <a:endParaRPr lang="en-US" altLang="zh-CN" sz="1067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e[5];</a:t>
            </a:r>
            <a:endParaRPr lang="en-US" altLang="zh-CN" sz="1067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ea(e);</a:t>
            </a:r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//int * 编译器最终将[]解析成指针同时auto又是通过表达式结果的类型推断</a:t>
            </a:r>
            <a:endParaRPr lang="en-US" altLang="zh-CN" sz="1067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ed;</a:t>
            </a:r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//int ed[5]</a:t>
            </a:r>
            <a:endParaRPr lang="en-US" altLang="zh-CN" sz="1067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//() 与auto和decltype</a:t>
            </a:r>
            <a:endParaRPr lang="en-US" altLang="zh-CN" sz="1067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f();</a:t>
            </a:r>
            <a:endParaRPr lang="en-US" altLang="zh-CN" sz="1067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fa(f);</a:t>
            </a:r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//int (*fa)()</a:t>
            </a:r>
            <a:endParaRPr lang="en-US" altLang="zh-CN" sz="1067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/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(f) fd;</a:t>
            </a:r>
            <a:r>
              <a:rPr lang="zh-CN" altLang="zh-CN" sz="1067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//int fd(); </a:t>
            </a:r>
            <a:endParaRPr lang="zh-CN" alt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00377" y="5523822"/>
            <a:ext cx="5608321" cy="933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/>
            <a:r>
              <a:rPr lang="en-US" altLang="zh-CN" sz="1067" i="1" dirty="0">
                <a:solidFill>
                  <a:srgbClr val="008000"/>
                </a:solidFill>
                <a:cs typeface="Consolas" panose="020B0609020204030204" pitchFamily="49" charset="0"/>
              </a:rPr>
              <a:t>//Forwarding function</a:t>
            </a:r>
          </a:p>
          <a:p>
            <a:pPr lvl="0" algn="l"/>
            <a:r>
              <a:rPr lang="zh-CN" altLang="zh-CN" sz="1067" dirty="0">
                <a:solidFill>
                  <a:srgbClr val="0000FF"/>
                </a:solidFill>
                <a:cs typeface="Consolas" panose="020B0609020204030204" pitchFamily="49" charset="0"/>
              </a:rPr>
              <a:t>template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zh-CN" altLang="zh-CN" sz="1067" dirty="0">
                <a:solidFill>
                  <a:srgbClr val="0000FF"/>
                </a:solidFill>
                <a:cs typeface="Consolas" panose="020B0609020204030204" pitchFamily="49" charset="0"/>
              </a:rPr>
              <a:t>typename 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LHS, </a:t>
            </a:r>
            <a:r>
              <a:rPr lang="zh-CN" altLang="zh-CN" sz="1067" dirty="0">
                <a:solidFill>
                  <a:srgbClr val="0000FF"/>
                </a:solidFill>
                <a:cs typeface="Consolas" panose="020B0609020204030204" pitchFamily="49" charset="0"/>
              </a:rPr>
              <a:t>typename 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RHS&gt;</a:t>
            </a:r>
          </a:p>
          <a:p>
            <a:pPr lvl="0" algn="l"/>
            <a:r>
              <a:rPr lang="zh-CN" altLang="zh-CN" sz="1067" dirty="0">
                <a:solidFill>
                  <a:srgbClr val="C7254E"/>
                </a:solidFill>
                <a:ea typeface="Monaco"/>
              </a:rPr>
              <a:t> 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067" dirty="0">
                <a:solidFill>
                  <a:srgbClr val="0000FF"/>
                </a:solidFill>
                <a:cs typeface="Consolas" panose="020B0609020204030204" pitchFamily="49" charset="0"/>
              </a:rPr>
              <a:t>auto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AddingFunc(</a:t>
            </a:r>
            <a:r>
              <a:rPr lang="zh-CN" altLang="zh-CN" sz="1067" dirty="0">
                <a:solidFill>
                  <a:srgbClr val="0000FF"/>
                </a:solidFill>
                <a:cs typeface="Consolas" panose="020B0609020204030204" pitchFamily="49" charset="0"/>
              </a:rPr>
              <a:t>const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LHS &amp;lhs, </a:t>
            </a:r>
            <a:r>
              <a:rPr lang="zh-CN" altLang="zh-CN" sz="1067" dirty="0">
                <a:solidFill>
                  <a:srgbClr val="0000FF"/>
                </a:solidFill>
                <a:cs typeface="Consolas" panose="020B0609020204030204" pitchFamily="49" charset="0"/>
              </a:rPr>
              <a:t>const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RHS &amp;rhs) -&gt; </a:t>
            </a:r>
            <a:r>
              <a:rPr lang="zh-CN" altLang="zh-CN" sz="1067" dirty="0">
                <a:solidFill>
                  <a:srgbClr val="0000FF"/>
                </a:solidFill>
                <a:cs typeface="Consolas" panose="020B0609020204030204" pitchFamily="49" charset="0"/>
              </a:rPr>
              <a:t>decltype</a:t>
            </a:r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(lhs+rhs)</a:t>
            </a:r>
          </a:p>
          <a:p>
            <a:pPr lvl="0" algn="l"/>
            <a:r>
              <a:rPr lang="zh-CN" altLang="zh-CN" sz="1067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{return lhs + rhs;}</a:t>
            </a:r>
          </a:p>
          <a:p>
            <a:pPr lvl="0" algn="l"/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4157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dirty="0"/>
              <a:t>The null pointer literal </a:t>
            </a:r>
            <a:r>
              <a:rPr lang="en-US" kern="12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nullptr</a:t>
            </a:r>
            <a:endParaRPr lang="en-US" kern="1200" dirty="0">
              <a:solidFill>
                <a:srgbClr val="0000FF"/>
              </a:solidFill>
              <a:latin typeface="+mn-ea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Removal </a:t>
            </a:r>
            <a:r>
              <a:rPr lang="en-US" altLang="zh-CN" dirty="0"/>
              <a:t>implicit conversion to integral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0"/>
            <a:ext cx="11850624" cy="2133917"/>
          </a:xfrm>
        </p:spPr>
        <p:txBody>
          <a:bodyPr/>
          <a:lstStyle/>
          <a:p>
            <a:r>
              <a:rPr lang="en-US" altLang="zh-CN" dirty="0"/>
              <a:t>Implicit conversions exists</a:t>
            </a:r>
          </a:p>
          <a:p>
            <a:pPr lvl="1"/>
            <a:r>
              <a:rPr lang="en-US" altLang="zh-CN" kern="12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nullptr</a:t>
            </a:r>
            <a:r>
              <a:rPr lang="en-US" altLang="zh-CN" dirty="0"/>
              <a:t> to null pointer value of any pointer type</a:t>
            </a:r>
            <a:endParaRPr lang="en-US" dirty="0"/>
          </a:p>
          <a:p>
            <a:pPr lvl="1"/>
            <a:r>
              <a:rPr lang="en-US" altLang="zh-CN" kern="12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nullptr</a:t>
            </a:r>
            <a:r>
              <a:rPr lang="en-US" altLang="zh-CN" dirty="0"/>
              <a:t> to any pointer-to-member types</a:t>
            </a:r>
            <a:endParaRPr lang="en-US" dirty="0"/>
          </a:p>
          <a:p>
            <a:pPr lvl="1"/>
            <a:r>
              <a:rPr lang="en-US" altLang="zh-CN" kern="12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nullptr</a:t>
            </a:r>
            <a:r>
              <a:rPr lang="en-US" altLang="zh-CN" dirty="0"/>
              <a:t> to bool (as false)</a:t>
            </a:r>
          </a:p>
          <a:p>
            <a:r>
              <a:rPr lang="en-US" altLang="zh-CN" dirty="0"/>
              <a:t>0 is still a valid null pointer value for backward compatibility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8884" y="3626125"/>
            <a:ext cx="10548722" cy="22775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121920" tIns="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foo(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p) {}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bar(std::shared_ptr&lt;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p) {}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p1 = NULL;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p2 =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(p1 == p2) { 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bar(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 =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zh-CN" altLang="zh-CN" sz="1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error: A native nullptr can only be converted to bool or, using reinterpret_cast, to an integral type</a:t>
            </a:r>
            <a:r>
              <a:rPr lang="zh-CN" altLang="zh-CN" sz="800" dirty="0"/>
              <a:t> 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08127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altLang="zh-CN" dirty="0"/>
              <a:t>Range-based for loops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worry </a:t>
            </a:r>
            <a:r>
              <a:rPr lang="en-US" altLang="zh-CN" dirty="0"/>
              <a:t>about indexes, iterators or number of elements anymore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1"/>
            <a:ext cx="11850624" cy="1661993"/>
          </a:xfrm>
        </p:spPr>
        <p:txBody>
          <a:bodyPr/>
          <a:lstStyle/>
          <a:p>
            <a:r>
              <a:rPr lang="en-US" altLang="zh-CN" dirty="0"/>
              <a:t>"</a:t>
            </a:r>
            <a:r>
              <a:rPr lang="en-US" altLang="zh-CN" dirty="0" err="1"/>
              <a:t>foreach</a:t>
            </a:r>
            <a:r>
              <a:rPr lang="en-US" altLang="zh-CN" dirty="0"/>
              <a:t>" paradigm of iterating over collections</a:t>
            </a:r>
            <a:endParaRPr lang="en-US" dirty="0"/>
          </a:p>
          <a:p>
            <a:pPr lvl="1"/>
            <a:r>
              <a:rPr lang="en-US" altLang="zh-CN" dirty="0"/>
              <a:t>C-like arrays</a:t>
            </a:r>
            <a:endParaRPr lang="en-US" dirty="0"/>
          </a:p>
          <a:p>
            <a:pPr lvl="1"/>
            <a:r>
              <a:rPr lang="en-US" altLang="zh-CN" dirty="0"/>
              <a:t>Initializer lists</a:t>
            </a:r>
          </a:p>
          <a:p>
            <a:pPr lvl="1"/>
            <a:r>
              <a:rPr lang="en-US" dirty="0"/>
              <a:t>Anything for which the non-member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begin()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end() </a:t>
            </a:r>
            <a:r>
              <a:rPr lang="en-US" dirty="0"/>
              <a:t>functions are overloaded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58661" y="3034488"/>
            <a:ext cx="3984424" cy="3570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121920" tIns="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std::map&lt;std::string, std::vector&lt;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map;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std::vector&lt;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v;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v.push_back(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v.push_back(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v.push_back(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map[</a:t>
            </a:r>
            <a:r>
              <a:rPr lang="zh-CN" altLang="zh-CN" sz="12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"one"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v;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kvp : map)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std::cout &lt;&lt; kvp.first &lt;&lt; std::endl;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: kvp.second)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std::cout &lt;&lt; v &lt;&lt; std::endl;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arr[] = {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zh-CN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e : arr)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= e*e;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zh-CN" altLang="zh-CN" sz="800" dirty="0"/>
              <a:t> 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18060" y="3036114"/>
            <a:ext cx="2973571" cy="129266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D1 x;</a:t>
            </a:r>
            <a:endParaRPr lang="en-US" altLang="zh-CN" sz="1200" dirty="0">
              <a:solidFill>
                <a:srgbClr val="30333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D2 y;</a:t>
            </a:r>
            <a:endParaRPr lang="en-US" altLang="zh-CN" sz="1200" dirty="0">
              <a:solidFill>
                <a:srgbClr val="30333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B* px = &amp;x;</a:t>
            </a:r>
            <a:endParaRPr lang="en-US" altLang="zh-CN" sz="1200" dirty="0">
              <a:solidFill>
                <a:srgbClr val="30333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B* py = &amp;y;</a:t>
            </a:r>
            <a:endParaRPr lang="en-US" altLang="zh-CN" sz="1200" dirty="0">
              <a:solidFill>
                <a:srgbClr val="30333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30333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zh-CN" altLang="zh-CN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zh-CN" altLang="zh-CN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e : { px, py })</a:t>
            </a:r>
            <a:endParaRPr lang="en-US" altLang="zh-CN" sz="1200" dirty="0">
              <a:solidFill>
                <a:srgbClr val="30333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zh-CN" altLang="zh-CN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std::cout &lt;&lt; e-&gt;fun() &lt;&lt; </a:t>
            </a:r>
            <a:r>
              <a:rPr lang="zh-CN" altLang="zh-CN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"\n"</a:t>
            </a:r>
            <a:r>
              <a:rPr lang="zh-CN" altLang="zh-CN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0726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17"/>
            <a:ext cx="10789920" cy="769441"/>
          </a:xfrm>
        </p:spPr>
        <p:txBody>
          <a:bodyPr/>
          <a:lstStyle/>
          <a:p>
            <a:r>
              <a:rPr lang="en-US" altLang="zh-CN" dirty="0"/>
              <a:t>Override and final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740884"/>
            <a:ext cx="10789920" cy="461665"/>
          </a:xfrm>
        </p:spPr>
        <p:txBody>
          <a:bodyPr/>
          <a:lstStyle/>
          <a:p>
            <a:r>
              <a:rPr lang="en-US" altLang="zh-CN" i="0" dirty="0"/>
              <a:t>A way to describe your intentions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80160"/>
            <a:ext cx="11850624" cy="1549142"/>
          </a:xfrm>
        </p:spPr>
        <p:txBody>
          <a:bodyPr/>
          <a:lstStyle/>
          <a:p>
            <a:pPr lvl="0"/>
            <a:r>
              <a:rPr lang="zh-CN" altLang="zh-CN" sz="32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zh-CN" altLang="zh-CN" dirty="0">
                <a:solidFill>
                  <a:srgbClr val="11111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to indicate that a method is supposed to be an override of a virtual method in a base class</a:t>
            </a:r>
            <a:endParaRPr lang="en-US" dirty="0"/>
          </a:p>
          <a:p>
            <a:pPr lvl="0"/>
            <a:r>
              <a:rPr lang="en-US" altLang="zh-CN" sz="32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zh-CN" altLang="zh-CN" sz="32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inal</a:t>
            </a:r>
            <a:r>
              <a:rPr lang="zh-CN" altLang="zh-CN" dirty="0">
                <a:solidFill>
                  <a:srgbClr val="11111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to indicate that a derived class shall not override a virtual method</a:t>
            </a:r>
            <a:endParaRPr lang="zh-CN" altLang="zh-CN" sz="5333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0087" y="3210107"/>
            <a:ext cx="6703117" cy="3200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121920" tIns="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{std::cout &lt;&lt; </a:t>
            </a:r>
            <a:r>
              <a:rPr lang="zh-CN" altLang="zh-CN" sz="12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"B::f"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std::endl;}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 :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final {std::cout &lt;&lt; </a:t>
            </a:r>
            <a:r>
              <a:rPr lang="zh-CN" altLang="zh-CN" sz="12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"D::f"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std::endl;}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 :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{std::cout &lt;&lt; </a:t>
            </a:r>
            <a:r>
              <a:rPr lang="zh-CN" altLang="zh-CN" sz="12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"F::f"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std::endl;}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lang="zh-CN" altLang="zh-CN" sz="800" dirty="0"/>
              <a:t> 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0714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5049</Words>
  <Application>Microsoft Office PowerPoint</Application>
  <PresentationFormat>Widescreen</PresentationFormat>
  <Paragraphs>436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Monaco</vt:lpstr>
      <vt:lpstr>等线</vt:lpstr>
      <vt:lpstr>等线 Light</vt:lpstr>
      <vt:lpstr>Arial</vt:lpstr>
      <vt:lpstr>Calibri</vt:lpstr>
      <vt:lpstr>Calibri Light</vt:lpstr>
      <vt:lpstr>Consolas</vt:lpstr>
      <vt:lpstr>Segoe UI</vt:lpstr>
      <vt:lpstr>Symbol</vt:lpstr>
      <vt:lpstr>Trebuchet MS</vt:lpstr>
      <vt:lpstr>Wingdings 2</vt:lpstr>
      <vt:lpstr>Office Theme</vt:lpstr>
      <vt:lpstr>C++11: An Overview</vt:lpstr>
      <vt:lpstr>Overview</vt:lpstr>
      <vt:lpstr>Features new to C++ 11</vt:lpstr>
      <vt:lpstr>Deduction of the type with auto</vt:lpstr>
      <vt:lpstr>Deduction of the type with decltype</vt:lpstr>
      <vt:lpstr>decltype VS auto</vt:lpstr>
      <vt:lpstr>The null pointer literal nullptr</vt:lpstr>
      <vt:lpstr>Range-based for loops</vt:lpstr>
      <vt:lpstr>Override and final</vt:lpstr>
      <vt:lpstr>Strongly-typed enums</vt:lpstr>
      <vt:lpstr>Smart pointers</vt:lpstr>
      <vt:lpstr>Smart pointers</vt:lpstr>
      <vt:lpstr>Lambdas</vt:lpstr>
      <vt:lpstr>Lambdas</vt:lpstr>
      <vt:lpstr>Lambdas</vt:lpstr>
      <vt:lpstr>Non-member begin() and end()</vt:lpstr>
      <vt:lpstr>static_assert and type traits</vt:lpstr>
      <vt:lpstr>Move semantics</vt:lpstr>
      <vt:lpstr>Move semantic</vt:lpstr>
      <vt:lpstr>Rvalue references</vt:lpstr>
      <vt:lpstr>Constructor: Delegation&amp;Inheritance (using)</vt:lpstr>
      <vt:lpstr>Requesting methods (default)</vt:lpstr>
      <vt:lpstr>Suppress function invocations (delete)</vt:lpstr>
      <vt:lpstr>More to talk</vt:lpstr>
      <vt:lpstr>And more</vt:lpstr>
      <vt:lpstr>And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C++11: An Overview</dc:title>
  <dc:creator>Deng, Haijun</dc:creator>
  <cp:lastModifiedBy>Deng, Haijun</cp:lastModifiedBy>
  <cp:revision>1</cp:revision>
  <dcterms:created xsi:type="dcterms:W3CDTF">2017-05-15T12:43:13Z</dcterms:created>
  <dcterms:modified xsi:type="dcterms:W3CDTF">2017-05-15T12:45:18Z</dcterms:modified>
</cp:coreProperties>
</file>