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300" r:id="rId10"/>
    <p:sldId id="301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6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6" r:id="rId41"/>
    <p:sldId id="298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7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9B43-6C86-4105-AE8A-26C6AC82A91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B555-7100-4285-9AD5-4C99DEA7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B555-7100-4285-9AD5-4C99DEA7EC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0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461F-61FE-4D81-8611-0097AAEF7B68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E650-B1F9-41B7-A814-30DF5D824348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A3-ECFC-423D-9D1F-F2B307D4D685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6075-E8DF-4742-8C24-79E95A67D237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2289-7CF1-4619-A455-B0B4017B374E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DEA8-FDD0-47AB-9B1E-6412E7EC60D7}" type="datetime1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6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D6ED-9C9A-4467-8EC7-039C0829B3DE}" type="datetime1">
              <a:rPr lang="en-US" smtClean="0"/>
              <a:t>9/13/21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1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30DE-6A64-4BEE-8EF3-DF084BEA05C1}" type="datetime1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CAAF-2F01-498F-89B0-DB7EA8EC2343}" type="datetime1">
              <a:rPr lang="en-US" smtClean="0"/>
              <a:t>9/13/21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F7E6-27E1-42EF-8BDB-5661503F4C2D}" type="datetime1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5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6676-04F5-493E-A02A-6B73A4AE7951}" type="datetime1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9F45-234F-4D98-8AAE-7ED1F80960E9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oc.python.org/2/library/datetim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99234"/>
            <a:ext cx="9144000" cy="1655762"/>
          </a:xfrm>
        </p:spPr>
        <p:txBody>
          <a:bodyPr/>
          <a:lstStyle/>
          <a:p>
            <a:r>
              <a:rPr lang="en-US" dirty="0"/>
              <a:t>Hamed BENAZHA</a:t>
            </a:r>
          </a:p>
          <a:p>
            <a:r>
              <a:rPr lang="en-US" dirty="0" err="1"/>
              <a:t>Laboratoire</a:t>
            </a:r>
            <a:r>
              <a:rPr lang="en-US" dirty="0"/>
              <a:t> </a:t>
            </a:r>
            <a:r>
              <a:rPr lang="en-US" dirty="0" err="1"/>
              <a:t>d’Informatique</a:t>
            </a:r>
            <a:r>
              <a:rPr lang="en-US" dirty="0"/>
              <a:t> et </a:t>
            </a:r>
            <a:r>
              <a:rPr lang="en-US" dirty="0" err="1"/>
              <a:t>Systèmes</a:t>
            </a:r>
            <a:endParaRPr lang="en-US" dirty="0"/>
          </a:p>
          <a:p>
            <a:r>
              <a:rPr lang="en-US" dirty="0" err="1"/>
              <a:t>Insipired</a:t>
            </a:r>
            <a:r>
              <a:rPr lang="en-US" dirty="0"/>
              <a:t> from Katia </a:t>
            </a:r>
            <a:r>
              <a:rPr lang="en-US" dirty="0" err="1"/>
              <a:t>Oleinik</a:t>
            </a:r>
            <a:r>
              <a:rPr lang="en-US" dirty="0"/>
              <a:t> course</a:t>
            </a:r>
          </a:p>
        </p:txBody>
      </p:sp>
      <p:pic>
        <p:nvPicPr>
          <p:cNvPr id="4" name="Picture 2" descr="École centrale de Marseille — Wikipédia">
            <a:extLst>
              <a:ext uri="{FF2B5EF4-FFF2-40B4-BE49-F238E27FC236}">
                <a16:creationId xmlns:a16="http://schemas.microsoft.com/office/drawing/2014/main" id="{CCC43B6E-6818-5841-BE99-27E7706DE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382" y="4660230"/>
            <a:ext cx="2549236" cy="138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15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nootebook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[scc1 ~]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97" y="3263448"/>
            <a:ext cx="10273934" cy="246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2576" y="1865480"/>
            <a:ext cx="1540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Python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3276" y="1865480"/>
            <a:ext cx="8491513" cy="147732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#Import Python Libraries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2516" y="1773836"/>
            <a:ext cx="10160166" cy="191874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2516" y="1773836"/>
            <a:ext cx="0" cy="191874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2516" y="4947793"/>
            <a:ext cx="853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Shift+Enter</a:t>
            </a:r>
            <a:r>
              <a:rPr lang="en-US" dirty="0"/>
              <a:t> to execute the </a:t>
            </a:r>
            <a:r>
              <a:rPr lang="en-US" i="1" dirty="0" err="1"/>
              <a:t>jupyter</a:t>
            </a:r>
            <a:r>
              <a:rPr lang="en-US" dirty="0"/>
              <a:t> cell</a:t>
            </a:r>
          </a:p>
        </p:txBody>
      </p:sp>
    </p:spTree>
    <p:extLst>
      <p:ext uri="{BB962C8B-B14F-4D97-AF65-F5344CB8AC3E}">
        <p14:creationId xmlns:p14="http://schemas.microsoft.com/office/powerpoint/2010/main" val="143897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using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86177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#Read csv file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raw.githubusercontent.com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Apress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/data-analysis-and-visualization-using-python/master/Ch07/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Salaries.csv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560" y="3538091"/>
            <a:ext cx="11412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number of pandas commands to read other data formats: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='Sheet1',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=['NA'])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pd.read_stata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myfile.dta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('myfile.sas7bdat')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pd.read_hdf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('myfile.h5','df')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3946" y="2809301"/>
            <a:ext cx="95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Note: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above command has many optional arguments to fine-tune the data import process.</a:t>
            </a:r>
          </a:p>
        </p:txBody>
      </p:sp>
    </p:spTree>
    <p:extLst>
      <p:ext uri="{BB962C8B-B14F-4D97-AF65-F5344CB8AC3E}">
        <p14:creationId xmlns:p14="http://schemas.microsoft.com/office/powerpoint/2010/main" val="256527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 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#List first 5 records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520" y="2797367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91" y="2797367"/>
            <a:ext cx="326164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 (1 minute)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Try to read the first 10, 20, 50 records;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Can you guess how to view the last few records;             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Hint: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232,119 Tail Vector Images - Free &amp;amp; Royalty-free Tail Vectors |  Depositphotos®">
            <a:extLst>
              <a:ext uri="{FF2B5EF4-FFF2-40B4-BE49-F238E27FC236}">
                <a16:creationId xmlns:a16="http://schemas.microsoft.com/office/drawing/2014/main" id="{F3E24DF0-2CDB-2E49-80A0-1BF490F52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144" y="3386423"/>
            <a:ext cx="2340311" cy="141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271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045177"/>
              </p:ext>
            </p:extLst>
          </p:nvPr>
        </p:nvGraphicFramePr>
        <p:xfrm>
          <a:off x="838200" y="1690688"/>
          <a:ext cx="9153729" cy="4432090"/>
        </p:xfrm>
        <a:graphic>
          <a:graphicData uri="http://schemas.openxmlformats.org/drawingml/2006/table">
            <a:tbl>
              <a:tblPr/>
              <a:tblGrid>
                <a:gridCol w="3051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Pandas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Native Python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30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most general dtype. Will be assigned to your column if column has mixed types (numbers and strings).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09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 with decimals. If a column contains numbers and NaNs(see below), pandas will default to float64, in case your missing value has a decimal.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datetime64, timedelta[ns]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N/A (but see the </a:t>
                      </a:r>
                      <a:r>
                        <a:rPr lang="en-US" sz="1600" u="none" strike="noStrike" dirty="0" err="1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600" dirty="0">
                          <a:effectLst/>
                        </a:rPr>
                        <a:t> module in Python’s standard library)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Values meant to hold time data. Look into these for time series experiments.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48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60749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527" y="3386978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[5]: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6417" y="3386978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24" y="431886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913" y="4360681"/>
            <a:ext cx="3227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             </a:t>
            </a:r>
          </a:p>
          <a:p>
            <a:r>
              <a:rPr lang="en-US" dirty="0"/>
              <a:t>discipline  </a:t>
            </a:r>
          </a:p>
          <a:p>
            <a:r>
              <a:rPr lang="en-US" dirty="0" err="1"/>
              <a:t>phd</a:t>
            </a:r>
            <a:r>
              <a:rPr lang="en-US" dirty="0"/>
              <a:t> </a:t>
            </a:r>
          </a:p>
          <a:p>
            <a:r>
              <a:rPr lang="en-US" dirty="0"/>
              <a:t>service      </a:t>
            </a:r>
          </a:p>
          <a:p>
            <a:r>
              <a:rPr lang="en-US" dirty="0"/>
              <a:t>sex              </a:t>
            </a:r>
          </a:p>
          <a:p>
            <a:r>
              <a:rPr lang="en-US" dirty="0"/>
              <a:t>salary         </a:t>
            </a:r>
          </a:p>
          <a:p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0380" y="4358185"/>
            <a:ext cx="322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</p:txBody>
      </p:sp>
    </p:spTree>
    <p:extLst>
      <p:ext uri="{BB962C8B-B14F-4D97-AF65-F5344CB8AC3E}">
        <p14:creationId xmlns:p14="http://schemas.microsoft.com/office/powerpoint/2010/main" val="2318503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748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objects have </a:t>
            </a:r>
            <a:r>
              <a:rPr lang="en-US" i="1" dirty="0"/>
              <a:t>attributes</a:t>
            </a:r>
            <a:r>
              <a:rPr lang="en-US" dirty="0"/>
              <a:t> and </a:t>
            </a:r>
            <a:r>
              <a:rPr lang="en-US" i="1" dirty="0"/>
              <a:t>methods</a:t>
            </a:r>
            <a:r>
              <a:rPr lang="en-US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27669"/>
              </p:ext>
            </p:extLst>
          </p:nvPr>
        </p:nvGraphicFramePr>
        <p:xfrm>
          <a:off x="927725" y="2363450"/>
          <a:ext cx="8431134" cy="34927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0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0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df.attribute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err="1"/>
                        <a:t>dtypes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types of the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column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05">
                <a:tc>
                  <a:txBody>
                    <a:bodyPr/>
                    <a:lstStyle/>
                    <a:p>
                      <a:r>
                        <a:rPr lang="en-US" dirty="0"/>
                        <a:t>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row labels</a:t>
                      </a:r>
                      <a:r>
                        <a:rPr lang="en-US" baseline="0" dirty="0"/>
                        <a:t> and column 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98">
                <a:tc>
                  <a:txBody>
                    <a:bodyPr/>
                    <a:lstStyle/>
                    <a:p>
                      <a:r>
                        <a:rPr lang="en-US" dirty="0" err="1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elements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tuple</a:t>
                      </a:r>
                      <a:r>
                        <a:rPr lang="en-US" baseline="0" dirty="0"/>
                        <a:t> representing the dimensionality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r>
                        <a:rPr lang="en-US" baseline="0" dirty="0"/>
                        <a:t> representation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849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 (1 minute)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271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Find how many records this data frame has;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are the column names?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types of columns we have in this data frame?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0485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27113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head( [n] ), tail( [n]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first/last</a:t>
                      </a:r>
                      <a:r>
                        <a:rPr lang="en-US" baseline="0" dirty="0"/>
                        <a:t> n rows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descriptive statistics (for numeric columns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max(), 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max/min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/>
                        <a:t>mean(), median()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mean/median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std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sample([n])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random sample of the</a:t>
                      </a:r>
                      <a:r>
                        <a:rPr lang="en-US" baseline="0" dirty="0"/>
                        <a:t> data 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all the records with 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10741"/>
            <a:ext cx="748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Unlike attributes, python methods have </a:t>
            </a:r>
            <a:r>
              <a:rPr lang="en-US" i="1" dirty="0"/>
              <a:t>parenthesis.</a:t>
            </a:r>
          </a:p>
          <a:p>
            <a:r>
              <a:rPr lang="en-US" dirty="0"/>
              <a:t>All attributes and methods can be listed with a </a:t>
            </a:r>
            <a:r>
              <a:rPr lang="en-US" i="1" dirty="0" err="1"/>
              <a:t>dir</a:t>
            </a:r>
            <a:r>
              <a:rPr lang="en-US" i="1" dirty="0"/>
              <a:t>() </a:t>
            </a:r>
            <a:r>
              <a:rPr lang="en-US" dirty="0"/>
              <a:t>function: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8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970201" y="1945315"/>
            <a:ext cx="5566841" cy="1325563"/>
          </a:xfrm>
        </p:spPr>
        <p:txBody>
          <a:bodyPr/>
          <a:lstStyle/>
          <a:p>
            <a:r>
              <a:rPr lang="en-US" dirty="0"/>
              <a:t>Tutorial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-17720144" y="-6849586"/>
            <a:ext cx="20726400" cy="20726400"/>
          </a:xfrm>
          <a:prstGeom prst="ellipse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60600" y="1759635"/>
            <a:ext cx="703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Data; Selecting and Filtering the Data; Data manipulation, sorting, grouping, rearranging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9368" y="3163230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60600" y="4386171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1" name="Oval 30"/>
          <p:cNvSpPr/>
          <p:nvPr/>
        </p:nvSpPr>
        <p:spPr>
          <a:xfrm>
            <a:off x="2457843" y="1679170"/>
            <a:ext cx="908462" cy="865295"/>
          </a:xfrm>
          <a:prstGeom prst="ellipse">
            <a:avLst/>
          </a:prstGeom>
          <a:solidFill>
            <a:schemeClr val="accent4"/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14906" y="2920904"/>
            <a:ext cx="908462" cy="865295"/>
          </a:xfrm>
          <a:prstGeom prst="ellipse">
            <a:avLst/>
          </a:prstGeom>
          <a:solidFill>
            <a:schemeClr val="accent3"/>
          </a:solidFill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14906" y="4162638"/>
            <a:ext cx="908462" cy="865295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11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Give the summary for the numeric columns in the dataset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standard deviation for all numeric columns;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are the mean values of the first 50 records in the dataset?   </a:t>
            </a:r>
            <a:r>
              <a:rPr 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Hint: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 head() method to subset the first 50 records and then calculate the mean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5685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column in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Method 1:   </a:t>
            </a:r>
            <a:r>
              <a:rPr lang="en-US" dirty="0"/>
              <a:t>Subset the data frame using column name: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</a:t>
            </a:r>
            <a:r>
              <a:rPr lang="en-US" dirty="0"/>
              <a:t>['sex']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Method 2</a:t>
            </a:r>
            <a:r>
              <a:rPr lang="en-US" dirty="0"/>
              <a:t>:   Use the column name as an attribute: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df.sex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there is an attribute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pandas data frames, so to select a column with a name "rank" we should use method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7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1650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the basic statistics for the </a:t>
            </a:r>
            <a:r>
              <a:rPr lang="en-US" sz="2400" i="1" dirty="0"/>
              <a:t>salary</a:t>
            </a:r>
            <a:r>
              <a:rPr lang="en-US" sz="2400" dirty="0"/>
              <a:t> column;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Find how many values in the </a:t>
            </a:r>
            <a:r>
              <a:rPr lang="en-US" sz="2400" i="1" dirty="0"/>
              <a:t>salary</a:t>
            </a:r>
            <a:r>
              <a:rPr lang="en-US" sz="2400" dirty="0"/>
              <a:t> column (use </a:t>
            </a:r>
            <a:r>
              <a:rPr lang="en-US" sz="2400" i="1" dirty="0"/>
              <a:t>count</a:t>
            </a:r>
            <a:r>
              <a:rPr lang="en-US" sz="2400" dirty="0"/>
              <a:t> method);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1018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1361272"/>
            <a:ext cx="10418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Using "group by" method we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Split the data into groups based on some criteria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statistics (or apply a function) to each group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01" y="356258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8091" y="356258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#Group data using rank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354" y="440335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1244" y="440335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value for each numeric column per each group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df_rank.mean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4" y="5244117"/>
            <a:ext cx="3185436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17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Once </a:t>
            </a:r>
            <a:r>
              <a:rPr lang="en-US" sz="2400" dirty="0" err="1"/>
              <a:t>groupby</a:t>
            </a:r>
            <a:r>
              <a:rPr lang="en-US" sz="2400" dirty="0"/>
              <a:t> object is create we can calculate various statistics for each group: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324408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244085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8913" y="5935512"/>
            <a:ext cx="10217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If single brackets are used to specify the column (e.g. salary), then the output is Pandas Series object. When double brackets are used the output is a Data Frame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058122"/>
            <a:ext cx="1928027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8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i="1" dirty="0" err="1"/>
              <a:t>groupby</a:t>
            </a:r>
            <a:r>
              <a:rPr lang="en-US" sz="2400" dirty="0"/>
              <a:t> performance notes:</a:t>
            </a:r>
          </a:p>
          <a:p>
            <a:pPr lvl="1"/>
            <a:r>
              <a:rPr lang="en-US" sz="2400" dirty="0"/>
              <a:t>- no grouping/splitting occurs until it's needed. Creating the </a:t>
            </a:r>
            <a:r>
              <a:rPr lang="en-US" sz="2400" i="1" dirty="0" err="1"/>
              <a:t>groupby</a:t>
            </a:r>
            <a:r>
              <a:rPr lang="en-US" sz="2400" dirty="0"/>
              <a:t> object only verifies that you have passed a valid mapping</a:t>
            </a:r>
          </a:p>
          <a:p>
            <a:pPr lvl="1"/>
            <a:r>
              <a:rPr lang="en-US" sz="2400" dirty="0"/>
              <a:t>- by default the group keys are sorted during the </a:t>
            </a:r>
            <a:r>
              <a:rPr lang="en-US" sz="2400" i="1" dirty="0" err="1"/>
              <a:t>groupby</a:t>
            </a:r>
            <a:r>
              <a:rPr lang="en-US" sz="2400" dirty="0"/>
              <a:t> operation. You may want to pass sort=False for potential speedup: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4867404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4867404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</p:spTree>
    <p:extLst>
      <p:ext uri="{BB962C8B-B14F-4D97-AF65-F5344CB8AC3E}">
        <p14:creationId xmlns:p14="http://schemas.microsoft.com/office/powerpoint/2010/main" val="2525210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Frame: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subset the data we can apply Boolean indexing. This indexing is commonly known as a filter. 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342306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42306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731" y="588225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621" y="588225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'sex']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1267" y="4296216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 Boolean operator can be used to subset the data: </a:t>
            </a:r>
          </a:p>
          <a:p>
            <a:r>
              <a:rPr lang="en-US" sz="2400" dirty="0"/>
              <a:t>&gt;   greater;     &gt;= greater or equal;</a:t>
            </a:r>
          </a:p>
          <a:p>
            <a:r>
              <a:rPr lang="en-US" sz="2400" dirty="0"/>
              <a:t>&lt;   less;           &lt;= less or equal;</a:t>
            </a:r>
          </a:p>
          <a:p>
            <a:r>
              <a:rPr lang="en-US" sz="2400" dirty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val="270616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ways to subset the Data Frame: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subset of rows and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400" dirty="0"/>
              <a:t>Rows and columns can be selected by their position or label </a:t>
            </a:r>
          </a:p>
        </p:txBody>
      </p:sp>
    </p:spTree>
    <p:extLst>
      <p:ext uri="{BB962C8B-B14F-4D97-AF65-F5344CB8AC3E}">
        <p14:creationId xmlns:p14="http://schemas.microsoft.com/office/powerpoint/2010/main" val="3925203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selecting one column, it is possible to use single set of brackets, but the resulting object will be  a Series (not a </a:t>
            </a:r>
            <a:r>
              <a:rPr lang="en-US" sz="2400" dirty="0" err="1"/>
              <a:t>DataFrame</a:t>
            </a:r>
            <a:r>
              <a:rPr lang="en-US" sz="2400" dirty="0"/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need to select more than one column and/or make the output to be a </a:t>
            </a:r>
            <a:r>
              <a:rPr lang="en-US" sz="2400" dirty="0" err="1"/>
              <a:t>DataFrame</a:t>
            </a:r>
            <a:r>
              <a:rPr lang="en-US" sz="2400" dirty="0"/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400" y="498888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2290" y="498888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90869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Selecting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we can specify the range using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Notice that the first row has a position 0, and the last value in the range is omitted:</a:t>
            </a:r>
          </a:p>
          <a:p>
            <a:r>
              <a:rPr lang="en-US" sz="2400" dirty="0"/>
              <a:t>So for 0:10 range the first 10 rows are returned with the positions starting with 0 and ending with 9</a:t>
            </a:r>
          </a:p>
        </p:txBody>
      </p:sp>
    </p:spTree>
    <p:extLst>
      <p:ext uri="{BB962C8B-B14F-4D97-AF65-F5344CB8AC3E}">
        <p14:creationId xmlns:p14="http://schemas.microsoft.com/office/powerpoint/2010/main" val="11100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popular Python toolboxes/libraries: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Visualization libraries</a:t>
            </a:r>
          </a:p>
          <a:p>
            <a:pPr lvl="1"/>
            <a:r>
              <a:rPr lang="en-US" dirty="0" err="1"/>
              <a:t>matplotlib</a:t>
            </a:r>
            <a:endParaRPr lang="en-US" dirty="0"/>
          </a:p>
          <a:p>
            <a:pPr lvl="1"/>
            <a:r>
              <a:rPr lang="en-US" dirty="0" err="1"/>
              <a:t>Seaborn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                                      and many more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78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using their labels we can use method </a:t>
            </a:r>
            <a:r>
              <a:rPr lang="en-US" sz="2400" dirty="0" err="1"/>
              <a:t>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rank','sex','salary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693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76" y="3565667"/>
            <a:ext cx="228631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66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 and/or columns, using their positions we can use method </a:t>
            </a:r>
            <a:r>
              <a:rPr lang="en-US" sz="2400" dirty="0" err="1"/>
              <a:t>iloc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0, 3, 4, 5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738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3612849"/>
            <a:ext cx="2400508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65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r>
              <a:rPr lang="en-US" dirty="0"/>
              <a:t> (summary)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" y="1797118"/>
            <a:ext cx="10268267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row of a data frame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row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35" y="3269170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35" y="4588817"/>
            <a:ext cx="10268267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</a:p>
          <a:p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44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by a value in the column. By default the sorting will occur in ascending order and a new data frame is return.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23" y="31479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8913" y="3147936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new data frame from the original sorted by the column Salary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693" y="42728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378943"/>
            <a:ext cx="3566469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49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using 2 or more columns: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7533" y="256604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357" y="2566042"/>
            <a:ext cx="10653925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'salary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'], ascending = 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48863" y="369098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57" y="3578891"/>
            <a:ext cx="3642676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47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Missing values are marked as </a:t>
            </a:r>
            <a:r>
              <a:rPr lang="en-US" sz="2400" dirty="0" err="1"/>
              <a:t>NaN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357" y="2327049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 dataset with missing values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"http://rcs.bu.edu/examples/python/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/flights.csv"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91389" y="323799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4501" y="3237992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the rows that have at least one missing value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flights.isnull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().any(axis=1)].head()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80036" y="3992320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1" y="4079954"/>
            <a:ext cx="874089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02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methods to deal with missing values in the data frame: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67797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missing 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observations where all cells is 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(axis=1, 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column if all the values are</a:t>
                      </a:r>
                      <a:r>
                        <a:rPr lang="en-US" baseline="0" dirty="0"/>
                        <a:t> missing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(thresh 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rows that contain less than 5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fillna</a:t>
                      </a:r>
                      <a:r>
                        <a:rPr lang="en-US" dirty="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missing values with zeros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isnull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the value is 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notnull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for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06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summing the data, missing values will be treated as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all values are missing, the sum will be equal to </a:t>
            </a:r>
            <a:r>
              <a:rPr lang="en-US" sz="2400" dirty="0" err="1"/>
              <a:t>NaN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cumsum</a:t>
            </a:r>
            <a:r>
              <a:rPr lang="en-US" sz="2400" dirty="0"/>
              <a:t>() and </a:t>
            </a:r>
            <a:r>
              <a:rPr lang="en-US" sz="2400" dirty="0" err="1"/>
              <a:t>cumprod</a:t>
            </a:r>
            <a:r>
              <a:rPr lang="en-US" sz="2400" dirty="0"/>
              <a:t>() methods ignore missing values but preserve them in the resulting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Missing values in </a:t>
            </a:r>
            <a:r>
              <a:rPr lang="en-US" sz="2400" dirty="0" err="1"/>
              <a:t>GroupBy</a:t>
            </a:r>
            <a:r>
              <a:rPr lang="en-US" sz="2400" dirty="0"/>
              <a:t> method are excluded (just like in 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descriptive statistics methods have </a:t>
            </a:r>
            <a:r>
              <a:rPr lang="en-US" sz="2400" i="1" dirty="0" err="1"/>
              <a:t>skipna</a:t>
            </a:r>
            <a:r>
              <a:rPr lang="en-US" sz="2400" i="1" dirty="0"/>
              <a:t> </a:t>
            </a:r>
            <a:r>
              <a:rPr lang="en-US" sz="2400" dirty="0"/>
              <a:t>option to control if missing data should be excluded . This value is set to </a:t>
            </a:r>
            <a:r>
              <a:rPr lang="en-US" sz="2400" i="1" dirty="0"/>
              <a:t>True </a:t>
            </a:r>
            <a:r>
              <a:rPr lang="en-US" sz="2400" dirty="0"/>
              <a:t>by default (unlike R)</a:t>
            </a:r>
          </a:p>
        </p:txBody>
      </p:sp>
    </p:spTree>
    <p:extLst>
      <p:ext uri="{BB962C8B-B14F-4D97-AF65-F5344CB8AC3E}">
        <p14:creationId xmlns:p14="http://schemas.microsoft.com/office/powerpoint/2010/main" val="3615251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Aggregation - computing a summary statistic about each group, i.e.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sums or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sizes/counts</a:t>
            </a:r>
          </a:p>
          <a:p>
            <a:pPr lvl="1"/>
            <a:endParaRPr lang="en-US" sz="2400" dirty="0"/>
          </a:p>
          <a:p>
            <a:r>
              <a:rPr lang="en-US" sz="2400" dirty="0"/>
              <a:t>Common aggregation functions:</a:t>
            </a:r>
          </a:p>
          <a:p>
            <a:endParaRPr lang="en-US" sz="2400" dirty="0"/>
          </a:p>
          <a:p>
            <a:pPr lvl="1"/>
            <a:r>
              <a:rPr lang="en-US" sz="2400" dirty="0"/>
              <a:t>min, max</a:t>
            </a:r>
          </a:p>
          <a:p>
            <a:pPr lvl="1"/>
            <a:r>
              <a:rPr lang="en-US" sz="2400" dirty="0"/>
              <a:t>count, sum, prod</a:t>
            </a:r>
          </a:p>
          <a:p>
            <a:pPr lvl="1"/>
            <a:r>
              <a:rPr lang="en-US" sz="2400" dirty="0"/>
              <a:t>mean, median, mode, mad</a:t>
            </a:r>
          </a:p>
          <a:p>
            <a:pPr lvl="1"/>
            <a:r>
              <a:rPr lang="en-US" sz="2400" dirty="0" err="1"/>
              <a:t>std</a:t>
            </a:r>
            <a:r>
              <a:rPr lang="en-US" sz="2400" dirty="0"/>
              <a:t>, </a:t>
            </a:r>
            <a:r>
              <a:rPr lang="en-US" sz="2400" dirty="0" err="1"/>
              <a:t>var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72796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agg</a:t>
            </a:r>
            <a:r>
              <a:rPr lang="en-US" sz="2400" dirty="0"/>
              <a:t>() method are useful when multiple statistics are computed per column:</a:t>
            </a:r>
          </a:p>
          <a:p>
            <a:pPr lvl="1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357" y="2327049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'dep_delay'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arr_delay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]].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'max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0036" y="3046744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98" y="3034395"/>
            <a:ext cx="253400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NumPy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introduces objects for multidimensional arrays and matrices, as well as functions that allow to easily perform advanced mathematical and statistical operations on those objects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vectorization of mathematical operations on arrays and matrices which significantly improves the performance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many other python libraries are built 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Num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823" y="127698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807631"/>
            <a:ext cx="44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http://www.numpy.org/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Descriptive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12433"/>
              </p:ext>
            </p:extLst>
          </p:nvPr>
        </p:nvGraphicFramePr>
        <p:xfrm>
          <a:off x="838200" y="1690688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statistics (count, mean, </a:t>
                      </a:r>
                      <a:r>
                        <a:rPr lang="en-US" dirty="0" err="1"/>
                        <a:t>std</a:t>
                      </a:r>
                      <a:r>
                        <a:rPr lang="en-US" dirty="0"/>
                        <a:t>, min, quantiles, 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min,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r>
                        <a:rPr lang="en-US" baseline="0" dirty="0"/>
                        <a:t> and maximum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mean, median,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Arithmetic average, median and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 and 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error of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skewness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3875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to explore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3993925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show graphs within Python notebook include inline directive: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7533" y="4893603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357" y="4893603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Seaborn</a:t>
            </a:r>
            <a:r>
              <a:rPr lang="en-US" sz="2400" dirty="0"/>
              <a:t> package is built on </a:t>
            </a:r>
            <a:r>
              <a:rPr lang="en-US" sz="2400" dirty="0" err="1"/>
              <a:t>matplotlib</a:t>
            </a:r>
            <a:r>
              <a:rPr lang="en-US" sz="2400" dirty="0"/>
              <a:t> but provides high level interface for drawing attractive statistical graphics, similar to ggplot2 library in R. It specifically targets statistical data visualization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13562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00170"/>
              </p:ext>
            </p:extLst>
          </p:nvPr>
        </p:nvGraphicFramePr>
        <p:xfrm>
          <a:off x="838200" y="1690688"/>
          <a:ext cx="7730067" cy="445734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5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/>
                        <a:t>distplot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/>
                        <a:t>barplot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 of central tendency for a numeric variable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232">
                <a:tc>
                  <a:txBody>
                    <a:bodyPr/>
                    <a:lstStyle/>
                    <a:p>
                      <a:r>
                        <a:rPr lang="en-US" dirty="0" err="1"/>
                        <a:t>violinplot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similar to boxplot, also shows the probability density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jointplot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Scatterplot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regplot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pairplot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Pairplot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/>
                        <a:t>boxplot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boxplot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/>
                        <a:t>swarmplot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scatterplot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/>
                        <a:t>factorplot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categorical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42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Pandas: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adds data structures and tools designed to work with table-like data (similar to Series and Data Frames in R)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tools for data manipulation: reshaping, merging, sorting, slicing, aggregation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allows handling missing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http://pandas.pydata.org/</a:t>
            </a:r>
            <a:endParaRPr lang="en-US" dirty="0"/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218" y="80519"/>
            <a:ext cx="3318046" cy="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32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http://scikit-learn.org/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SciKit</a:t>
            </a:r>
            <a:r>
              <a:rPr lang="en-US" i="1" dirty="0"/>
              <a:t>-Learn: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machine learning algorithms: classification, regression, clustering, model validation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built on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 and </a:t>
            </a:r>
            <a:r>
              <a:rPr lang="en-US" dirty="0" err="1"/>
              <a:t>matplotlib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527" y="149923"/>
            <a:ext cx="15240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19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matplotlib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python 2D plotting library which produces publication quality figures in a variety of hardcopy formats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set of functionalities similar to those of MATLAB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line plots, scatter plots, </a:t>
            </a:r>
            <a:r>
              <a:rPr lang="en-US" dirty="0" err="1"/>
              <a:t>barcharts</a:t>
            </a:r>
            <a:r>
              <a:rPr lang="en-US" dirty="0"/>
              <a:t>, histograms, pie charts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relatively low-level; some effort needed to create advanced visualization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https://matplotlib.org/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3" y="119373"/>
            <a:ext cx="2183346" cy="4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46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Seaborn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based on </a:t>
            </a:r>
            <a:r>
              <a:rPr lang="en-US" dirty="0" err="1"/>
              <a:t>matplotlib</a:t>
            </a:r>
            <a:r>
              <a:rPr lang="en-US" dirty="0"/>
              <a:t>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high level interface for drawing attractive statistical graphics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Similar (in style) to the popular ggplot2 library in 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https://seaborn.pydata.org/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endParaRPr lang="en-GB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95ACC3-6E66-CA47-9F5D-F483C3AF9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751" y="2970070"/>
            <a:ext cx="80899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7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3864</TotalTime>
  <Words>2563</Words>
  <Application>Microsoft Macintosh PowerPoint</Application>
  <PresentationFormat>Widescreen</PresentationFormat>
  <Paragraphs>413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Wingdings</vt:lpstr>
      <vt:lpstr>Office Theme</vt:lpstr>
      <vt:lpstr>Data Analysis</vt:lpstr>
      <vt:lpstr>Tutorial Content</vt:lpstr>
      <vt:lpstr>Python Libraries for Data Analysis</vt:lpstr>
      <vt:lpstr>Python Libraries for Data Analysis</vt:lpstr>
      <vt:lpstr>Python Libraries for Data Analysis</vt:lpstr>
      <vt:lpstr>Python Libraries for Data Science</vt:lpstr>
      <vt:lpstr>Python Libraries for Data Science</vt:lpstr>
      <vt:lpstr>Python Libraries for Data Science</vt:lpstr>
      <vt:lpstr>Download notebook</vt:lpstr>
      <vt:lpstr>Start Jupyter nootebook</vt:lpstr>
      <vt:lpstr>Loading Python Libraries</vt:lpstr>
      <vt:lpstr>Reading data using pandas</vt:lpstr>
      <vt:lpstr>Exploring data frames</vt:lpstr>
      <vt:lpstr>      Hands-on exercises (1 minute)</vt:lpstr>
      <vt:lpstr>Data Frame data types</vt:lpstr>
      <vt:lpstr>Data Frame data types</vt:lpstr>
      <vt:lpstr>Data Frames attributes</vt:lpstr>
      <vt:lpstr>      Hands-on exercises (1 minute)</vt:lpstr>
      <vt:lpstr>Data Frames methods</vt:lpstr>
      <vt:lpstr>      Hands-on exercises</vt:lpstr>
      <vt:lpstr>Selecting a column in a Data Frame</vt:lpstr>
      <vt:lpstr>      Hands-on exercises</vt:lpstr>
      <vt:lpstr>Data Frames groupby method</vt:lpstr>
      <vt:lpstr>Data Frames groupby method</vt:lpstr>
      <vt:lpstr>Data Frames groupby method</vt:lpstr>
      <vt:lpstr>Data Frame: filtering</vt:lpstr>
      <vt:lpstr>Data Frames: Slicing</vt:lpstr>
      <vt:lpstr>Data Frames: Slicing</vt:lpstr>
      <vt:lpstr>Data Frames: Selecting rows</vt:lpstr>
      <vt:lpstr>Data Frames: method loc</vt:lpstr>
      <vt:lpstr>Data Frames: method iloc</vt:lpstr>
      <vt:lpstr>Data Frames: method iloc (summary)</vt:lpstr>
      <vt:lpstr>Data Frames: Sorting</vt:lpstr>
      <vt:lpstr>Data Frames: Sorting</vt:lpstr>
      <vt:lpstr>Missing Values</vt:lpstr>
      <vt:lpstr>Missing Values</vt:lpstr>
      <vt:lpstr>Missing Values</vt:lpstr>
      <vt:lpstr>Aggregation Functions in Pandas</vt:lpstr>
      <vt:lpstr>Aggregation Functions in Pandas</vt:lpstr>
      <vt:lpstr>Basic Descriptive Statistics</vt:lpstr>
      <vt:lpstr>Graphics to explore the data</vt:lpstr>
      <vt:lpstr>Graphics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Oleinik, Katia</dc:creator>
  <cp:lastModifiedBy>BENAZHA Hamed</cp:lastModifiedBy>
  <cp:revision>97</cp:revision>
  <dcterms:created xsi:type="dcterms:W3CDTF">2017-08-29T17:00:17Z</dcterms:created>
  <dcterms:modified xsi:type="dcterms:W3CDTF">2021-09-13T11:58:48Z</dcterms:modified>
</cp:coreProperties>
</file>