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e357dc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e357dc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e357dc5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e357dc5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e357dc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e357dc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e357dc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e357dc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e357dc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e357dc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e357dc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e357dc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e357dc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e357dc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b168d4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b168d4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b168d47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b168d47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e357dc5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e357dc5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e357dc5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e357dc5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e357dc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e357dc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QGxyIQzLeUc" TargetMode="External"/><Relationship Id="rId4" Type="http://schemas.openxmlformats.org/officeDocument/2006/relationships/hyperlink" Target="https://www.youtube.com/watch?v=QGxyIQzLeU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MATH299O: Probability and Bridge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Lecture 3: Introductory Probability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526" y="120688"/>
            <a:ext cx="6528950" cy="49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Combinations (Example) 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0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You have 10 marbles, 6 blue and 4 red. You must choose 5 marbles.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How many ways can you choose 5 marbles out of the 10?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>
                <a:solidFill>
                  <a:srgbClr val="000000"/>
                </a:solidFill>
              </a:rPr>
              <a:t>C(10,5)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How many ways can you choose 3 blue marbles and 2 red marbles?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>
                <a:solidFill>
                  <a:srgbClr val="000000"/>
                </a:solidFill>
              </a:rPr>
              <a:t>C(6,3) + C(4,2)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What is the probability that you have chose 5 blue marbles and 0 red marbles?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>
                <a:solidFill>
                  <a:srgbClr val="000000"/>
                </a:solidFill>
              </a:rPr>
              <a:t>(C(6,5) + C(4,0))/C(10,5)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Priori versus A Posteriori probability</a:t>
            </a:r>
            <a:r>
              <a:rPr lang="en"/>
              <a:t> 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 priori vs A posteriori probability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A priori - can be thought of as the probability before any information is known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A posteriori - </a:t>
            </a:r>
            <a:r>
              <a:rPr lang="en">
                <a:solidFill>
                  <a:srgbClr val="000000"/>
                </a:solidFill>
              </a:rPr>
              <a:t>updated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probability</a:t>
            </a:r>
            <a:r>
              <a:rPr lang="en">
                <a:solidFill>
                  <a:srgbClr val="000000"/>
                </a:solidFill>
              </a:rPr>
              <a:t> due to some event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Example - </a:t>
            </a:r>
            <a:r>
              <a:rPr lang="en" u="sng">
                <a:solidFill>
                  <a:srgbClr val="4A86E8"/>
                </a:solidFill>
                <a:hlinkClick r:id="rId3"/>
              </a:rPr>
              <a:t>Monty Hall Problem</a:t>
            </a:r>
            <a:r>
              <a:rPr lang="en" u="sng">
                <a:solidFill>
                  <a:srgbClr val="000000"/>
                </a:solidFill>
                <a:hlinkClick r:id="rId4"/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Bridge Example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Each defender originally has 13 vacant spaces when the hand starts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Using clues from the bidding and play, we can fill up these vacant spaces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If West showed 5 hearts, and East  showed three hearts in the auction, we know now that West has only 8 cards left for the other suits while East still has 10 cards left.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This requires us to update the probabilities of the ways a suit can be split.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Club 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Bridge Club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Monday 6:30-8:00pm, 4172 A.V Williams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Free Pizza!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Defense Hand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Probability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Probability Homework on ELMS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Next Week: Bridge Scoring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Calculator will be useful next week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Hand for the Defense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Contract is 3NT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West should lead the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>
                <a:solidFill>
                  <a:srgbClr val="000000"/>
                </a:solidFill>
              </a:rPr>
              <a:t>Q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Defense should pay attention to see if there is something they can do to prevent declarer from taking 9 tricks.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Declarer, always remember to count your tricks!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Reminder on How to Play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Play goes clockwise, with the highest card winning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When all four people play, that is considered a “trick”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Must “follow suit” meaning you have to play the same suit as someone else if you can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If you are out of a suit, playing any card in the trump suit will win the trick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The dummy puts their hand down for everybody to see, declarer gets to play their cards for them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Whoever wins the trick plays first to the next one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Hold-Up Play 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785400" y="3288000"/>
            <a:ext cx="15732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(Declarer)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♠AK2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AK2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AK62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♣432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67825" y="1951350"/>
            <a:ext cx="1242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♠QJ109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QJ109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QJ109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♣5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785400" y="1017725"/>
            <a:ext cx="15732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(Dummy)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♠4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543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543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♣KQJ1098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155350" y="1951350"/>
            <a:ext cx="1242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♠87653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876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♣A76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383200" y="2554575"/>
            <a:ext cx="2401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Contract: 3NT-South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is on lead.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901650" y="229875"/>
            <a:ext cx="33597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think about: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our tricks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Where can we get more tricks?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What can go wrong?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Concepts Overview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Random Variables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Intersection / Union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Expectation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Combinations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 priori vs A Posteriori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random variable is simply an expression whose value is the outcome of a particular experiment.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Example: Rolling a Dice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Let us denote the roll of a dice by X.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x</a:t>
            </a:r>
            <a:r>
              <a:rPr baseline="-25000" lang="en" sz="1600">
                <a:solidFill>
                  <a:srgbClr val="000000"/>
                </a:solidFill>
              </a:rPr>
              <a:t>1</a:t>
            </a:r>
            <a:r>
              <a:rPr lang="en" sz="1600">
                <a:solidFill>
                  <a:srgbClr val="000000"/>
                </a:solidFill>
              </a:rPr>
              <a:t> , x</a:t>
            </a:r>
            <a:r>
              <a:rPr baseline="-25000" lang="en" sz="16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, x</a:t>
            </a:r>
            <a:r>
              <a:rPr baseline="-25000" lang="en" sz="1600">
                <a:solidFill>
                  <a:srgbClr val="000000"/>
                </a:solidFill>
              </a:rPr>
              <a:t>3</a:t>
            </a:r>
            <a:r>
              <a:rPr lang="en" sz="1600">
                <a:solidFill>
                  <a:srgbClr val="000000"/>
                </a:solidFill>
              </a:rPr>
              <a:t> , x</a:t>
            </a:r>
            <a:r>
              <a:rPr baseline="-25000" lang="en" sz="1600">
                <a:solidFill>
                  <a:srgbClr val="000000"/>
                </a:solidFill>
              </a:rPr>
              <a:t>4</a:t>
            </a:r>
            <a:r>
              <a:rPr lang="en" sz="1600">
                <a:solidFill>
                  <a:srgbClr val="000000"/>
                </a:solidFill>
              </a:rPr>
              <a:t>, x</a:t>
            </a:r>
            <a:r>
              <a:rPr baseline="-25000" lang="en" sz="1600">
                <a:solidFill>
                  <a:srgbClr val="000000"/>
                </a:solidFill>
              </a:rPr>
              <a:t>5</a:t>
            </a:r>
            <a:r>
              <a:rPr lang="en" sz="1600">
                <a:solidFill>
                  <a:srgbClr val="000000"/>
                </a:solidFill>
              </a:rPr>
              <a:t>, x</a:t>
            </a:r>
            <a:r>
              <a:rPr baseline="-25000" lang="en" sz="1600">
                <a:solidFill>
                  <a:srgbClr val="000000"/>
                </a:solidFill>
              </a:rPr>
              <a:t>6</a:t>
            </a:r>
            <a:r>
              <a:rPr lang="en" sz="1600">
                <a:solidFill>
                  <a:srgbClr val="000000"/>
                </a:solidFill>
              </a:rPr>
              <a:t> are the possibilities of each event (getting a 1,2,3,4,5, or 6).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We can assign a probability to each event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In this case, with an un-biased die, it is </a:t>
            </a:r>
            <a:r>
              <a:rPr lang="en" sz="1600">
                <a:solidFill>
                  <a:srgbClr val="000000"/>
                </a:solidFill>
              </a:rPr>
              <a:t>1/6</a:t>
            </a:r>
            <a:r>
              <a:rPr lang="en" sz="1600">
                <a:solidFill>
                  <a:srgbClr val="000000"/>
                </a:solidFill>
              </a:rPr>
              <a:t> for each possible outcome.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Finding a Probability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P(X &lt;= 4) is asking the probability that the roll of the dice is less than or equal to 4.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There are four possible successes and two failures for a probability of 4/6 = 2/3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 / Union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1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U B, A OR B: This can be described as adding all the possibilities, but being sure not to double count.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∩ B, A AND B: Only when condition A and B are both met.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U B = P(A) + P(B) - P(A ∩ B), best way to think about it is a Venn Diagram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900" y="1152469"/>
            <a:ext cx="4442525" cy="2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</a:t>
            </a:r>
            <a:r>
              <a:rPr lang="en"/>
              <a:t> / Union Example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1: Consider Event A to be when the roll of a six-sided die is even, and Event B to be when the roll of a six-sided die is less than or equal to 4.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Find P(A), P(B), P(A U B), P(A ∩ B)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P(A) = {2,4,6}/{1,2,3,4,5,6} = 3/6 = 1/2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P(B) = {1,2,3,4} / {1,2,3,4,5,6} = 4/6 = 2/3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P(A ∩ B) = {2,4}/{1,2,3,4,5,6} = 2/6 = ⅓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P(A U B) = { 1,2,3,4,6} / {1,2,3,4,5,6} = 5/6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P(A U B) = P(A) + P(B) - P(A ∩ B) = 3/6 + 4/6 - 2/6 = 5/6 - MATH CHECKS OUT!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5" y="1171575"/>
            <a:ext cx="5120800" cy="30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760900" y="687200"/>
            <a:ext cx="33003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Expectation is a weighted average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need to list all the different possible outcomes.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Associate each outcome with a probability.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Multiply then add as shown by the equation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 Bridge Uses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Scoring Analysis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Trick Analysis 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