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B7279BB-A63F-45DB-8450-FCFEDEA34BFB}">
  <a:tblStyle styleId="{3B7279BB-A63F-45DB-8450-FCFEDEA34BF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03bedf14d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03bedf14d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03bedf14d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03bedf14d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03bedf14d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03bedf14d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03bedf14d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03bedf14d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f03e4b5d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f03e4b5d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03bedf14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03bedf14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03bedf14d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03bedf14d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03bedf14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03bedf14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f03e4b5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f03e4b5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f03e4b5d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f03e4b5d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f03e4b5d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f03e4b5d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03bedf14d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03bedf14d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Lecture 4</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Bridge Bidding and Scoring </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Compare Score to Opponents (IMPs) </a:t>
            </a:r>
            <a:endParaRPr/>
          </a:p>
        </p:txBody>
      </p:sp>
      <p:sp>
        <p:nvSpPr>
          <p:cNvPr id="110" name="Google Shape;110;p22"/>
          <p:cNvSpPr txBox="1"/>
          <p:nvPr>
            <p:ph idx="1" type="body"/>
          </p:nvPr>
        </p:nvSpPr>
        <p:spPr>
          <a:xfrm>
            <a:off x="4963200" y="1152475"/>
            <a:ext cx="3869100" cy="391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Used in team events (4 players, 2 pairs) for head-to-head matches.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One pair plays North-South facing the other team’s East-West, the other pair plays East-West and plays against the other team’s North-South</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For each board, you subtract the difference in points and use the scale to the left to determine IMPs. </a:t>
            </a:r>
            <a:endParaRPr>
              <a:solidFill>
                <a:srgbClr val="000000"/>
              </a:solidFill>
            </a:endParaRPr>
          </a:p>
        </p:txBody>
      </p:sp>
      <p:pic>
        <p:nvPicPr>
          <p:cNvPr id="111" name="Google Shape;111;p22"/>
          <p:cNvPicPr preferRelativeResize="0"/>
          <p:nvPr/>
        </p:nvPicPr>
        <p:blipFill>
          <a:blip r:embed="rId3">
            <a:alphaModFix/>
          </a:blip>
          <a:stretch>
            <a:fillRect/>
          </a:stretch>
        </p:blipFill>
        <p:spPr>
          <a:xfrm>
            <a:off x="159803" y="1358388"/>
            <a:ext cx="4620600" cy="3017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Vulnerability in IMP Scoring </a:t>
            </a:r>
            <a:endParaRPr/>
          </a:p>
        </p:txBody>
      </p:sp>
      <p:sp>
        <p:nvSpPr>
          <p:cNvPr id="117" name="Google Shape;117;p23"/>
          <p:cNvSpPr txBox="1"/>
          <p:nvPr>
            <p:ph idx="1" type="body"/>
          </p:nvPr>
        </p:nvSpPr>
        <p:spPr>
          <a:xfrm>
            <a:off x="311700" y="1152475"/>
            <a:ext cx="8520600" cy="376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Say you are trying to decide whether or not to bid 3NT when vulnerable in an IMP event. You have to consider what the opponents might do to help your decision. </a:t>
            </a:r>
            <a:endParaRPr/>
          </a:p>
          <a:p>
            <a:pPr indent="-342900" lvl="0" marL="457200" rtl="0" algn="l">
              <a:spcBef>
                <a:spcPts val="0"/>
              </a:spcBef>
              <a:spcAft>
                <a:spcPts val="0"/>
              </a:spcAft>
              <a:buSzPts val="1800"/>
              <a:buChar char="●"/>
            </a:pPr>
            <a:r>
              <a:rPr lang="en"/>
              <a:t>If you bid 3NT and you make it, you get 600 points. If the opponents only bid 2NT and make 3, they will receive 150 points. 600-150 = 450 which is 10 IMPs. </a:t>
            </a:r>
            <a:endParaRPr/>
          </a:p>
          <a:p>
            <a:pPr indent="-342900" lvl="0" marL="457200" rtl="0" algn="l">
              <a:spcBef>
                <a:spcPts val="0"/>
              </a:spcBef>
              <a:spcAft>
                <a:spcPts val="0"/>
              </a:spcAft>
              <a:buSzPts val="1800"/>
              <a:buChar char="●"/>
            </a:pPr>
            <a:r>
              <a:rPr lang="en"/>
              <a:t>If you bid 3NT and you go down, you lose 100 points. If the opponents only bid 2NT and make 2, they receive 120 points. -100-120 = -220 points = 6 IMPs. </a:t>
            </a:r>
            <a:endParaRPr/>
          </a:p>
          <a:p>
            <a:pPr indent="-342900" lvl="0" marL="457200" rtl="0" algn="l">
              <a:spcBef>
                <a:spcPts val="0"/>
              </a:spcBef>
              <a:spcAft>
                <a:spcPts val="0"/>
              </a:spcAft>
              <a:buSzPts val="1800"/>
              <a:buChar char="●"/>
            </a:pPr>
            <a:r>
              <a:rPr lang="en"/>
              <a:t>To find the break-even point we use the equation 10(x)-6*(1-x) = 0, where x is the probability you make 3NT.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DOUBLES (</a:t>
            </a:r>
            <a:r>
              <a:rPr lang="en">
                <a:solidFill>
                  <a:srgbClr val="FF0000"/>
                </a:solidFill>
              </a:rPr>
              <a:t>X</a:t>
            </a:r>
            <a:r>
              <a:rPr lang="en"/>
              <a:t>)</a:t>
            </a:r>
            <a:endParaRPr/>
          </a:p>
        </p:txBody>
      </p:sp>
      <p:sp>
        <p:nvSpPr>
          <p:cNvPr id="123" name="Google Shape;123;p24"/>
          <p:cNvSpPr txBox="1"/>
          <p:nvPr>
            <p:ph idx="1" type="body"/>
          </p:nvPr>
        </p:nvSpPr>
        <p:spPr>
          <a:xfrm>
            <a:off x="311700" y="1152475"/>
            <a:ext cx="3971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Doubles can be used to punish the opponents when you do not think they can make their contract.</a:t>
            </a:r>
            <a:endParaRPr>
              <a:solidFill>
                <a:srgbClr val="000000"/>
              </a:solidFill>
            </a:endParaRPr>
          </a:p>
          <a:p>
            <a:pPr indent="0" lvl="0" marL="0" rtl="0" algn="l">
              <a:spcBef>
                <a:spcPts val="1600"/>
              </a:spcBef>
              <a:spcAft>
                <a:spcPts val="0"/>
              </a:spcAft>
              <a:buNone/>
            </a:pPr>
            <a:r>
              <a:rPr lang="en">
                <a:solidFill>
                  <a:srgbClr val="000000"/>
                </a:solidFill>
              </a:rPr>
              <a:t>If you get doubled and go down, the scores to the right will be negative. </a:t>
            </a:r>
            <a:endParaRPr>
              <a:solidFill>
                <a:srgbClr val="000000"/>
              </a:solidFill>
            </a:endParaRPr>
          </a:p>
          <a:p>
            <a:pPr indent="0" lvl="0" marL="0" rtl="0" algn="l">
              <a:spcBef>
                <a:spcPts val="1600"/>
              </a:spcBef>
              <a:spcAft>
                <a:spcPts val="1600"/>
              </a:spcAft>
              <a:buNone/>
            </a:pPr>
            <a:r>
              <a:rPr lang="en">
                <a:solidFill>
                  <a:srgbClr val="000000"/>
                </a:solidFill>
              </a:rPr>
              <a:t>If you make it, you double your trick score. If your trick score is now greater than 100, you can add the game bonus. </a:t>
            </a:r>
            <a:endParaRPr>
              <a:solidFill>
                <a:srgbClr val="000000"/>
              </a:solidFill>
            </a:endParaRPr>
          </a:p>
        </p:txBody>
      </p:sp>
      <p:graphicFrame>
        <p:nvGraphicFramePr>
          <p:cNvPr id="124" name="Google Shape;124;p24"/>
          <p:cNvGraphicFramePr/>
          <p:nvPr/>
        </p:nvGraphicFramePr>
        <p:xfrm>
          <a:off x="4283075" y="510875"/>
          <a:ext cx="3000000" cy="3000000"/>
        </p:xfrm>
        <a:graphic>
          <a:graphicData uri="http://schemas.openxmlformats.org/drawingml/2006/table">
            <a:tbl>
              <a:tblPr>
                <a:noFill/>
                <a:tableStyleId>{3B7279BB-A63F-45DB-8450-FCFEDEA34BFB}</a:tableStyleId>
              </a:tblPr>
              <a:tblGrid>
                <a:gridCol w="1490550"/>
                <a:gridCol w="1490550"/>
                <a:gridCol w="1490550"/>
              </a:tblGrid>
              <a:tr h="711950">
                <a:tc>
                  <a:txBody>
                    <a:bodyPr>
                      <a:noAutofit/>
                    </a:bodyPr>
                    <a:lstStyle/>
                    <a:p>
                      <a:pPr indent="0" lvl="0" marL="0" rtl="0" algn="l">
                        <a:spcBef>
                          <a:spcPts val="0"/>
                        </a:spcBef>
                        <a:spcAft>
                          <a:spcPts val="0"/>
                        </a:spcAft>
                        <a:buNone/>
                      </a:pPr>
                      <a:r>
                        <a:rPr lang="en"/>
                        <a:t>Tricks Missing</a:t>
                      </a:r>
                      <a:endParaRPr/>
                    </a:p>
                  </a:txBody>
                  <a:tcPr marT="91425" marB="91425" marR="91425" marL="91425"/>
                </a:tc>
                <a:tc>
                  <a:txBody>
                    <a:bodyPr>
                      <a:noAutofit/>
                    </a:bodyPr>
                    <a:lstStyle/>
                    <a:p>
                      <a:pPr indent="0" lvl="0" marL="0" rtl="0" algn="l">
                        <a:spcBef>
                          <a:spcPts val="0"/>
                        </a:spcBef>
                        <a:spcAft>
                          <a:spcPts val="0"/>
                        </a:spcAft>
                        <a:buNone/>
                      </a:pPr>
                      <a:r>
                        <a:rPr lang="en"/>
                        <a:t>Not Vulnerable</a:t>
                      </a:r>
                      <a:endParaRPr/>
                    </a:p>
                  </a:txBody>
                  <a:tcPr marT="91425" marB="91425" marR="91425" marL="91425"/>
                </a:tc>
                <a:tc>
                  <a:txBody>
                    <a:bodyPr>
                      <a:noAutofit/>
                    </a:bodyPr>
                    <a:lstStyle/>
                    <a:p>
                      <a:pPr indent="0" lvl="0" marL="0" rtl="0" algn="l">
                        <a:spcBef>
                          <a:spcPts val="0"/>
                        </a:spcBef>
                        <a:spcAft>
                          <a:spcPts val="0"/>
                        </a:spcAft>
                        <a:buNone/>
                      </a:pPr>
                      <a:r>
                        <a:rPr lang="en"/>
                        <a:t>Vulnerable</a:t>
                      </a:r>
                      <a:endParaRPr/>
                    </a:p>
                  </a:txBody>
                  <a:tcPr marT="91425" marB="91425" marR="91425" marL="91425"/>
                </a:tc>
              </a:tr>
              <a:tr h="711950">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100</a:t>
                      </a:r>
                      <a:endParaRPr/>
                    </a:p>
                  </a:txBody>
                  <a:tcPr marT="91425" marB="91425" marR="91425" marL="91425"/>
                </a:tc>
                <a:tc>
                  <a:txBody>
                    <a:bodyPr>
                      <a:noAutofit/>
                    </a:bodyPr>
                    <a:lstStyle/>
                    <a:p>
                      <a:pPr indent="0" lvl="0" marL="0" rtl="0" algn="l">
                        <a:spcBef>
                          <a:spcPts val="0"/>
                        </a:spcBef>
                        <a:spcAft>
                          <a:spcPts val="0"/>
                        </a:spcAft>
                        <a:buNone/>
                      </a:pPr>
                      <a:r>
                        <a:rPr lang="en"/>
                        <a:t>200</a:t>
                      </a:r>
                      <a:endParaRPr/>
                    </a:p>
                  </a:txBody>
                  <a:tcPr marT="91425" marB="91425" marR="91425" marL="91425"/>
                </a:tc>
              </a:tr>
              <a:tr h="711950">
                <a:tc>
                  <a:txBody>
                    <a:bodyPr>
                      <a:noAutofit/>
                    </a:bodyPr>
                    <a:lstStyle/>
                    <a:p>
                      <a:pPr indent="0" lvl="0" marL="0" rtl="0" algn="l">
                        <a:spcBef>
                          <a:spcPts val="0"/>
                        </a:spcBef>
                        <a:spcAft>
                          <a:spcPts val="0"/>
                        </a:spcAft>
                        <a:buNone/>
                      </a:pPr>
                      <a:r>
                        <a:rPr lang="en"/>
                        <a:t>2</a:t>
                      </a:r>
                      <a:endParaRPr/>
                    </a:p>
                  </a:txBody>
                  <a:tcPr marT="91425" marB="91425" marR="91425" marL="91425"/>
                </a:tc>
                <a:tc>
                  <a:txBody>
                    <a:bodyPr>
                      <a:noAutofit/>
                    </a:bodyPr>
                    <a:lstStyle/>
                    <a:p>
                      <a:pPr indent="0" lvl="0" marL="0" rtl="0" algn="l">
                        <a:spcBef>
                          <a:spcPts val="0"/>
                        </a:spcBef>
                        <a:spcAft>
                          <a:spcPts val="0"/>
                        </a:spcAft>
                        <a:buNone/>
                      </a:pPr>
                      <a:r>
                        <a:rPr lang="en"/>
                        <a:t>300</a:t>
                      </a:r>
                      <a:endParaRPr/>
                    </a:p>
                  </a:txBody>
                  <a:tcPr marT="91425" marB="91425" marR="91425" marL="91425"/>
                </a:tc>
                <a:tc>
                  <a:txBody>
                    <a:bodyPr>
                      <a:noAutofit/>
                    </a:bodyPr>
                    <a:lstStyle/>
                    <a:p>
                      <a:pPr indent="0" lvl="0" marL="0" rtl="0" algn="l">
                        <a:spcBef>
                          <a:spcPts val="0"/>
                        </a:spcBef>
                        <a:spcAft>
                          <a:spcPts val="0"/>
                        </a:spcAft>
                        <a:buNone/>
                      </a:pPr>
                      <a:r>
                        <a:rPr lang="en"/>
                        <a:t>500</a:t>
                      </a:r>
                      <a:endParaRPr/>
                    </a:p>
                  </a:txBody>
                  <a:tcPr marT="91425" marB="91425" marR="91425" marL="91425"/>
                </a:tc>
              </a:tr>
              <a:tr h="711950">
                <a:tc>
                  <a:txBody>
                    <a:bodyPr>
                      <a:noAutofit/>
                    </a:bodyPr>
                    <a:lstStyle/>
                    <a:p>
                      <a:pPr indent="0" lvl="0" marL="0" rtl="0" algn="l">
                        <a:spcBef>
                          <a:spcPts val="0"/>
                        </a:spcBef>
                        <a:spcAft>
                          <a:spcPts val="0"/>
                        </a:spcAft>
                        <a:buNone/>
                      </a:pPr>
                      <a:r>
                        <a:rPr lang="en"/>
                        <a:t>3</a:t>
                      </a:r>
                      <a:endParaRPr/>
                    </a:p>
                  </a:txBody>
                  <a:tcPr marT="91425" marB="91425" marR="91425" marL="91425"/>
                </a:tc>
                <a:tc>
                  <a:txBody>
                    <a:bodyPr>
                      <a:noAutofit/>
                    </a:bodyPr>
                    <a:lstStyle/>
                    <a:p>
                      <a:pPr indent="0" lvl="0" marL="0" rtl="0" algn="l">
                        <a:spcBef>
                          <a:spcPts val="0"/>
                        </a:spcBef>
                        <a:spcAft>
                          <a:spcPts val="0"/>
                        </a:spcAft>
                        <a:buNone/>
                      </a:pPr>
                      <a:r>
                        <a:rPr lang="en"/>
                        <a:t>500</a:t>
                      </a:r>
                      <a:endParaRPr/>
                    </a:p>
                  </a:txBody>
                  <a:tcPr marT="91425" marB="91425" marR="91425" marL="91425"/>
                </a:tc>
                <a:tc>
                  <a:txBody>
                    <a:bodyPr>
                      <a:noAutofit/>
                    </a:bodyPr>
                    <a:lstStyle/>
                    <a:p>
                      <a:pPr indent="0" lvl="0" marL="0" rtl="0" algn="l">
                        <a:spcBef>
                          <a:spcPts val="0"/>
                        </a:spcBef>
                        <a:spcAft>
                          <a:spcPts val="0"/>
                        </a:spcAft>
                        <a:buNone/>
                      </a:pPr>
                      <a:r>
                        <a:rPr lang="en"/>
                        <a:t>800</a:t>
                      </a:r>
                      <a:endParaRPr/>
                    </a:p>
                  </a:txBody>
                  <a:tcPr marT="91425" marB="91425" marR="91425" marL="91425"/>
                </a:tc>
              </a:tr>
              <a:tr h="711950">
                <a:tc>
                  <a:txBody>
                    <a:bodyPr>
                      <a:noAutofit/>
                    </a:bodyPr>
                    <a:lstStyle/>
                    <a:p>
                      <a:pPr indent="0" lvl="0" marL="0" rtl="0" algn="l">
                        <a:spcBef>
                          <a:spcPts val="0"/>
                        </a:spcBef>
                        <a:spcAft>
                          <a:spcPts val="0"/>
                        </a:spcAft>
                        <a:buNone/>
                      </a:pPr>
                      <a:r>
                        <a:rPr lang="en"/>
                        <a:t>4</a:t>
                      </a:r>
                      <a:endParaRPr/>
                    </a:p>
                  </a:txBody>
                  <a:tcPr marT="91425" marB="91425" marR="91425" marL="91425"/>
                </a:tc>
                <a:tc>
                  <a:txBody>
                    <a:bodyPr>
                      <a:noAutofit/>
                    </a:bodyPr>
                    <a:lstStyle/>
                    <a:p>
                      <a:pPr indent="0" lvl="0" marL="0" rtl="0" algn="l">
                        <a:spcBef>
                          <a:spcPts val="0"/>
                        </a:spcBef>
                        <a:spcAft>
                          <a:spcPts val="0"/>
                        </a:spcAft>
                        <a:buNone/>
                      </a:pPr>
                      <a:r>
                        <a:rPr lang="en"/>
                        <a:t>800</a:t>
                      </a:r>
                      <a:endParaRPr/>
                    </a:p>
                  </a:txBody>
                  <a:tcPr marT="91425" marB="91425" marR="91425" marL="91425"/>
                </a:tc>
                <a:tc>
                  <a:txBody>
                    <a:bodyPr>
                      <a:noAutofit/>
                    </a:bodyPr>
                    <a:lstStyle/>
                    <a:p>
                      <a:pPr indent="0" lvl="0" marL="0" rtl="0" algn="l">
                        <a:spcBef>
                          <a:spcPts val="0"/>
                        </a:spcBef>
                        <a:spcAft>
                          <a:spcPts val="0"/>
                        </a:spcAft>
                        <a:buNone/>
                      </a:pPr>
                      <a:r>
                        <a:rPr lang="en"/>
                        <a:t>1100</a:t>
                      </a:r>
                      <a:endParaRPr/>
                    </a:p>
                  </a:txBody>
                  <a:tcPr marT="91425" marB="91425" marR="91425" marL="91425"/>
                </a:tc>
              </a:tr>
              <a:tr h="711950">
                <a:tc>
                  <a:txBody>
                    <a:bodyPr>
                      <a:noAutofit/>
                    </a:bodyPr>
                    <a:lstStyle/>
                    <a:p>
                      <a:pPr indent="0" lvl="0" marL="0" rtl="0" algn="l">
                        <a:spcBef>
                          <a:spcPts val="0"/>
                        </a:spcBef>
                        <a:spcAft>
                          <a:spcPts val="0"/>
                        </a:spcAft>
                        <a:buNone/>
                      </a:pPr>
                      <a:r>
                        <a:rPr lang="en"/>
                        <a:t>5</a:t>
                      </a:r>
                      <a:endParaRPr/>
                    </a:p>
                  </a:txBody>
                  <a:tcPr marT="91425" marB="91425" marR="91425" marL="91425"/>
                </a:tc>
                <a:tc>
                  <a:txBody>
                    <a:bodyPr>
                      <a:noAutofit/>
                    </a:bodyPr>
                    <a:lstStyle/>
                    <a:p>
                      <a:pPr indent="0" lvl="0" marL="0" rtl="0" algn="l">
                        <a:spcBef>
                          <a:spcPts val="0"/>
                        </a:spcBef>
                        <a:spcAft>
                          <a:spcPts val="0"/>
                        </a:spcAft>
                        <a:buNone/>
                      </a:pPr>
                      <a:r>
                        <a:rPr lang="en"/>
                        <a:t>1100</a:t>
                      </a:r>
                      <a:endParaRPr/>
                    </a:p>
                  </a:txBody>
                  <a:tcPr marT="91425" marB="91425" marR="91425" marL="91425"/>
                </a:tc>
                <a:tc>
                  <a:txBody>
                    <a:bodyPr>
                      <a:noAutofit/>
                    </a:bodyPr>
                    <a:lstStyle/>
                    <a:p>
                      <a:pPr indent="0" lvl="0" marL="0" rtl="0" algn="l">
                        <a:spcBef>
                          <a:spcPts val="0"/>
                        </a:spcBef>
                        <a:spcAft>
                          <a:spcPts val="0"/>
                        </a:spcAft>
                        <a:buNone/>
                      </a:pPr>
                      <a:r>
                        <a:rPr lang="en"/>
                        <a:t>1400</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Homework </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Quiz on ELMS includes a reading on bridge sacrifices.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Overview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Probability homework a</a:t>
            </a:r>
            <a:r>
              <a:rPr lang="en">
                <a:solidFill>
                  <a:srgbClr val="000000"/>
                </a:solidFill>
              </a:rPr>
              <a:t>nnouncement</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Practice bridge hand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Duplicate Bridge Scoring </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Bridge Hand from Collegiate Tournament (2/17)</a:t>
            </a:r>
            <a:endParaRPr/>
          </a:p>
        </p:txBody>
      </p:sp>
      <p:sp>
        <p:nvSpPr>
          <p:cNvPr id="67" name="Google Shape;67;p15"/>
          <p:cNvSpPr txBox="1"/>
          <p:nvPr>
            <p:ph idx="1" type="body"/>
          </p:nvPr>
        </p:nvSpPr>
        <p:spPr>
          <a:xfrm>
            <a:off x="4346850" y="1152475"/>
            <a:ext cx="4485300" cy="33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What the bids mean: </a:t>
            </a:r>
            <a:endParaRPr>
              <a:solidFill>
                <a:srgbClr val="000000"/>
              </a:solidFill>
            </a:endParaRPr>
          </a:p>
          <a:p>
            <a:pPr indent="0" lvl="0" marL="0" rtl="0" algn="l">
              <a:spcBef>
                <a:spcPts val="1600"/>
              </a:spcBef>
              <a:spcAft>
                <a:spcPts val="0"/>
              </a:spcAft>
              <a:buNone/>
            </a:pPr>
            <a:r>
              <a:rPr lang="en">
                <a:solidFill>
                  <a:srgbClr val="000000"/>
                </a:solidFill>
              </a:rPr>
              <a:t>1♥ : I have 12 or more points and 5+ ♥s</a:t>
            </a:r>
            <a:endParaRPr>
              <a:solidFill>
                <a:srgbClr val="000000"/>
              </a:solidFill>
            </a:endParaRPr>
          </a:p>
          <a:p>
            <a:pPr indent="0" lvl="0" marL="0" rtl="0" algn="l">
              <a:spcBef>
                <a:spcPts val="1600"/>
              </a:spcBef>
              <a:spcAft>
                <a:spcPts val="0"/>
              </a:spcAft>
              <a:buNone/>
            </a:pPr>
            <a:r>
              <a:rPr lang="en">
                <a:solidFill>
                  <a:srgbClr val="000000"/>
                </a:solidFill>
              </a:rPr>
              <a:t>2♠: I have 6-10 points and 6+♠s</a:t>
            </a:r>
            <a:endParaRPr>
              <a:solidFill>
                <a:srgbClr val="000000"/>
              </a:solidFill>
            </a:endParaRPr>
          </a:p>
          <a:p>
            <a:pPr indent="0" lvl="0" marL="0" rtl="0" algn="l">
              <a:spcBef>
                <a:spcPts val="1600"/>
              </a:spcBef>
              <a:spcAft>
                <a:spcPts val="0"/>
              </a:spcAft>
              <a:buNone/>
            </a:pPr>
            <a:r>
              <a:rPr lang="en">
                <a:solidFill>
                  <a:srgbClr val="000000"/>
                </a:solidFill>
              </a:rPr>
              <a:t>2NT: I have 10-12 points and 2 or fewer ♥s</a:t>
            </a:r>
            <a:endParaRPr>
              <a:solidFill>
                <a:srgbClr val="000000"/>
              </a:solidFill>
            </a:endParaRPr>
          </a:p>
          <a:p>
            <a:pPr indent="0" lvl="0" marL="0" rtl="0" algn="l">
              <a:spcBef>
                <a:spcPts val="1600"/>
              </a:spcBef>
              <a:spcAft>
                <a:spcPts val="1600"/>
              </a:spcAft>
              <a:buNone/>
            </a:pPr>
            <a:r>
              <a:rPr lang="en">
                <a:solidFill>
                  <a:srgbClr val="000000"/>
                </a:solidFill>
              </a:rPr>
              <a:t>4♥: I have a lot of ♥s so we should be good</a:t>
            </a:r>
            <a:endParaRPr>
              <a:solidFill>
                <a:srgbClr val="000000"/>
              </a:solidFill>
            </a:endParaRPr>
          </a:p>
        </p:txBody>
      </p:sp>
      <p:pic>
        <p:nvPicPr>
          <p:cNvPr id="68" name="Google Shape;68;p15"/>
          <p:cNvPicPr preferRelativeResize="0"/>
          <p:nvPr/>
        </p:nvPicPr>
        <p:blipFill>
          <a:blip r:embed="rId3">
            <a:alphaModFix/>
          </a:blip>
          <a:stretch>
            <a:fillRect/>
          </a:stretch>
        </p:blipFill>
        <p:spPr>
          <a:xfrm>
            <a:off x="311700" y="1152475"/>
            <a:ext cx="3867150" cy="266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 Hand from our match versus Berkeley</a:t>
            </a:r>
            <a:endParaRPr/>
          </a:p>
        </p:txBody>
      </p:sp>
      <p:pic>
        <p:nvPicPr>
          <p:cNvPr id="74" name="Google Shape;74;p16"/>
          <p:cNvPicPr preferRelativeResize="0"/>
          <p:nvPr/>
        </p:nvPicPr>
        <p:blipFill>
          <a:blip r:embed="rId3">
            <a:alphaModFix/>
          </a:blip>
          <a:stretch>
            <a:fillRect/>
          </a:stretch>
        </p:blipFill>
        <p:spPr>
          <a:xfrm>
            <a:off x="1861240" y="1017725"/>
            <a:ext cx="5421524" cy="3813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Vulnerability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AutoNum type="arabicPeriod"/>
            </a:pPr>
            <a:r>
              <a:rPr lang="en" sz="2400">
                <a:solidFill>
                  <a:srgbClr val="000000"/>
                </a:solidFill>
              </a:rPr>
              <a:t>Red = Vulnerable </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White = Non-Vulnerable </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More risk for more reward </a:t>
            </a:r>
            <a:endParaRPr sz="2400">
              <a:solidFill>
                <a:srgbClr val="000000"/>
              </a:solidFill>
            </a:endParaRPr>
          </a:p>
          <a:p>
            <a:pPr indent="-342900" lvl="1" marL="914400" rtl="0" algn="l">
              <a:spcBef>
                <a:spcPts val="0"/>
              </a:spcBef>
              <a:spcAft>
                <a:spcPts val="0"/>
              </a:spcAft>
              <a:buClr>
                <a:srgbClr val="000000"/>
              </a:buClr>
              <a:buSzPts val="1800"/>
              <a:buAutoNum type="alphaLcPeriod"/>
            </a:pPr>
            <a:r>
              <a:rPr lang="en" sz="1800">
                <a:solidFill>
                  <a:srgbClr val="000000"/>
                </a:solidFill>
              </a:rPr>
              <a:t>Game and slam bonuses are higher </a:t>
            </a:r>
            <a:endParaRPr sz="1800">
              <a:solidFill>
                <a:srgbClr val="000000"/>
              </a:solidFill>
            </a:endParaRPr>
          </a:p>
          <a:p>
            <a:pPr indent="-342900" lvl="1" marL="914400" rtl="0" algn="l">
              <a:spcBef>
                <a:spcPts val="0"/>
              </a:spcBef>
              <a:spcAft>
                <a:spcPts val="0"/>
              </a:spcAft>
              <a:buClr>
                <a:srgbClr val="000000"/>
              </a:buClr>
              <a:buSzPts val="1800"/>
              <a:buAutoNum type="alphaLcPeriod"/>
            </a:pPr>
            <a:r>
              <a:rPr lang="en" sz="1800">
                <a:solidFill>
                  <a:srgbClr val="000000"/>
                </a:solidFill>
              </a:rPr>
              <a:t>Go larger minus scores when going down </a:t>
            </a:r>
            <a:endParaRPr sz="1800">
              <a:solidFill>
                <a:srgbClr val="000000"/>
              </a:solidFill>
            </a:endParaRPr>
          </a:p>
          <a:p>
            <a:pPr indent="-342900" lvl="2" marL="1371600" rtl="0" algn="l">
              <a:spcBef>
                <a:spcPts val="0"/>
              </a:spcBef>
              <a:spcAft>
                <a:spcPts val="0"/>
              </a:spcAft>
              <a:buClr>
                <a:srgbClr val="000000"/>
              </a:buClr>
              <a:buSzPts val="1800"/>
              <a:buAutoNum type="romanLcPeriod"/>
            </a:pPr>
            <a:r>
              <a:rPr lang="en" sz="1800">
                <a:solidFill>
                  <a:srgbClr val="000000"/>
                </a:solidFill>
              </a:rPr>
              <a:t>-50 for each trick you miss your contract when non-vulnerable</a:t>
            </a:r>
            <a:endParaRPr sz="1800">
              <a:solidFill>
                <a:srgbClr val="000000"/>
              </a:solidFill>
            </a:endParaRPr>
          </a:p>
          <a:p>
            <a:pPr indent="-342900" lvl="2" marL="1371600" rtl="0" algn="l">
              <a:spcBef>
                <a:spcPts val="0"/>
              </a:spcBef>
              <a:spcAft>
                <a:spcPts val="0"/>
              </a:spcAft>
              <a:buClr>
                <a:srgbClr val="000000"/>
              </a:buClr>
              <a:buSzPts val="1800"/>
              <a:buAutoNum type="romanLcPeriod"/>
            </a:pPr>
            <a:r>
              <a:rPr lang="en" sz="1800">
                <a:solidFill>
                  <a:srgbClr val="000000"/>
                </a:solidFill>
              </a:rPr>
              <a:t>-100 for each trick you miss your contract when vulnerable</a:t>
            </a:r>
            <a:endParaRPr sz="1800">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duplicate scoring work? (Making the contract)</a:t>
            </a:r>
            <a:endParaRPr/>
          </a:p>
        </p:txBody>
      </p:sp>
      <p:sp>
        <p:nvSpPr>
          <p:cNvPr id="86" name="Google Shape;86;p18"/>
          <p:cNvSpPr txBox="1"/>
          <p:nvPr>
            <p:ph idx="1" type="body"/>
          </p:nvPr>
        </p:nvSpPr>
        <p:spPr>
          <a:xfrm>
            <a:off x="311700" y="13755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Trick Score</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30 for each trick for hearts and spades </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20 for each trick for clubs and diamonds </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40 for first trick in notrump, and 30 for each subsequent trick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Bonus Score </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50 for partscore (contract lower than game ) </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300 for non-vulnerable, 500 for vulnerable game </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500 for non-</a:t>
            </a:r>
            <a:r>
              <a:rPr lang="en">
                <a:solidFill>
                  <a:srgbClr val="000000"/>
                </a:solidFill>
              </a:rPr>
              <a:t>vulnerable</a:t>
            </a:r>
            <a:r>
              <a:rPr lang="en">
                <a:solidFill>
                  <a:srgbClr val="000000"/>
                </a:solidFill>
              </a:rPr>
              <a:t> small slam, 750 for vulnerable small slam  </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1000 for non-vulnerable grand slam, 1500 for vulnerable grand slam </a:t>
            </a:r>
            <a:endParaRPr>
              <a:solidFill>
                <a:srgbClr val="000000"/>
              </a:solidFill>
            </a:endParaRPr>
          </a:p>
          <a:p>
            <a:pPr indent="-317500" lvl="1" marL="914400" rtl="0" algn="l">
              <a:spcBef>
                <a:spcPts val="0"/>
              </a:spcBef>
              <a:spcAft>
                <a:spcPts val="0"/>
              </a:spcAft>
              <a:buClr>
                <a:srgbClr val="000000"/>
              </a:buClr>
              <a:buSzPts val="1400"/>
              <a:buAutoNum type="alphaLcPeriod"/>
            </a:pPr>
            <a:r>
              <a:rPr b="1" lang="en">
                <a:solidFill>
                  <a:srgbClr val="000000"/>
                </a:solidFill>
              </a:rPr>
              <a:t>When you bid slam, you also get to add the game bonus as well. </a:t>
            </a:r>
            <a:endParaRPr b="1">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Overtricks </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30 for hearts, spades, notrump </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20 for clubs or diamonds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Calculations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1NT = 40 trick score + 50 for partscore = 90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1♥ = 30 trick score + 50 for partscore = 80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2♠ = 1♠ with an overtrick (8 tricks taken) = 30 + 30 trick score + 50 partscore = 110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4♠ non-vulnerable  =120 trick score (30 + 30 + 30 + 30) + 300 non-vulnerable game bonus = 420 total points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6NT vulnerable = 190 trick score (40+30+30+30+30+30) + 500 vulnerable game bonus + 750 vulnerable bonus = 1440 total points</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of Game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How was game decided to be 3NT, 4H, 4S, 5C, 5D? </a:t>
            </a:r>
            <a:endParaRPr>
              <a:solidFill>
                <a:srgbClr val="000000"/>
              </a:solidFill>
            </a:endParaRPr>
          </a:p>
          <a:p>
            <a:pPr indent="0" lvl="0" marL="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It is when the trick score is equal to 100 or more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Notice for 3NT, 40 +30 +30 = 100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For 4H,4S we have 30+30+30+30 = 120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For 5C, 5D we have 20+20+20+20+20 = 100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Compare Scores to Opponents (Matchpoints) </a:t>
            </a:r>
            <a:endParaRPr/>
          </a:p>
        </p:txBody>
      </p:sp>
      <p:sp>
        <p:nvSpPr>
          <p:cNvPr id="104" name="Google Shape;104;p21"/>
          <p:cNvSpPr txBox="1"/>
          <p:nvPr>
            <p:ph idx="1" type="body"/>
          </p:nvPr>
        </p:nvSpPr>
        <p:spPr>
          <a:xfrm>
            <a:off x="311700" y="1471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In a duplicate bridge game, every pair will play the same boards at different times throughout the session lasting usually 24 boards.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If you are North-South your scores are compared against all the other North-South scores. If you are East-West your scores are compared against all the oher East-West players. You stay the same cardinal direction for the entirety of the event.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For every score you beat, you get 1 matchpoint, every tie is 0.5 matchpoints, every lost is 0 points.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Final score is presented as a percentage with total matchpoints earned / total matchpoints possible.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