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01" r:id="rId3"/>
    <p:sldId id="306" r:id="rId4"/>
    <p:sldId id="291" r:id="rId5"/>
    <p:sldId id="292" r:id="rId6"/>
    <p:sldId id="307" r:id="rId7"/>
    <p:sldId id="290" r:id="rId8"/>
    <p:sldId id="289" r:id="rId9"/>
    <p:sldId id="308" r:id="rId10"/>
    <p:sldId id="294" r:id="rId11"/>
    <p:sldId id="312" r:id="rId12"/>
    <p:sldId id="293" r:id="rId13"/>
    <p:sldId id="295" r:id="rId14"/>
    <p:sldId id="296" r:id="rId15"/>
    <p:sldId id="298" r:id="rId16"/>
    <p:sldId id="297" r:id="rId17"/>
    <p:sldId id="299" r:id="rId18"/>
    <p:sldId id="314" r:id="rId19"/>
    <p:sldId id="315" r:id="rId20"/>
    <p:sldId id="313" r:id="rId21"/>
    <p:sldId id="316" r:id="rId22"/>
    <p:sldId id="317" r:id="rId23"/>
    <p:sldId id="318" r:id="rId24"/>
    <p:sldId id="319" r:id="rId25"/>
    <p:sldId id="309" r:id="rId26"/>
    <p:sldId id="302" r:id="rId27"/>
    <p:sldId id="311" r:id="rId28"/>
    <p:sldId id="310" r:id="rId29"/>
    <p:sldId id="304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Fira Sans Extra Condensed SemiBold" panose="020B06030500000200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0547"/>
  </p:normalViewPr>
  <p:slideViewPr>
    <p:cSldViewPr snapToGrid="0" snapToObjects="1">
      <p:cViewPr varScale="1">
        <p:scale>
          <a:sx n="120" d="100"/>
          <a:sy n="120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SMPTE 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Society of Motion Picture and Television Engineers</a:t>
            </a:r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en-FR" dirty="0"/>
              <a:t>Encodage de Manchester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 logique = front montant au centre du bit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 logique = front descendant au centre du bit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13266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Récupération de la valeur de l’horloge interne du premier ESP. Nous convertissons la valeur récupérée en millisecondes en TimeCode SMPTE. La valeur du champ </a:t>
            </a:r>
            <a:r>
              <a:rPr lang="en-F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frame </a:t>
            </a:r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prend la valeur arrondie la plus proche.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Encodage LTC : grâce à la bibliothèque libLTC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Transmission au second ESP32 via Bluetooth .  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Réception du TimeCode encodé.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Décodage : avec libLTC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Mise à jour de l’horloge</a:t>
            </a:r>
          </a:p>
          <a:p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Mettre que l'on est obligé de segmenté le buffer car trop gros</a:t>
            </a:r>
          </a:p>
          <a:p>
            <a:endParaRPr lang="en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64470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Récupération de la valeur de l’horloge interne du premier ESP. Nous convertissons la valeur récupérée en millisecondes en TimeCode SMPTE. La valeur du champ </a:t>
            </a:r>
            <a:r>
              <a:rPr lang="en-F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frame </a:t>
            </a:r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prend la valeur arrondie la plus proche.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Encodage LTC : grâce à la bibliothèque libLTC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Transmission au second ESP32 via Bluetooth .  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Réception du TimeCode encodé.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Décodage : avec libLTC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Mise à jour de l’horloge</a:t>
            </a:r>
          </a:p>
          <a:p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Mettre que l'on est obligé de segmenté le buffer car trop gros</a:t>
            </a:r>
          </a:p>
          <a:p>
            <a:endParaRPr lang="en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8885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sz="1100" i="1" dirty="0"/>
              <a:t>Send_Time </a:t>
            </a:r>
            <a:r>
              <a:rPr lang="en-FR" sz="1100" dirty="0"/>
              <a:t>: Temps d’assemblage du message et de demande de transmission,</a:t>
            </a:r>
          </a:p>
          <a:p>
            <a:r>
              <a:rPr lang="en-FR" sz="1100" i="1" dirty="0"/>
              <a:t>Access_Time</a:t>
            </a:r>
            <a:r>
              <a:rPr lang="en-FR" sz="1100" dirty="0"/>
              <a:t> : Temps d’accès à un slot de transmission Bluetooth,</a:t>
            </a:r>
          </a:p>
          <a:p>
            <a:r>
              <a:rPr lang="en-FR" sz="1100" i="1" dirty="0"/>
              <a:t>Transmission_Time</a:t>
            </a:r>
            <a:r>
              <a:rPr lang="en-FR" sz="1100" dirty="0"/>
              <a:t> : Temps nécessaire à l’émetteur pour envoyer l’intégralité du message,</a:t>
            </a:r>
          </a:p>
          <a:p>
            <a:r>
              <a:rPr lang="en-FR" sz="1100" i="1" dirty="0"/>
              <a:t>Propagation_Time </a:t>
            </a:r>
            <a:r>
              <a:rPr lang="en-FR" sz="1100" dirty="0"/>
              <a:t>: Temps de propagation dans l’air, plus petit que la microseconde en Bluetooth donc négligeable,</a:t>
            </a:r>
          </a:p>
          <a:p>
            <a:r>
              <a:rPr lang="en-FR" sz="1100" i="1" dirty="0"/>
              <a:t>Reception_Time </a:t>
            </a:r>
            <a:r>
              <a:rPr lang="en-FR" sz="1100" dirty="0"/>
              <a:t>: Temps pour recevoir l’intégralité du message, souvent similaire au </a:t>
            </a:r>
            <a:r>
              <a:rPr lang="en-FR" sz="1100" i="1" dirty="0"/>
              <a:t>Transmission_Time</a:t>
            </a:r>
            <a:r>
              <a:rPr lang="en-FR" sz="1100" dirty="0"/>
              <a:t>,</a:t>
            </a:r>
          </a:p>
          <a:p>
            <a:r>
              <a:rPr lang="en-FR" sz="1100" i="1" dirty="0"/>
              <a:t>Receive_Time </a:t>
            </a:r>
            <a:r>
              <a:rPr lang="en-FR" sz="1100" dirty="0"/>
              <a:t>: Temps de traitement du message reçu pour que celui-ci soit disponible, similaire au </a:t>
            </a:r>
            <a:r>
              <a:rPr lang="en-FR" sz="1100" i="1" dirty="0"/>
              <a:t>Access_Time.</a:t>
            </a:r>
            <a:endParaRPr lang="en-FR" sz="1100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7212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4685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6656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128537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46991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9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29180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019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7448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623539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24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6104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827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</a:t>
            </a:r>
            <a:r>
              <a:rPr lang="fr-FR" dirty="0" err="1"/>
              <a:t>interressant</a:t>
            </a:r>
            <a:r>
              <a:rPr lang="fr-FR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Beaucoup de notions apprises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rapport avec les cours de </a:t>
            </a:r>
            <a:r>
              <a:rPr lang="fr-FR" dirty="0" err="1"/>
              <a:t>reseau</a:t>
            </a:r>
            <a:r>
              <a:rPr lang="fr-FR" dirty="0"/>
              <a:t> et programmation embarquée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Montée en compétence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 peu limité par le temps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3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7096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6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Datacenters : </a:t>
            </a:r>
            <a:r>
              <a:rPr lang="fr-FR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besoin de synchronisation temporelles précise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Þ"/>
            </a:pPr>
            <a:r>
              <a:rPr lang="fr-FR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Implémentation d’un processus de synchronisation utilisant 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 microcontrôleurs ESP32 comme clefs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protocole Bluetooth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Similaire à des produits dans le commerce pour l’audiovisuel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=&gt; échange de données temporelles pour synchroniser caméras </a:t>
            </a:r>
            <a:r>
              <a:rPr lang="fr-FR" sz="16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lang="fr-FR"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807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Synchronisable temporellement précis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Réalisable à de multiples reprises, pour palier aux décalages d’horloge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Système autonome, pas d’écran doit pouvoir gérer de manière autonome les différentes synchronisations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Programmation bas niveau, économie de capacités =&gt; capacités limités + meilleures performances </a:t>
            </a:r>
          </a:p>
        </p:txBody>
      </p:sp>
    </p:spTree>
    <p:extLst>
      <p:ext uri="{BB962C8B-B14F-4D97-AF65-F5344CB8AC3E}">
        <p14:creationId xmlns:p14="http://schemas.microsoft.com/office/powerpoint/2010/main" val="33013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60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Stack bluetooth</a:t>
            </a:r>
          </a:p>
        </p:txBody>
      </p:sp>
    </p:spTree>
    <p:extLst>
      <p:ext uri="{BB962C8B-B14F-4D97-AF65-F5344CB8AC3E}">
        <p14:creationId xmlns:p14="http://schemas.microsoft.com/office/powerpoint/2010/main" val="360022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55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36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Nous définissons deux rôles différents pour les esp32 : 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Slave : le périphérique attend une demande de connexion transmet ses informations lorsqu’un autre périphérique recherche les équipements disponibles.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Master : recherche les autres équipements disponibles afin d’initier une connexion Bluetooth</a:t>
            </a:r>
          </a:p>
          <a:p>
            <a:endParaRPr lang="en-FR" dirty="0"/>
          </a:p>
          <a:p>
            <a:endParaRPr lang="en-FR" dirty="0"/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1- La recherche des équipements Bluetooth visibles par le Master. Le retour contiendra les informations du Slave (adresse Bluetooth, nom…).</a:t>
            </a:r>
          </a:p>
          <a:p>
            <a:pPr lvl="0"/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2 - Le Master effectue ensuite une demande de connexion Bluetooth vers l’adresse du Slave récupérée. Le Slave accepte cette demande, les deux équipements sont donc connectés.</a:t>
            </a:r>
          </a:p>
          <a:p>
            <a:r>
              <a:rPr lang="en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589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6405929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400" dirty="0" err="1"/>
              <a:t>Synchronisation</a:t>
            </a:r>
            <a:r>
              <a:rPr lang="en" sz="4400" dirty="0"/>
              <a:t> </a:t>
            </a:r>
            <a:r>
              <a:rPr lang="en" sz="4400" dirty="0" err="1"/>
              <a:t>temporelle</a:t>
            </a:r>
            <a:r>
              <a:rPr lang="en" sz="4400" dirty="0"/>
              <a:t> de clefs ESP-32 avec le </a:t>
            </a:r>
            <a:r>
              <a:rPr lang="en" sz="4400" dirty="0" err="1"/>
              <a:t>protocole</a:t>
            </a:r>
            <a:r>
              <a:rPr lang="en" sz="4400" dirty="0"/>
              <a:t> Bluetooth</a:t>
            </a:r>
            <a:endParaRPr sz="44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86399" y="348523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Projet</a:t>
            </a:r>
            <a:r>
              <a:rPr lang="en" dirty="0"/>
              <a:t>-IoT</a:t>
            </a:r>
            <a:endParaRPr dirty="0"/>
          </a:p>
        </p:txBody>
      </p:sp>
      <p:pic>
        <p:nvPicPr>
          <p:cNvPr id="1026" name="Picture 2" descr="Distribution d'heure et systèmes synchronisés">
            <a:extLst>
              <a:ext uri="{FF2B5EF4-FFF2-40B4-BE49-F238E27FC236}">
                <a16:creationId xmlns:a16="http://schemas.microsoft.com/office/drawing/2014/main" id="{D67A217B-ADBA-89EA-85F8-E184ACD4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2361586"/>
            <a:ext cx="1516109" cy="14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43;p31">
            <a:extLst>
              <a:ext uri="{FF2B5EF4-FFF2-40B4-BE49-F238E27FC236}">
                <a16:creationId xmlns:a16="http://schemas.microsoft.com/office/drawing/2014/main" id="{18A7D118-FBBF-0A47-3C29-91DBEB6242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600" y="298625"/>
            <a:ext cx="1790175" cy="8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44;p31">
            <a:extLst>
              <a:ext uri="{FF2B5EF4-FFF2-40B4-BE49-F238E27FC236}">
                <a16:creationId xmlns:a16="http://schemas.microsoft.com/office/drawing/2014/main" id="{58B1595D-3ED2-EEE2-29B5-E844D013C8B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963" y="150956"/>
            <a:ext cx="2191149" cy="111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3.1 Architecture du </a:t>
            </a:r>
            <a:r>
              <a:rPr lang="en-GB" dirty="0" err="1"/>
              <a:t>projet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F1003-D007-A4FA-46E9-F335A2FC0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79" y="1231804"/>
            <a:ext cx="5120284" cy="30897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4EB09-8FA2-B1FB-54A0-C00C5C183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E4D41-C655-2B78-F22F-1B9CB3CA4481}"/>
              </a:ext>
            </a:extLst>
          </p:cNvPr>
          <p:cNvSpPr txBox="1"/>
          <p:nvPr/>
        </p:nvSpPr>
        <p:spPr>
          <a:xfrm>
            <a:off x="3296093" y="4381639"/>
            <a:ext cx="206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Diagramme des fichiers</a:t>
            </a:r>
          </a:p>
        </p:txBody>
      </p:sp>
    </p:spTree>
    <p:extLst>
      <p:ext uri="{BB962C8B-B14F-4D97-AF65-F5344CB8AC3E}">
        <p14:creationId xmlns:p14="http://schemas.microsoft.com/office/powerpoint/2010/main" val="107508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6405929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3.2</a:t>
            </a:r>
            <a:br>
              <a:rPr lang="en" sz="6600" dirty="0"/>
            </a:br>
            <a:r>
              <a:rPr lang="en" sz="6600" dirty="0" err="1"/>
              <a:t>Principaux</a:t>
            </a:r>
            <a:r>
              <a:rPr lang="en" sz="6600" dirty="0"/>
              <a:t> </a:t>
            </a:r>
            <a:r>
              <a:rPr lang="en" sz="6600" dirty="0" err="1"/>
              <a:t>processus</a:t>
            </a:r>
            <a:br>
              <a:rPr lang="en" sz="6600" dirty="0"/>
            </a:br>
            <a:endParaRPr sz="6600" dirty="0"/>
          </a:p>
        </p:txBody>
      </p:sp>
      <p:pic>
        <p:nvPicPr>
          <p:cNvPr id="9" name="Picture 2" descr="Distribution d'heure et systèmes synchronisés">
            <a:extLst>
              <a:ext uri="{FF2B5EF4-FFF2-40B4-BE49-F238E27FC236}">
                <a16:creationId xmlns:a16="http://schemas.microsoft.com/office/drawing/2014/main" id="{CBF06856-A80F-16F6-B107-51FEB9C5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405620"/>
            <a:ext cx="1520371" cy="1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7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3.2.1 Connexion Bluetooth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AA34D-F5D1-C835-A082-C2CCC16F2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66" y="954893"/>
            <a:ext cx="3983780" cy="3233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032FF-72FF-B38C-1C9F-F0B2A69A76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D0436-D4CB-9185-BAD3-FDA979E771EB}"/>
              </a:ext>
            </a:extLst>
          </p:cNvPr>
          <p:cNvSpPr txBox="1"/>
          <p:nvPr/>
        </p:nvSpPr>
        <p:spPr>
          <a:xfrm>
            <a:off x="710275" y="1552353"/>
            <a:ext cx="2596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b="1" dirty="0"/>
              <a:t>Master : </a:t>
            </a:r>
            <a:r>
              <a:rPr lang="en-FR" sz="1600" dirty="0"/>
              <a:t>Initie la connnexion</a:t>
            </a:r>
          </a:p>
          <a:p>
            <a:endParaRPr lang="en-FR" sz="1600" b="1" dirty="0"/>
          </a:p>
          <a:p>
            <a:r>
              <a:rPr lang="en-FR" sz="1600" b="1" dirty="0"/>
              <a:t>Slave : </a:t>
            </a:r>
            <a:r>
              <a:rPr lang="en-FR" sz="1600" dirty="0"/>
              <a:t>En attente de connexion, accepte ou rejette</a:t>
            </a:r>
            <a:endParaRPr lang="en-FR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D0063-7C6B-B030-4C81-C8B4BD119D94}"/>
              </a:ext>
            </a:extLst>
          </p:cNvPr>
          <p:cNvSpPr txBox="1"/>
          <p:nvPr/>
        </p:nvSpPr>
        <p:spPr>
          <a:xfrm>
            <a:off x="4265393" y="4299073"/>
            <a:ext cx="420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</a:t>
            </a:r>
            <a:r>
              <a:rPr lang="en-GB" dirty="0"/>
              <a:t>n</a:t>
            </a:r>
            <a:r>
              <a:rPr lang="en-FR" dirty="0"/>
              <a:t>stanciation de la communication Bluetooth</a:t>
            </a:r>
          </a:p>
        </p:txBody>
      </p:sp>
    </p:spTree>
    <p:extLst>
      <p:ext uri="{BB962C8B-B14F-4D97-AF65-F5344CB8AC3E}">
        <p14:creationId xmlns:p14="http://schemas.microsoft.com/office/powerpoint/2010/main" val="54661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3.2.2 </a:t>
            </a:r>
            <a:r>
              <a:rPr lang="en-GB" dirty="0" err="1"/>
              <a:t>TimeCode</a:t>
            </a:r>
            <a:r>
              <a:rPr lang="en-GB" dirty="0"/>
              <a:t> </a:t>
            </a:r>
          </a:p>
        </p:txBody>
      </p:sp>
      <p:sp>
        <p:nvSpPr>
          <p:cNvPr id="5" name="Google Shape;251;p20">
            <a:extLst>
              <a:ext uri="{FF2B5EF4-FFF2-40B4-BE49-F238E27FC236}">
                <a16:creationId xmlns:a16="http://schemas.microsoft.com/office/drawing/2014/main" id="{C77BC6D6-C25D-CE46-AFFD-31A6D5AE1A6C}"/>
              </a:ext>
            </a:extLst>
          </p:cNvPr>
          <p:cNvSpPr txBox="1"/>
          <p:nvPr/>
        </p:nvSpPr>
        <p:spPr>
          <a:xfrm>
            <a:off x="710275" y="1099946"/>
            <a:ext cx="7787839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TimeCode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SMPTE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représentation temporelle pour l’audiovisuel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fr-FR" sz="1800" i="1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hour:minute:second:frame</a:t>
            </a:r>
            <a:endParaRPr lang="fr-FR" sz="18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LTC (</a:t>
            </a:r>
            <a:r>
              <a:rPr lang="fr-FR" sz="1800" b="1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800" b="1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TimeCode</a:t>
            </a: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Encodage de </a:t>
            </a:r>
            <a:r>
              <a:rPr lang="fr-FR" sz="18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timecode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SMPTE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b="1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LibLTC</a:t>
            </a: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bibliothèque C open source de LTC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44B00-B24D-D0A5-2AAF-6AC7F4AAF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12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3.2.3 </a:t>
            </a:r>
            <a:r>
              <a:rPr lang="en-GB" dirty="0" err="1"/>
              <a:t>Echange</a:t>
            </a:r>
            <a:r>
              <a:rPr lang="en-GB" dirty="0"/>
              <a:t> de Timecodes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4BE7E-EF64-D577-2497-B7204317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40" y="1247086"/>
            <a:ext cx="4330519" cy="3055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69AA64-104C-A8B2-6731-44B9195D37A1}"/>
              </a:ext>
            </a:extLst>
          </p:cNvPr>
          <p:cNvSpPr txBox="1"/>
          <p:nvPr/>
        </p:nvSpPr>
        <p:spPr>
          <a:xfrm>
            <a:off x="5297714" y="1017850"/>
            <a:ext cx="3222172" cy="2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10690-94E3-0D3B-558C-B3AC1B51DD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F9CD3-152D-991C-8CF7-FE6AAC4A5FF0}"/>
              </a:ext>
            </a:extLst>
          </p:cNvPr>
          <p:cNvSpPr txBox="1"/>
          <p:nvPr/>
        </p:nvSpPr>
        <p:spPr>
          <a:xfrm>
            <a:off x="2785729" y="4377972"/>
            <a:ext cx="357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Différentes étapes de l’échange des LTC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C0B6E-C415-923C-E1F1-03372345FBB6}"/>
              </a:ext>
            </a:extLst>
          </p:cNvPr>
          <p:cNvSpPr txBox="1"/>
          <p:nvPr/>
        </p:nvSpPr>
        <p:spPr>
          <a:xfrm rot="370123">
            <a:off x="4125433" y="2812238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LTC</a:t>
            </a:r>
          </a:p>
        </p:txBody>
      </p:sp>
    </p:spTree>
    <p:extLst>
      <p:ext uri="{BB962C8B-B14F-4D97-AF65-F5344CB8AC3E}">
        <p14:creationId xmlns:p14="http://schemas.microsoft.com/office/powerpoint/2010/main" val="219119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3.2.4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4BE7E-EF64-D577-2497-B7204317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92" y="1086983"/>
            <a:ext cx="2859386" cy="2017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69AA64-104C-A8B2-6731-44B9195D37A1}"/>
              </a:ext>
            </a:extLst>
          </p:cNvPr>
          <p:cNvSpPr txBox="1"/>
          <p:nvPr/>
        </p:nvSpPr>
        <p:spPr>
          <a:xfrm>
            <a:off x="710276" y="1431506"/>
            <a:ext cx="5500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 peu précise</a:t>
            </a:r>
          </a:p>
          <a:p>
            <a:pPr lvl="0"/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Améliorations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décalage pour compenser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=&gt; Calcul du temps d’encodage et de décodage facile</a:t>
            </a:r>
          </a:p>
          <a:p>
            <a:pPr lvl="0"/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Symbol" pitchFamily="2" charset="2"/>
              <a:buChar char="Þ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Besoin d’une méthode pour calculer la latence liée à la transmission Bluetooth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36EE5-E748-A3E1-1B04-13DA4A101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725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9AA64-104C-A8B2-6731-44B9195D37A1}"/>
              </a:ext>
            </a:extLst>
          </p:cNvPr>
          <p:cNvSpPr txBox="1"/>
          <p:nvPr/>
        </p:nvSpPr>
        <p:spPr>
          <a:xfrm>
            <a:off x="5297714" y="1017850"/>
            <a:ext cx="3222172" cy="2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51;p20">
                <a:extLst>
                  <a:ext uri="{FF2B5EF4-FFF2-40B4-BE49-F238E27FC236}">
                    <a16:creationId xmlns:a16="http://schemas.microsoft.com/office/drawing/2014/main" id="{D5813C36-5285-97BD-9C09-5EA9954F5A2D}"/>
                  </a:ext>
                </a:extLst>
              </p:cNvPr>
              <p:cNvSpPr txBox="1"/>
              <p:nvPr/>
            </p:nvSpPr>
            <p:spPr>
              <a:xfrm>
                <a:off x="710275" y="1099946"/>
                <a:ext cx="7787839" cy="31703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800" b="1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Latence Bluetooth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fr-FR" sz="18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FR" sz="1800" i="1">
                        <a:latin typeface="Cambria Math" panose="02040503050406030204" pitchFamily="18" charset="0"/>
                      </a:rPr>
                      <m:t>𝑎𝑡𝑒𝑛𝑐𝑦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sz="1800" i="1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_</m:t>
                    </m:r>
                    <m:r>
                      <a:rPr lang="en-FR" sz="1800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FR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𝐴𝑐𝑐𝑒𝑠𝑠</m:t>
                    </m:r>
                    <m:r>
                      <a:rPr lang="en-FR" sz="1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FR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FR" sz="1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FR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𝑇𝑟𝑎𝑛𝑠𝑚𝑖𝑠𝑠𝑖𝑜𝑛</m:t>
                    </m:r>
                    <m:r>
                      <a:rPr lang="en-FR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F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FR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FR" sz="18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FR" sz="1800" i="1">
                        <a:latin typeface="Cambria Math" panose="02040503050406030204" pitchFamily="18" charset="0"/>
                      </a:rPr>
                      <m:t>𝑃𝑟𝑜𝑝𝑎𝑔𝑎𝑡𝑖𝑜𝑛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_</m:t>
                    </m:r>
                    <m:r>
                      <a:rPr lang="en-FR" sz="1800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FR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𝑅𝑒𝑐𝑒𝑝𝑡𝑖𝑜𝑛</m:t>
                    </m:r>
                    <m:r>
                      <a:rPr lang="en-FR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F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FR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𝑅𝑒𝑐𝑒𝑖𝑣𝑒</m:t>
                    </m:r>
                    <m:r>
                      <a:rPr lang="en-FR" sz="1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FR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r>
                  <a:rPr lang="en-FR" sz="1800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FR" sz="1800" dirty="0">
                  <a:solidFill>
                    <a:srgbClr val="00B050"/>
                  </a:solidFill>
                </a:endParaRPr>
              </a:p>
              <a:p>
                <a:endParaRPr lang="en-FR" sz="1800" dirty="0">
                  <a:solidFill>
                    <a:srgbClr val="00B050"/>
                  </a:solidFill>
                </a:endParaRPr>
              </a:p>
              <a:p>
                <a:r>
                  <a:rPr lang="en-GB" sz="1100" dirty="0"/>
                  <a:t>[9]	L. Lo Bello and O. Mirabella, ‘Clock synchronization issues in </a:t>
                </a:r>
                <a:r>
                  <a:rPr lang="en-GB" sz="1100" dirty="0" err="1"/>
                  <a:t>bluetooth</a:t>
                </a:r>
                <a:r>
                  <a:rPr lang="en-GB" sz="1100" dirty="0"/>
                  <a:t>-based industrial measurements’, in </a:t>
                </a:r>
                <a:r>
                  <a:rPr lang="en-GB" sz="1100" i="1" dirty="0"/>
                  <a:t>2006 IEEE International Workshop on Factory Communication Systems</a:t>
                </a:r>
                <a:r>
                  <a:rPr lang="en-GB" sz="1100" dirty="0"/>
                  <a:t>, Torino, Italy, 2006, pp. 193–202. </a:t>
                </a:r>
                <a:r>
                  <a:rPr lang="en-GB" sz="1100" dirty="0" err="1"/>
                  <a:t>doi</a:t>
                </a:r>
                <a:r>
                  <a:rPr lang="en-GB" sz="1100" dirty="0"/>
                  <a:t>: 10.1109/WFCS.2006.1704150.</a:t>
                </a:r>
                <a:endParaRPr lang="en-FR" sz="1100" dirty="0"/>
              </a:p>
              <a:p>
                <a:endParaRPr lang="en-FR" sz="1800" dirty="0">
                  <a:solidFill>
                    <a:srgbClr val="00B050"/>
                  </a:solidFill>
                </a:endParaRPr>
              </a:p>
              <a:p>
                <a:endParaRPr lang="en-FR" sz="1800" dirty="0">
                  <a:solidFill>
                    <a:srgbClr val="00B050"/>
                  </a:solidFill>
                </a:endParaRPr>
              </a:p>
              <a:p>
                <a:endParaRPr lang="en-FR" sz="1800" dirty="0"/>
              </a:p>
              <a:p>
                <a:endParaRPr lang="en-FR" sz="18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lang="en-FR" sz="18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lang="fr-FR" sz="18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fr-FR" sz="18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5" name="Google Shape;251;p20">
                <a:extLst>
                  <a:ext uri="{FF2B5EF4-FFF2-40B4-BE49-F238E27FC236}">
                    <a16:creationId xmlns:a16="http://schemas.microsoft.com/office/drawing/2014/main" id="{D5813C36-5285-97BD-9C09-5EA9954F5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5" y="1099946"/>
                <a:ext cx="7787839" cy="3170342"/>
              </a:xfrm>
              <a:prstGeom prst="rect">
                <a:avLst/>
              </a:prstGeom>
              <a:blipFill>
                <a:blip r:embed="rId3"/>
                <a:stretch>
                  <a:fillRect l="-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6F012-7A7B-30B7-AE15-83ACA6ED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90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8BCCE-CE9C-B666-31BD-F1797A16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40" y="1299830"/>
            <a:ext cx="4028853" cy="31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A980E-0A81-6E97-B42F-FB5CB880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4" y="1156972"/>
            <a:ext cx="4593266" cy="34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F037B-DA47-47FB-699E-F040C89D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32" y="1144797"/>
            <a:ext cx="5269742" cy="37258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62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Table des matières</a:t>
            </a:r>
          </a:p>
        </p:txBody>
      </p:sp>
      <p:sp>
        <p:nvSpPr>
          <p:cNvPr id="10" name="Google Shape;251;p20">
            <a:extLst>
              <a:ext uri="{FF2B5EF4-FFF2-40B4-BE49-F238E27FC236}">
                <a16:creationId xmlns:a16="http://schemas.microsoft.com/office/drawing/2014/main" id="{49B7C903-8844-38C3-FAD4-EB19629BEBDF}"/>
              </a:ext>
            </a:extLst>
          </p:cNvPr>
          <p:cNvSpPr txBox="1"/>
          <p:nvPr/>
        </p:nvSpPr>
        <p:spPr>
          <a:xfrm>
            <a:off x="710274" y="1126650"/>
            <a:ext cx="6639301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51;p20">
            <a:extLst>
              <a:ext uri="{FF2B5EF4-FFF2-40B4-BE49-F238E27FC236}">
                <a16:creationId xmlns:a16="http://schemas.microsoft.com/office/drawing/2014/main" id="{5A491B60-2DAB-E58E-5423-B7B756712AF8}"/>
              </a:ext>
            </a:extLst>
          </p:cNvPr>
          <p:cNvSpPr txBox="1"/>
          <p:nvPr/>
        </p:nvSpPr>
        <p:spPr>
          <a:xfrm>
            <a:off x="710273" y="1235450"/>
            <a:ext cx="6639301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Matériel et choix techniques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Corps technique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Résultats et perspectives d’amélioration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r-F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fr-FR" sz="2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fr-FR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A07EE-A745-7E4E-CB64-974495BEA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80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60213-E5D2-684A-EDD9-798BD7A7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273"/>
            <a:ext cx="9144000" cy="115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3931A-6A20-FFAC-F0A2-53D78AD1C274}"/>
              </a:ext>
            </a:extLst>
          </p:cNvPr>
          <p:cNvSpPr txBox="1"/>
          <p:nvPr/>
        </p:nvSpPr>
        <p:spPr>
          <a:xfrm>
            <a:off x="2913320" y="3279967"/>
            <a:ext cx="331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Formule incluant la latence bluetooth</a:t>
            </a:r>
          </a:p>
        </p:txBody>
      </p:sp>
    </p:spTree>
    <p:extLst>
      <p:ext uri="{BB962C8B-B14F-4D97-AF65-F5344CB8AC3E}">
        <p14:creationId xmlns:p14="http://schemas.microsoft.com/office/powerpoint/2010/main" val="159565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60213-E5D2-684A-EDD9-798BD7A7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273"/>
            <a:ext cx="9144000" cy="115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3931A-6A20-FFAC-F0A2-53D78AD1C274}"/>
              </a:ext>
            </a:extLst>
          </p:cNvPr>
          <p:cNvSpPr txBox="1"/>
          <p:nvPr/>
        </p:nvSpPr>
        <p:spPr>
          <a:xfrm>
            <a:off x="2913320" y="3279967"/>
            <a:ext cx="331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Formule incluant la latence bluetooth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2B36B8-602B-2719-C47D-10DC4A3FF236}"/>
              </a:ext>
            </a:extLst>
          </p:cNvPr>
          <p:cNvSpPr/>
          <p:nvPr/>
        </p:nvSpPr>
        <p:spPr>
          <a:xfrm>
            <a:off x="2264734" y="1863533"/>
            <a:ext cx="3880885" cy="815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81B39-34FE-0F33-58FD-9482FB209F3E}"/>
              </a:ext>
            </a:extLst>
          </p:cNvPr>
          <p:cNvSpPr txBox="1"/>
          <p:nvPr/>
        </p:nvSpPr>
        <p:spPr>
          <a:xfrm>
            <a:off x="3763926" y="1555756"/>
            <a:ext cx="267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Latence Bluetooth</a:t>
            </a:r>
          </a:p>
        </p:txBody>
      </p:sp>
    </p:spTree>
    <p:extLst>
      <p:ext uri="{BB962C8B-B14F-4D97-AF65-F5344CB8AC3E}">
        <p14:creationId xmlns:p14="http://schemas.microsoft.com/office/powerpoint/2010/main" val="350813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60213-E5D2-684A-EDD9-798BD7A7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273"/>
            <a:ext cx="9144000" cy="115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3931A-6A20-FFAC-F0A2-53D78AD1C274}"/>
              </a:ext>
            </a:extLst>
          </p:cNvPr>
          <p:cNvSpPr txBox="1"/>
          <p:nvPr/>
        </p:nvSpPr>
        <p:spPr>
          <a:xfrm>
            <a:off x="2913320" y="3279967"/>
            <a:ext cx="331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Formule incluant la latence bluetooth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2B36B8-602B-2719-C47D-10DC4A3FF236}"/>
              </a:ext>
            </a:extLst>
          </p:cNvPr>
          <p:cNvSpPr/>
          <p:nvPr/>
        </p:nvSpPr>
        <p:spPr>
          <a:xfrm>
            <a:off x="2264734" y="1863533"/>
            <a:ext cx="3880885" cy="815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81B39-34FE-0F33-58FD-9482FB209F3E}"/>
              </a:ext>
            </a:extLst>
          </p:cNvPr>
          <p:cNvSpPr txBox="1"/>
          <p:nvPr/>
        </p:nvSpPr>
        <p:spPr>
          <a:xfrm>
            <a:off x="3763926" y="1555756"/>
            <a:ext cx="267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Latence Bluetooth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32EBF4-AA55-C956-ED49-F469509B0C9D}"/>
              </a:ext>
            </a:extLst>
          </p:cNvPr>
          <p:cNvSpPr/>
          <p:nvPr/>
        </p:nvSpPr>
        <p:spPr>
          <a:xfrm>
            <a:off x="6230679" y="2301612"/>
            <a:ext cx="2753834" cy="815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068F3-6D42-8DF6-8DA5-ECCBA3AD160D}"/>
              </a:ext>
            </a:extLst>
          </p:cNvPr>
          <p:cNvSpPr txBox="1"/>
          <p:nvPr/>
        </p:nvSpPr>
        <p:spPr>
          <a:xfrm>
            <a:off x="6712689" y="1863533"/>
            <a:ext cx="267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FR" dirty="0"/>
              <a:t>urée Encodage/décodage</a:t>
            </a:r>
          </a:p>
        </p:txBody>
      </p:sp>
    </p:spTree>
    <p:extLst>
      <p:ext uri="{BB962C8B-B14F-4D97-AF65-F5344CB8AC3E}">
        <p14:creationId xmlns:p14="http://schemas.microsoft.com/office/powerpoint/2010/main" val="48540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60213-E5D2-684A-EDD9-798BD7A7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273"/>
            <a:ext cx="9144000" cy="115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3931A-6A20-FFAC-F0A2-53D78AD1C274}"/>
              </a:ext>
            </a:extLst>
          </p:cNvPr>
          <p:cNvSpPr txBox="1"/>
          <p:nvPr/>
        </p:nvSpPr>
        <p:spPr>
          <a:xfrm>
            <a:off x="2913320" y="3279967"/>
            <a:ext cx="331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Formule incluant la latence bluetooth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2B36B8-602B-2719-C47D-10DC4A3FF236}"/>
              </a:ext>
            </a:extLst>
          </p:cNvPr>
          <p:cNvSpPr/>
          <p:nvPr/>
        </p:nvSpPr>
        <p:spPr>
          <a:xfrm>
            <a:off x="2264734" y="1863533"/>
            <a:ext cx="3880885" cy="815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81B39-34FE-0F33-58FD-9482FB209F3E}"/>
              </a:ext>
            </a:extLst>
          </p:cNvPr>
          <p:cNvSpPr txBox="1"/>
          <p:nvPr/>
        </p:nvSpPr>
        <p:spPr>
          <a:xfrm>
            <a:off x="3763926" y="1555756"/>
            <a:ext cx="267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Latence Bluetooth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32EBF4-AA55-C956-ED49-F469509B0C9D}"/>
              </a:ext>
            </a:extLst>
          </p:cNvPr>
          <p:cNvSpPr/>
          <p:nvPr/>
        </p:nvSpPr>
        <p:spPr>
          <a:xfrm>
            <a:off x="6230679" y="2301612"/>
            <a:ext cx="2753834" cy="815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068F3-6D42-8DF6-8DA5-ECCBA3AD160D}"/>
              </a:ext>
            </a:extLst>
          </p:cNvPr>
          <p:cNvSpPr txBox="1"/>
          <p:nvPr/>
        </p:nvSpPr>
        <p:spPr>
          <a:xfrm>
            <a:off x="6712689" y="1863533"/>
            <a:ext cx="267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FR" dirty="0"/>
              <a:t>urée Encodage/décodage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0EAFB1-FA54-0204-8292-7CCD07B7EBE6}"/>
              </a:ext>
            </a:extLst>
          </p:cNvPr>
          <p:cNvSpPr/>
          <p:nvPr/>
        </p:nvSpPr>
        <p:spPr>
          <a:xfrm>
            <a:off x="1697664" y="1147590"/>
            <a:ext cx="4533015" cy="217449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49078-7BCC-F727-9C2A-98E5DC8E8A12}"/>
              </a:ext>
            </a:extLst>
          </p:cNvPr>
          <p:cNvSpPr txBox="1"/>
          <p:nvPr/>
        </p:nvSpPr>
        <p:spPr>
          <a:xfrm>
            <a:off x="5677786" y="1307805"/>
            <a:ext cx="158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Moyenne de la latence</a:t>
            </a:r>
          </a:p>
        </p:txBody>
      </p:sp>
    </p:spTree>
    <p:extLst>
      <p:ext uri="{BB962C8B-B14F-4D97-AF65-F5344CB8AC3E}">
        <p14:creationId xmlns:p14="http://schemas.microsoft.com/office/powerpoint/2010/main" val="16532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3.2.5 </a:t>
            </a:r>
            <a:r>
              <a:rPr lang="en-GB" dirty="0" err="1"/>
              <a:t>Amélioration</a:t>
            </a:r>
            <a:r>
              <a:rPr lang="en-GB" dirty="0"/>
              <a:t> de la </a:t>
            </a:r>
            <a:r>
              <a:rPr lang="en-GB" dirty="0" err="1"/>
              <a:t>précision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FEA94-7445-CF24-DB27-CAC83DDC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60213-E5D2-684A-EDD9-798BD7A7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273"/>
            <a:ext cx="9144000" cy="115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3931A-6A20-FFAC-F0A2-53D78AD1C274}"/>
              </a:ext>
            </a:extLst>
          </p:cNvPr>
          <p:cNvSpPr txBox="1"/>
          <p:nvPr/>
        </p:nvSpPr>
        <p:spPr>
          <a:xfrm>
            <a:off x="2913320" y="3279967"/>
            <a:ext cx="331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Formule incluant la latence bluetooth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32EBF4-AA55-C956-ED49-F469509B0C9D}"/>
              </a:ext>
            </a:extLst>
          </p:cNvPr>
          <p:cNvSpPr/>
          <p:nvPr/>
        </p:nvSpPr>
        <p:spPr>
          <a:xfrm>
            <a:off x="1137683" y="2171310"/>
            <a:ext cx="467833" cy="1198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068F3-6D42-8DF6-8DA5-ECCBA3AD160D}"/>
              </a:ext>
            </a:extLst>
          </p:cNvPr>
          <p:cNvSpPr txBox="1"/>
          <p:nvPr/>
        </p:nvSpPr>
        <p:spPr>
          <a:xfrm>
            <a:off x="423196" y="1728613"/>
            <a:ext cx="2679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LTC de l’autre ESP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140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8033395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4.</a:t>
            </a:r>
            <a:br>
              <a:rPr lang="en" sz="6000" dirty="0"/>
            </a:br>
            <a:r>
              <a:rPr lang="en" sz="6000" dirty="0" err="1"/>
              <a:t>Résultats</a:t>
            </a:r>
            <a:r>
              <a:rPr lang="en" sz="6000" dirty="0"/>
              <a:t> et perspectives </a:t>
            </a:r>
            <a:r>
              <a:rPr lang="en" sz="6000" dirty="0" err="1"/>
              <a:t>d’évolution</a:t>
            </a:r>
            <a:endParaRPr sz="6000" dirty="0"/>
          </a:p>
        </p:txBody>
      </p:sp>
      <p:pic>
        <p:nvPicPr>
          <p:cNvPr id="9" name="Picture 2" descr="Distribution d'heure et systèmes synchronisés">
            <a:extLst>
              <a:ext uri="{FF2B5EF4-FFF2-40B4-BE49-F238E27FC236}">
                <a16:creationId xmlns:a16="http://schemas.microsoft.com/office/drawing/2014/main" id="{CBF06856-A80F-16F6-B107-51FEB9C5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405620"/>
            <a:ext cx="1520371" cy="1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3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4. </a:t>
            </a:r>
            <a:r>
              <a:rPr lang="en-GB" dirty="0" err="1"/>
              <a:t>Résultats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9AA64-104C-A8B2-6731-44B9195D37A1}"/>
              </a:ext>
            </a:extLst>
          </p:cNvPr>
          <p:cNvSpPr txBox="1"/>
          <p:nvPr/>
        </p:nvSpPr>
        <p:spPr>
          <a:xfrm>
            <a:off x="5297714" y="1017850"/>
            <a:ext cx="3222172" cy="2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R" dirty="0"/>
          </a:p>
        </p:txBody>
      </p:sp>
      <p:sp>
        <p:nvSpPr>
          <p:cNvPr id="5" name="Google Shape;251;p20">
            <a:extLst>
              <a:ext uri="{FF2B5EF4-FFF2-40B4-BE49-F238E27FC236}">
                <a16:creationId xmlns:a16="http://schemas.microsoft.com/office/drawing/2014/main" id="{D5813C36-5285-97BD-9C09-5EA9954F5A2D}"/>
              </a:ext>
            </a:extLst>
          </p:cNvPr>
          <p:cNvSpPr txBox="1"/>
          <p:nvPr/>
        </p:nvSpPr>
        <p:spPr>
          <a:xfrm>
            <a:off x="710275" y="1099946"/>
            <a:ext cx="7787839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Synchronisation fonctionnelle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Compensation de la latence Bluetooth</a:t>
            </a:r>
          </a:p>
          <a:p>
            <a:pPr>
              <a:lnSpc>
                <a:spcPct val="150000"/>
              </a:lnSpc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Limites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Pas de méthode de comparaison et mesure de l’erreur de synchronisation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Précision des </a:t>
            </a:r>
            <a:r>
              <a:rPr lang="fr-FR" sz="18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timecodes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SMPTE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Manque de stabilité du système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E1BFB-F388-8FB8-689E-160AB99F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66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8033395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5.</a:t>
            </a:r>
            <a:br>
              <a:rPr lang="en" sz="6000" dirty="0"/>
            </a:br>
            <a:r>
              <a:rPr lang="en" sz="6000" dirty="0" err="1"/>
              <a:t>Démonstration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8E268-7BDE-8B68-1558-40211665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36" y="1737602"/>
            <a:ext cx="1905000" cy="1905000"/>
          </a:xfrm>
          <a:prstGeom prst="rect">
            <a:avLst/>
          </a:prstGeom>
        </p:spPr>
      </p:pic>
      <p:pic>
        <p:nvPicPr>
          <p:cNvPr id="7170" name="Picture 2" descr="GitHub Logo et symbole, sens, histoire, PNG, marque">
            <a:extLst>
              <a:ext uri="{FF2B5EF4-FFF2-40B4-BE49-F238E27FC236}">
                <a16:creationId xmlns:a16="http://schemas.microsoft.com/office/drawing/2014/main" id="{06886396-C8E1-0E99-18B1-B829BB07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22" y="417042"/>
            <a:ext cx="2335028" cy="132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1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8033395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br>
              <a:rPr lang="en" sz="6000" dirty="0"/>
            </a:br>
            <a:r>
              <a:rPr lang="en" sz="6000" dirty="0"/>
              <a:t>Conclusion</a:t>
            </a:r>
            <a:endParaRPr sz="6000" dirty="0"/>
          </a:p>
        </p:txBody>
      </p:sp>
      <p:pic>
        <p:nvPicPr>
          <p:cNvPr id="9" name="Picture 2" descr="Distribution d'heure et systèmes synchronisés">
            <a:extLst>
              <a:ext uri="{FF2B5EF4-FFF2-40B4-BE49-F238E27FC236}">
                <a16:creationId xmlns:a16="http://schemas.microsoft.com/office/drawing/2014/main" id="{CBF06856-A80F-16F6-B107-51FEB9C5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405620"/>
            <a:ext cx="1520371" cy="1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7. </a:t>
            </a:r>
            <a:r>
              <a:rPr lang="en-GB" dirty="0" err="1"/>
              <a:t>Bibliographie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9AA64-104C-A8B2-6731-44B9195D37A1}"/>
              </a:ext>
            </a:extLst>
          </p:cNvPr>
          <p:cNvSpPr txBox="1"/>
          <p:nvPr/>
        </p:nvSpPr>
        <p:spPr>
          <a:xfrm>
            <a:off x="5297714" y="1017850"/>
            <a:ext cx="3222172" cy="2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R" dirty="0"/>
          </a:p>
        </p:txBody>
      </p:sp>
      <p:sp>
        <p:nvSpPr>
          <p:cNvPr id="5" name="Google Shape;251;p20">
            <a:extLst>
              <a:ext uri="{FF2B5EF4-FFF2-40B4-BE49-F238E27FC236}">
                <a16:creationId xmlns:a16="http://schemas.microsoft.com/office/drawing/2014/main" id="{D5813C36-5285-97BD-9C09-5EA9954F5A2D}"/>
              </a:ext>
            </a:extLst>
          </p:cNvPr>
          <p:cNvSpPr txBox="1"/>
          <p:nvPr/>
        </p:nvSpPr>
        <p:spPr>
          <a:xfrm>
            <a:off x="710275" y="1099946"/>
            <a:ext cx="7787839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/>
              <a:t>[1]	‘</a:t>
            </a:r>
            <a:r>
              <a:rPr lang="en-GB" sz="1100" dirty="0" err="1"/>
              <a:t>UltraSync</a:t>
            </a:r>
            <a:r>
              <a:rPr lang="en-GB" sz="1100" dirty="0"/>
              <a:t> BLUE | Timecode over Bluetooth’, </a:t>
            </a:r>
            <a:r>
              <a:rPr lang="en-GB" sz="1100" i="1" dirty="0"/>
              <a:t>Timecode Systems</a:t>
            </a:r>
            <a:r>
              <a:rPr lang="en-GB" sz="1100" dirty="0"/>
              <a:t>. https://</a:t>
            </a:r>
            <a:r>
              <a:rPr lang="en-GB" sz="1100" dirty="0" err="1"/>
              <a:t>www.timecodesystems.com</a:t>
            </a:r>
            <a:r>
              <a:rPr lang="en-GB" sz="1100" dirty="0"/>
              <a:t>/products-home/</a:t>
            </a:r>
            <a:r>
              <a:rPr lang="en-GB" sz="1100" dirty="0" err="1"/>
              <a:t>ultrasyncblue</a:t>
            </a:r>
            <a:r>
              <a:rPr lang="en-GB" sz="1100" dirty="0"/>
              <a:t>/ (accessed May 23, 2022).</a:t>
            </a:r>
            <a:endParaRPr lang="en-FR" sz="1100" dirty="0"/>
          </a:p>
          <a:p>
            <a:r>
              <a:rPr lang="fr-FR" sz="1100" dirty="0"/>
              <a:t>[2]	‘</a:t>
            </a:r>
            <a:r>
              <a:rPr lang="fr-FR" sz="1100" dirty="0" err="1"/>
              <a:t>Tentacle</a:t>
            </a:r>
            <a:r>
              <a:rPr lang="fr-FR" sz="1100" dirty="0"/>
              <a:t> Original | </a:t>
            </a:r>
            <a:r>
              <a:rPr lang="fr-FR" sz="1100" dirty="0" err="1"/>
              <a:t>tentacle</a:t>
            </a:r>
            <a:r>
              <a:rPr lang="fr-FR" sz="1100" dirty="0"/>
              <a:t> </a:t>
            </a:r>
            <a:r>
              <a:rPr lang="fr-FR" sz="1100" dirty="0" err="1"/>
              <a:t>sync</a:t>
            </a:r>
            <a:r>
              <a:rPr lang="fr-FR" sz="1100" dirty="0"/>
              <a:t>’. https://</a:t>
            </a:r>
            <a:r>
              <a:rPr lang="fr-FR" sz="1100" dirty="0" err="1"/>
              <a:t>tentaclesync.com</a:t>
            </a:r>
            <a:r>
              <a:rPr lang="fr-FR" sz="1100" dirty="0"/>
              <a:t>/original (</a:t>
            </a:r>
            <a:r>
              <a:rPr lang="fr-FR" sz="1100" dirty="0" err="1"/>
              <a:t>accessed</a:t>
            </a:r>
            <a:r>
              <a:rPr lang="fr-FR" sz="1100" dirty="0"/>
              <a:t> May 23, 2022).</a:t>
            </a:r>
            <a:endParaRPr lang="en-FR" sz="1100" dirty="0"/>
          </a:p>
          <a:p>
            <a:r>
              <a:rPr lang="en-GB" sz="1100" dirty="0"/>
              <a:t>[3]	‘ESP-IDF Programming Guide - ESP32 - — ESP-IDF Programming Guide latest documentation’. https://</a:t>
            </a:r>
            <a:r>
              <a:rPr lang="en-GB" sz="1100" dirty="0" err="1"/>
              <a:t>docs.espressif.com</a:t>
            </a:r>
            <a:r>
              <a:rPr lang="en-GB" sz="1100" dirty="0"/>
              <a:t>/projects/</a:t>
            </a:r>
            <a:r>
              <a:rPr lang="en-GB" sz="1100" dirty="0" err="1"/>
              <a:t>esp-idf</a:t>
            </a:r>
            <a:r>
              <a:rPr lang="en-GB" sz="1100" dirty="0"/>
              <a:t>/</a:t>
            </a:r>
            <a:r>
              <a:rPr lang="en-GB" sz="1100" dirty="0" err="1"/>
              <a:t>en</a:t>
            </a:r>
            <a:r>
              <a:rPr lang="en-GB" sz="1100" dirty="0"/>
              <a:t>/latest/esp32/ (accessed May 24, 2022).</a:t>
            </a:r>
            <a:endParaRPr lang="en-FR" sz="1100" dirty="0"/>
          </a:p>
          <a:p>
            <a:r>
              <a:rPr lang="en-GB" sz="1100" dirty="0"/>
              <a:t>[4]	hbertin1, </a:t>
            </a:r>
            <a:r>
              <a:rPr lang="en-GB" sz="1100" i="1" dirty="0"/>
              <a:t>hbertin1/esp32_sync_timecode</a:t>
            </a:r>
            <a:r>
              <a:rPr lang="en-GB" sz="1100" dirty="0"/>
              <a:t>. 2022. Accessed: May 24, 2022. [Online]. Available: https://</a:t>
            </a:r>
            <a:r>
              <a:rPr lang="en-GB" sz="1100" dirty="0" err="1"/>
              <a:t>github.com</a:t>
            </a:r>
            <a:r>
              <a:rPr lang="en-GB" sz="1100" dirty="0"/>
              <a:t>/hbertin1/esp32_sync_timecode</a:t>
            </a:r>
            <a:endParaRPr lang="en-FR" sz="1100" dirty="0"/>
          </a:p>
          <a:p>
            <a:r>
              <a:rPr lang="en-GB" sz="1100" dirty="0"/>
              <a:t>[5]	‘esp32_datasheet_en.pdf’. Accessed: May 22, 2022. [Online]. Available: https://</a:t>
            </a:r>
            <a:r>
              <a:rPr lang="en-GB" sz="1100" dirty="0" err="1"/>
              <a:t>www.espressif.com</a:t>
            </a:r>
            <a:r>
              <a:rPr lang="en-GB" sz="1100" dirty="0"/>
              <a:t>/sites/default/files/documentation/esp32_datasheet_en.pdf</a:t>
            </a:r>
            <a:endParaRPr lang="en-FR" sz="1100" dirty="0"/>
          </a:p>
          <a:p>
            <a:r>
              <a:rPr lang="en-GB" sz="1100" dirty="0"/>
              <a:t>[6]	‘SMPTE EBU timecode by Phil Rees’. Accessed: May 22, 2022. [Online]. Available: http://</a:t>
            </a:r>
            <a:r>
              <a:rPr lang="en-GB" sz="1100" dirty="0" err="1"/>
              <a:t>www.philrees.co.uk</a:t>
            </a:r>
            <a:r>
              <a:rPr lang="en-GB" sz="1100" dirty="0"/>
              <a:t>/articles/</a:t>
            </a:r>
            <a:r>
              <a:rPr lang="en-GB" sz="1100" dirty="0" err="1"/>
              <a:t>timecode.htm#smpte</a:t>
            </a:r>
            <a:endParaRPr lang="en-FR" sz="1100" dirty="0"/>
          </a:p>
          <a:p>
            <a:r>
              <a:rPr lang="en-GB" sz="1100" dirty="0"/>
              <a:t>[7]	‘Linear timecode’, </a:t>
            </a:r>
            <a:r>
              <a:rPr lang="en-GB" sz="1100" i="1" dirty="0"/>
              <a:t>Wikipedia</a:t>
            </a:r>
            <a:r>
              <a:rPr lang="en-GB" sz="1100" dirty="0"/>
              <a:t>. Feb. 18, 2021. Accessed: May 22, 2022. [Online]. Available: https://</a:t>
            </a:r>
            <a:r>
              <a:rPr lang="en-GB" sz="1100" dirty="0" err="1"/>
              <a:t>en.wikipedia.org</a:t>
            </a:r>
            <a:r>
              <a:rPr lang="en-GB" sz="1100" dirty="0"/>
              <a:t>/w/</a:t>
            </a:r>
            <a:r>
              <a:rPr lang="en-GB" sz="1100" dirty="0" err="1"/>
              <a:t>index.php?title</a:t>
            </a:r>
            <a:r>
              <a:rPr lang="en-GB" sz="1100" dirty="0"/>
              <a:t>=</a:t>
            </a:r>
            <a:r>
              <a:rPr lang="en-GB" sz="1100" dirty="0" err="1"/>
              <a:t>Linear_timecode&amp;oldid</a:t>
            </a:r>
            <a:r>
              <a:rPr lang="en-GB" sz="1100" dirty="0"/>
              <a:t>=1007571274</a:t>
            </a:r>
            <a:endParaRPr lang="en-FR" sz="1100" dirty="0"/>
          </a:p>
          <a:p>
            <a:r>
              <a:rPr lang="en-GB" sz="1100" dirty="0"/>
              <a:t>[8]	‘</a:t>
            </a:r>
            <a:r>
              <a:rPr lang="en-GB" sz="1100" dirty="0" err="1"/>
              <a:t>libltc</a:t>
            </a:r>
            <a:r>
              <a:rPr lang="en-GB" sz="1100" dirty="0"/>
              <a:t>: POSIX-C Library for handling Linear/</a:t>
            </a:r>
            <a:r>
              <a:rPr lang="en-GB" sz="1100" dirty="0" err="1"/>
              <a:t>Logitudinal</a:t>
            </a:r>
            <a:r>
              <a:rPr lang="en-GB" sz="1100" dirty="0"/>
              <a:t> Time Code (LTC)’. https://x42.github.io/</a:t>
            </a:r>
            <a:r>
              <a:rPr lang="en-GB" sz="1100" dirty="0" err="1"/>
              <a:t>libltc</a:t>
            </a:r>
            <a:r>
              <a:rPr lang="en-GB" sz="1100" dirty="0"/>
              <a:t>/ (accessed May 22, 2022).</a:t>
            </a:r>
            <a:endParaRPr lang="en-FR" sz="1100" dirty="0"/>
          </a:p>
          <a:p>
            <a:r>
              <a:rPr lang="en-GB" sz="1100" dirty="0"/>
              <a:t>[9]	L. Lo Bello and O. Mirabella, ‘Clock synchronization issues in </a:t>
            </a:r>
            <a:r>
              <a:rPr lang="en-GB" sz="1100" dirty="0" err="1"/>
              <a:t>bluetooth</a:t>
            </a:r>
            <a:r>
              <a:rPr lang="en-GB" sz="1100" dirty="0"/>
              <a:t>-based industrial measurements’, in </a:t>
            </a:r>
            <a:r>
              <a:rPr lang="en-GB" sz="1100" i="1" dirty="0"/>
              <a:t>2006 IEEE International Workshop on Factory Communication Systems</a:t>
            </a:r>
            <a:r>
              <a:rPr lang="en-GB" sz="1100" dirty="0"/>
              <a:t>, Torino, Italy, 2006, pp. 193–202. </a:t>
            </a:r>
            <a:r>
              <a:rPr lang="en-GB" sz="1100" dirty="0" err="1"/>
              <a:t>doi</a:t>
            </a:r>
            <a:r>
              <a:rPr lang="en-GB" sz="1100" dirty="0"/>
              <a:t>: 10.1109/WFCS.2006.1704150.</a:t>
            </a:r>
            <a:endParaRPr lang="en-FR" sz="1100" dirty="0"/>
          </a:p>
          <a:p>
            <a:r>
              <a:rPr lang="en-GB" sz="1100" dirty="0"/>
              <a:t>[10]	F. Cristian and  &amp;#32;F Cristian, ‘Probabilistic clock synchronization’, </a:t>
            </a:r>
            <a:r>
              <a:rPr lang="en-GB" sz="1100" i="1" dirty="0" err="1"/>
              <a:t>Distrib</a:t>
            </a:r>
            <a:r>
              <a:rPr lang="en-GB" sz="1100" i="1" dirty="0"/>
              <a:t>. </a:t>
            </a:r>
            <a:r>
              <a:rPr lang="en-GB" sz="1100" i="1" dirty="0" err="1"/>
              <a:t>Comput</a:t>
            </a:r>
            <a:r>
              <a:rPr lang="en-GB" sz="1100" i="1" dirty="0"/>
              <a:t>.</a:t>
            </a:r>
            <a:r>
              <a:rPr lang="en-GB" sz="1100" dirty="0"/>
              <a:t>, vol. 3, no. 3, pp. 146–158, 1989, </a:t>
            </a:r>
            <a:r>
              <a:rPr lang="en-GB" sz="1100" dirty="0" err="1"/>
              <a:t>doi</a:t>
            </a:r>
            <a:r>
              <a:rPr lang="en-GB" sz="1100" dirty="0"/>
              <a:t>: 10.1007/BF01784024.</a:t>
            </a:r>
            <a:endParaRPr lang="en-FR" sz="1100" dirty="0"/>
          </a:p>
          <a:p>
            <a:endParaRPr lang="fr-FR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C1B26-C0BE-15ED-E443-C4767B4AD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64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6405929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1.</a:t>
            </a:r>
            <a:br>
              <a:rPr lang="en" sz="6600" dirty="0"/>
            </a:br>
            <a:r>
              <a:rPr lang="en" sz="6600" dirty="0"/>
              <a:t>Introduction</a:t>
            </a:r>
            <a:endParaRPr sz="6600" dirty="0"/>
          </a:p>
        </p:txBody>
      </p:sp>
      <p:pic>
        <p:nvPicPr>
          <p:cNvPr id="9" name="Picture 2" descr="Distribution d'heure et systèmes synchronisés">
            <a:extLst>
              <a:ext uri="{FF2B5EF4-FFF2-40B4-BE49-F238E27FC236}">
                <a16:creationId xmlns:a16="http://schemas.microsoft.com/office/drawing/2014/main" id="{CBF06856-A80F-16F6-B107-51FEB9C5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405620"/>
            <a:ext cx="1520371" cy="1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1.1 Introduction</a:t>
            </a:r>
          </a:p>
        </p:txBody>
      </p:sp>
      <p:sp>
        <p:nvSpPr>
          <p:cNvPr id="10" name="Google Shape;251;p20">
            <a:extLst>
              <a:ext uri="{FF2B5EF4-FFF2-40B4-BE49-F238E27FC236}">
                <a16:creationId xmlns:a16="http://schemas.microsoft.com/office/drawing/2014/main" id="{49B7C903-8844-38C3-FAD4-EB19629BEBDF}"/>
              </a:ext>
            </a:extLst>
          </p:cNvPr>
          <p:cNvSpPr txBox="1"/>
          <p:nvPr/>
        </p:nvSpPr>
        <p:spPr>
          <a:xfrm>
            <a:off x="710274" y="1126650"/>
            <a:ext cx="6639301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Datacenters : 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besoin de synchronisation temporelle précise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Þ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Synchronisation 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 clefs ESP32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Bluetooth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Similaire à des produits du commerce</a:t>
            </a:r>
            <a:endParaRPr lang="fr-FR"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 descr="Atomos AtomX Ultrasync Blue">
            <a:extLst>
              <a:ext uri="{FF2B5EF4-FFF2-40B4-BE49-F238E27FC236}">
                <a16:creationId xmlns:a16="http://schemas.microsoft.com/office/drawing/2014/main" id="{AC45EA15-F43C-DCF3-B2D1-82BB4DA1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22" y="2158808"/>
            <a:ext cx="15804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F2EB3-6A03-C2AF-ACCF-623A32BCC11F}"/>
              </a:ext>
            </a:extLst>
          </p:cNvPr>
          <p:cNvSpPr txBox="1"/>
          <p:nvPr/>
        </p:nvSpPr>
        <p:spPr>
          <a:xfrm>
            <a:off x="6560623" y="3528775"/>
            <a:ext cx="217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Ultra Blue sync</a:t>
            </a:r>
          </a:p>
          <a:p>
            <a:r>
              <a:rPr lang="en-GB" sz="700" dirty="0"/>
              <a:t>https://</a:t>
            </a:r>
            <a:r>
              <a:rPr lang="en-GB" sz="700" dirty="0" err="1"/>
              <a:t>www.timecodesystems.com</a:t>
            </a:r>
            <a:r>
              <a:rPr lang="en-GB" sz="700" dirty="0"/>
              <a:t>/products-home/</a:t>
            </a:r>
            <a:r>
              <a:rPr lang="en-GB" sz="700" dirty="0" err="1"/>
              <a:t>ultrasyncblue</a:t>
            </a:r>
            <a:r>
              <a:rPr lang="en-GB" sz="700" dirty="0"/>
              <a:t>/</a:t>
            </a:r>
            <a:r>
              <a:rPr lang="en-FR" sz="7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A56EA-F266-4935-8310-9B7A46EEC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48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1.2 </a:t>
            </a:r>
            <a:r>
              <a:rPr lang="en-GB" dirty="0" err="1"/>
              <a:t>Objectifs</a:t>
            </a:r>
            <a:endParaRPr lang="en-GB" dirty="0"/>
          </a:p>
        </p:txBody>
      </p:sp>
      <p:sp>
        <p:nvSpPr>
          <p:cNvPr id="10" name="Google Shape;251;p20">
            <a:extLst>
              <a:ext uri="{FF2B5EF4-FFF2-40B4-BE49-F238E27FC236}">
                <a16:creationId xmlns:a16="http://schemas.microsoft.com/office/drawing/2014/main" id="{49B7C903-8844-38C3-FAD4-EB19629BEBDF}"/>
              </a:ext>
            </a:extLst>
          </p:cNvPr>
          <p:cNvSpPr txBox="1"/>
          <p:nvPr/>
        </p:nvSpPr>
        <p:spPr>
          <a:xfrm>
            <a:off x="710274" y="1126650"/>
            <a:ext cx="6639301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Système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Synchronisable temporellement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Réalisable à de multiples reprises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Système autonome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Programmation bas niveau, économie de capacités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Þ"/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Þ"/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C83FE-3D92-9E4D-75F1-B1E0BD1C9F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36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7926300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2.</a:t>
            </a:r>
            <a:br>
              <a:rPr lang="en" sz="6600" dirty="0"/>
            </a:br>
            <a:r>
              <a:rPr lang="en" sz="6600" dirty="0"/>
              <a:t>Matériel et </a:t>
            </a:r>
            <a:r>
              <a:rPr lang="en" sz="6600" dirty="0" err="1"/>
              <a:t>choix</a:t>
            </a:r>
            <a:r>
              <a:rPr lang="en" sz="6600" dirty="0"/>
              <a:t> techniques </a:t>
            </a:r>
            <a:endParaRPr sz="6600" dirty="0"/>
          </a:p>
        </p:txBody>
      </p:sp>
      <p:pic>
        <p:nvPicPr>
          <p:cNvPr id="9" name="Picture 2" descr="Distribution d'heure et systèmes synchronisés">
            <a:extLst>
              <a:ext uri="{FF2B5EF4-FFF2-40B4-BE49-F238E27FC236}">
                <a16:creationId xmlns:a16="http://schemas.microsoft.com/office/drawing/2014/main" id="{CBF06856-A80F-16F6-B107-51FEB9C5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405620"/>
            <a:ext cx="1520371" cy="1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2.1 Matériel </a:t>
            </a:r>
            <a:r>
              <a:rPr lang="en-GB" dirty="0" err="1"/>
              <a:t>nécessaire</a:t>
            </a:r>
            <a:endParaRPr lang="en-GB" dirty="0"/>
          </a:p>
        </p:txBody>
      </p:sp>
      <p:sp>
        <p:nvSpPr>
          <p:cNvPr id="10" name="Google Shape;251;p20">
            <a:extLst>
              <a:ext uri="{FF2B5EF4-FFF2-40B4-BE49-F238E27FC236}">
                <a16:creationId xmlns:a16="http://schemas.microsoft.com/office/drawing/2014/main" id="{49B7C903-8844-38C3-FAD4-EB19629BEBDF}"/>
              </a:ext>
            </a:extLst>
          </p:cNvPr>
          <p:cNvSpPr txBox="1"/>
          <p:nvPr/>
        </p:nvSpPr>
        <p:spPr>
          <a:xfrm>
            <a:off x="710275" y="1126650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51;p20">
            <a:extLst>
              <a:ext uri="{FF2B5EF4-FFF2-40B4-BE49-F238E27FC236}">
                <a16:creationId xmlns:a16="http://schemas.microsoft.com/office/drawing/2014/main" id="{2FF144A5-E730-D940-AA55-C0933F6BCB16}"/>
              </a:ext>
            </a:extLst>
          </p:cNvPr>
          <p:cNvSpPr txBox="1"/>
          <p:nvPr/>
        </p:nvSpPr>
        <p:spPr>
          <a:xfrm>
            <a:off x="710275" y="1364451"/>
            <a:ext cx="6639301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ESP-32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</a:rPr>
              <a:t>ESP32-WROOM-32U</a:t>
            </a:r>
            <a:endParaRPr lang="en-FR" sz="1800" dirty="0">
              <a:solidFill>
                <a:srgbClr val="434343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</a:rPr>
              <a:t>ESP32-D0WDQ6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Ordinateur (+ câble micro-</a:t>
            </a:r>
            <a:r>
              <a:rPr lang="fr-FR" sz="1800" dirty="0" err="1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usb</a:t>
            </a: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)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Développement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Visualisation des processus de l’ESP32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Þ"/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black computer chip&#10;&#10;Description automatically generated with low confidence">
            <a:extLst>
              <a:ext uri="{FF2B5EF4-FFF2-40B4-BE49-F238E27FC236}">
                <a16:creationId xmlns:a16="http://schemas.microsoft.com/office/drawing/2014/main" id="{36EC432B-36D5-B9BD-6DEE-4853D3570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843" y="1364451"/>
            <a:ext cx="2631000" cy="2247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26D4F3-2521-01E1-0DFE-215A474808AC}"/>
              </a:ext>
            </a:extLst>
          </p:cNvPr>
          <p:cNvSpPr txBox="1"/>
          <p:nvPr/>
        </p:nvSpPr>
        <p:spPr>
          <a:xfrm>
            <a:off x="6215170" y="3606597"/>
            <a:ext cx="177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+mn-lt"/>
                <a:ea typeface="Roboto"/>
              </a:rPr>
              <a:t>ESP32-WROOM-32U</a:t>
            </a:r>
            <a:endParaRPr lang="en-FR" sz="1100" dirty="0">
              <a:solidFill>
                <a:schemeClr val="tx1"/>
              </a:solidFill>
              <a:latin typeface="+mn-lt"/>
              <a:ea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C11A6-C504-08AE-63CC-BBF894D7F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81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8;p17">
            <a:extLst>
              <a:ext uri="{FF2B5EF4-FFF2-40B4-BE49-F238E27FC236}">
                <a16:creationId xmlns:a16="http://schemas.microsoft.com/office/drawing/2014/main" id="{557A758F-2085-4740-D193-B86C0A04C876}"/>
              </a:ext>
            </a:extLst>
          </p:cNvPr>
          <p:cNvSpPr txBox="1">
            <a:spLocks/>
          </p:cNvSpPr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GB" dirty="0"/>
              <a:t>2.2 Choix techniques</a:t>
            </a:r>
          </a:p>
        </p:txBody>
      </p:sp>
      <p:pic>
        <p:nvPicPr>
          <p:cNvPr id="1026" name="Picture 2" descr="🐝 Bee Coder | code source ouvert et exemples">
            <a:extLst>
              <a:ext uri="{FF2B5EF4-FFF2-40B4-BE49-F238E27FC236}">
                <a16:creationId xmlns:a16="http://schemas.microsoft.com/office/drawing/2014/main" id="{E925AF7D-AED9-D548-C036-56508BA0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21" y="2090816"/>
            <a:ext cx="1017728" cy="10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github - Icônes des médias sociaux gratuites">
            <a:extLst>
              <a:ext uri="{FF2B5EF4-FFF2-40B4-BE49-F238E27FC236}">
                <a16:creationId xmlns:a16="http://schemas.microsoft.com/office/drawing/2014/main" id="{6DE01955-E716-B9AF-22EF-76D8F135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1" y="3254954"/>
            <a:ext cx="925861" cy="92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40750BC-C59C-3F2A-CE66-2284CF08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82" y="884041"/>
            <a:ext cx="1017728" cy="10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SP-IDF | OpenThread">
            <a:extLst>
              <a:ext uri="{FF2B5EF4-FFF2-40B4-BE49-F238E27FC236}">
                <a16:creationId xmlns:a16="http://schemas.microsoft.com/office/drawing/2014/main" id="{C2C26EFC-DBE4-9A3A-E267-65EDF1388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" t="29316" r="78865" b="26581"/>
          <a:stretch/>
        </p:blipFill>
        <p:spPr bwMode="auto">
          <a:xfrm>
            <a:off x="5547445" y="870818"/>
            <a:ext cx="1170443" cy="1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251;p20">
            <a:extLst>
              <a:ext uri="{FF2B5EF4-FFF2-40B4-BE49-F238E27FC236}">
                <a16:creationId xmlns:a16="http://schemas.microsoft.com/office/drawing/2014/main" id="{0D910DB9-55DC-5FFF-A034-7A851AC19EC7}"/>
              </a:ext>
            </a:extLst>
          </p:cNvPr>
          <p:cNvSpPr txBox="1"/>
          <p:nvPr/>
        </p:nvSpPr>
        <p:spPr>
          <a:xfrm>
            <a:off x="710275" y="1099946"/>
            <a:ext cx="5044257" cy="3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Environnement de développement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Framework ESP-IDF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Langage : </a:t>
            </a: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2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Contrôle de version : </a:t>
            </a:r>
            <a:r>
              <a:rPr lang="fr-FR" sz="2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Git (forge GitHub)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4683C-D42A-2E52-694F-B684E267E5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9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399" y="1737602"/>
            <a:ext cx="6405929" cy="144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3.</a:t>
            </a:r>
            <a:br>
              <a:rPr lang="en" sz="6600" dirty="0"/>
            </a:br>
            <a:r>
              <a:rPr lang="en" sz="6600" dirty="0"/>
              <a:t>Corps technique du </a:t>
            </a:r>
            <a:r>
              <a:rPr lang="en" sz="6600" dirty="0" err="1"/>
              <a:t>projet</a:t>
            </a:r>
            <a:endParaRPr sz="6600" dirty="0"/>
          </a:p>
        </p:txBody>
      </p:sp>
      <p:pic>
        <p:nvPicPr>
          <p:cNvPr id="9" name="Picture 2" descr="Distribution d'heure et systèmes synchronisés">
            <a:extLst>
              <a:ext uri="{FF2B5EF4-FFF2-40B4-BE49-F238E27FC236}">
                <a16:creationId xmlns:a16="http://schemas.microsoft.com/office/drawing/2014/main" id="{CBF06856-A80F-16F6-B107-51FEB9C5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8" y="405620"/>
            <a:ext cx="1520371" cy="1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77871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1406</Words>
  <Application>Microsoft Macintosh PowerPoint</Application>
  <PresentationFormat>On-screen Show (16:9)</PresentationFormat>
  <Paragraphs>204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Roboto</vt:lpstr>
      <vt:lpstr>Cambria Math</vt:lpstr>
      <vt:lpstr>Arial</vt:lpstr>
      <vt:lpstr>Fira Sans Extra Condensed SemiBold</vt:lpstr>
      <vt:lpstr>Symbol</vt:lpstr>
      <vt:lpstr>Process Diagrams by Slidesgo</vt:lpstr>
      <vt:lpstr>Synchronisation temporelle de clefs ESP-32 avec le protocole Bluetooth</vt:lpstr>
      <vt:lpstr>PowerPoint Presentation</vt:lpstr>
      <vt:lpstr>1. Introduction</vt:lpstr>
      <vt:lpstr>PowerPoint Presentation</vt:lpstr>
      <vt:lpstr>PowerPoint Presentation</vt:lpstr>
      <vt:lpstr>2. Matériel et choix techniques </vt:lpstr>
      <vt:lpstr>PowerPoint Presentation</vt:lpstr>
      <vt:lpstr>PowerPoint Presentation</vt:lpstr>
      <vt:lpstr>3. Corps technique du projet</vt:lpstr>
      <vt:lpstr>PowerPoint Presentation</vt:lpstr>
      <vt:lpstr>3.2 Principaux processus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Résultats et perspectives d’évolution</vt:lpstr>
      <vt:lpstr>PowerPoint Presentation</vt:lpstr>
      <vt:lpstr>5. Démonstration</vt:lpstr>
      <vt:lpstr>6.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ESP-32  Clock synchronization  over Bluetooth</dc:title>
  <cp:lastModifiedBy>Hugo Bertin</cp:lastModifiedBy>
  <cp:revision>7</cp:revision>
  <dcterms:modified xsi:type="dcterms:W3CDTF">2022-05-24T16:18:24Z</dcterms:modified>
</cp:coreProperties>
</file>