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68" r:id="rId4"/>
    <p:sldId id="293" r:id="rId5"/>
    <p:sldId id="294" r:id="rId6"/>
    <p:sldId id="371" r:id="rId7"/>
    <p:sldId id="372" r:id="rId8"/>
    <p:sldId id="384" r:id="rId9"/>
    <p:sldId id="385" r:id="rId10"/>
    <p:sldId id="386" r:id="rId11"/>
    <p:sldId id="370" r:id="rId12"/>
    <p:sldId id="299" r:id="rId13"/>
    <p:sldId id="300" r:id="rId14"/>
    <p:sldId id="303" r:id="rId15"/>
    <p:sldId id="305" r:id="rId16"/>
    <p:sldId id="373" r:id="rId17"/>
    <p:sldId id="374" r:id="rId18"/>
    <p:sldId id="375" r:id="rId19"/>
    <p:sldId id="376" r:id="rId20"/>
    <p:sldId id="377" r:id="rId21"/>
    <p:sldId id="306" r:id="rId22"/>
    <p:sldId id="307" r:id="rId23"/>
    <p:sldId id="308" r:id="rId24"/>
    <p:sldId id="309" r:id="rId25"/>
    <p:sldId id="310" r:id="rId26"/>
    <p:sldId id="378" r:id="rId27"/>
    <p:sldId id="379" r:id="rId28"/>
    <p:sldId id="380" r:id="rId29"/>
    <p:sldId id="381" r:id="rId30"/>
    <p:sldId id="382" r:id="rId31"/>
    <p:sldId id="383" r:id="rId32"/>
    <p:sldId id="387" r:id="rId33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6"/>
  </p:normalViewPr>
  <p:slideViewPr>
    <p:cSldViewPr snapToGrid="0" snapToObjects="1">
      <p:cViewPr varScale="1">
        <p:scale>
          <a:sx n="58" d="100"/>
          <a:sy n="58" d="100"/>
        </p:scale>
        <p:origin x="216" y="712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27206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1155700" y="1435100"/>
            <a:ext cx="8369300" cy="30861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1155700" y="4597400"/>
            <a:ext cx="8369300" cy="308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0" algn="ctr">
              <a:spcBef>
                <a:spcPts val="0"/>
              </a:spcBef>
              <a:buSzTx/>
              <a:buNone/>
              <a:defRPr sz="3000"/>
            </a:lvl2pPr>
            <a:lvl3pPr marL="0" indent="0" algn="ctr">
              <a:spcBef>
                <a:spcPts val="0"/>
              </a:spcBef>
              <a:buSzTx/>
              <a:buNone/>
              <a:defRPr sz="3000"/>
            </a:lvl3pPr>
            <a:lvl4pPr marL="0" indent="0" algn="ctr">
              <a:spcBef>
                <a:spcPts val="0"/>
              </a:spcBef>
              <a:buSzTx/>
              <a:buNone/>
              <a:defRPr sz="3000"/>
            </a:lvl4pPr>
            <a:lvl5pPr marL="0" indent="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black_photo-bullets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sz="half" idx="1"/>
          </p:nvPr>
        </p:nvSpPr>
        <p:spPr>
          <a:xfrm>
            <a:off x="1155700" y="2603500"/>
            <a:ext cx="6807200" cy="5702300"/>
          </a:xfrm>
          <a:prstGeom prst="rect">
            <a:avLst/>
          </a:prstGeom>
        </p:spPr>
        <p:txBody>
          <a:bodyPr/>
          <a:lstStyle>
            <a:lvl1pPr marL="685800" indent="-469900">
              <a:spcBef>
                <a:spcPts val="4600"/>
              </a:spcBef>
              <a:defRPr sz="2800"/>
            </a:lvl1pPr>
            <a:lvl2pPr marL="977900" indent="-469900">
              <a:spcBef>
                <a:spcPts val="4600"/>
              </a:spcBef>
              <a:defRPr sz="2800"/>
            </a:lvl2pPr>
            <a:lvl3pPr marL="1270000" indent="-469900">
              <a:spcBef>
                <a:spcPts val="4600"/>
              </a:spcBef>
              <a:defRPr sz="2800"/>
            </a:lvl3pPr>
            <a:lvl4pPr marL="1574800" indent="-469900">
              <a:spcBef>
                <a:spcPts val="4600"/>
              </a:spcBef>
              <a:defRPr sz="2800"/>
            </a:lvl4pPr>
            <a:lvl5pPr marL="1866900" indent="-469900">
              <a:spcBef>
                <a:spcPts val="4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half" idx="1"/>
          </p:nvPr>
        </p:nvSpPr>
        <p:spPr>
          <a:xfrm>
            <a:off x="1155700" y="2603500"/>
            <a:ext cx="6807200" cy="5702300"/>
          </a:xfrm>
          <a:prstGeom prst="rect">
            <a:avLst/>
          </a:prstGeom>
        </p:spPr>
        <p:txBody>
          <a:bodyPr/>
          <a:lstStyle>
            <a:lvl1pPr marL="685800" indent="-469900">
              <a:spcBef>
                <a:spcPts val="4600"/>
              </a:spcBef>
              <a:defRPr sz="2800"/>
            </a:lvl1pPr>
            <a:lvl2pPr marL="977900" indent="-469900">
              <a:spcBef>
                <a:spcPts val="4600"/>
              </a:spcBef>
              <a:defRPr sz="2800"/>
            </a:lvl2pPr>
            <a:lvl3pPr marL="1270000" indent="-469900">
              <a:spcBef>
                <a:spcPts val="4600"/>
              </a:spcBef>
              <a:defRPr sz="2800"/>
            </a:lvl3pPr>
            <a:lvl4pPr marL="1574800" indent="-469900">
              <a:spcBef>
                <a:spcPts val="4600"/>
              </a:spcBef>
              <a:defRPr sz="2800"/>
            </a:lvl4pPr>
            <a:lvl5pPr marL="1866900" indent="-469900">
              <a:spcBef>
                <a:spcPts val="4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half" idx="1"/>
          </p:nvPr>
        </p:nvSpPr>
        <p:spPr>
          <a:xfrm>
            <a:off x="8851900" y="2603500"/>
            <a:ext cx="6235700" cy="5702300"/>
          </a:xfrm>
          <a:prstGeom prst="rect">
            <a:avLst/>
          </a:prstGeom>
        </p:spPr>
        <p:txBody>
          <a:bodyPr/>
          <a:lstStyle>
            <a:lvl1pPr marL="685800" indent="-469900">
              <a:spcBef>
                <a:spcPts val="4600"/>
              </a:spcBef>
              <a:defRPr sz="2800"/>
            </a:lvl1pPr>
            <a:lvl2pPr marL="977900" indent="-469900">
              <a:spcBef>
                <a:spcPts val="4600"/>
              </a:spcBef>
              <a:defRPr sz="2800"/>
            </a:lvl2pPr>
            <a:lvl3pPr marL="1270000" indent="-469900">
              <a:spcBef>
                <a:spcPts val="4600"/>
              </a:spcBef>
              <a:defRPr sz="2800"/>
            </a:lvl3pPr>
            <a:lvl4pPr marL="1574800" indent="-469900">
              <a:spcBef>
                <a:spcPts val="4600"/>
              </a:spcBef>
              <a:defRPr sz="2800"/>
            </a:lvl4pPr>
            <a:lvl5pPr marL="1866900" indent="-469900">
              <a:spcBef>
                <a:spcPts val="4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1511300" y="241300"/>
            <a:ext cx="13233400" cy="2286000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1511300" y="2590800"/>
            <a:ext cx="13233400" cy="5359400"/>
          </a:xfrm>
          <a:prstGeom prst="rect">
            <a:avLst/>
          </a:prstGeom>
        </p:spPr>
        <p:txBody>
          <a:bodyPr lIns="50800" tIns="50800" rIns="50800" bIns="50800"/>
          <a:lstStyle>
            <a:lvl1pPr marL="1104900" indent="-787400">
              <a:spcBef>
                <a:spcPts val="2300"/>
              </a:spcBef>
              <a:defRPr sz="3800"/>
            </a:lvl1pPr>
            <a:lvl2pPr marL="1549400" indent="-787400">
              <a:spcBef>
                <a:spcPts val="2300"/>
              </a:spcBef>
              <a:defRPr sz="3800"/>
            </a:lvl2pPr>
            <a:lvl3pPr marL="1993900" indent="-787400">
              <a:spcBef>
                <a:spcPts val="2300"/>
              </a:spcBef>
              <a:defRPr sz="3800"/>
            </a:lvl3pPr>
            <a:lvl4pPr marL="2438400" indent="-787400">
              <a:spcBef>
                <a:spcPts val="2300"/>
              </a:spcBef>
              <a:defRPr sz="3800"/>
            </a:lvl4pPr>
            <a:lvl5pPr marL="2882900" indent="-787400">
              <a:spcBef>
                <a:spcPts val="23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7950200" y="8661400"/>
            <a:ext cx="342900" cy="368300"/>
          </a:xfrm>
          <a:prstGeom prst="rect">
            <a:avLst/>
          </a:prstGeom>
        </p:spPr>
        <p:txBody>
          <a:bodyPr lIns="63500" tIns="63500" rIns="63500" bIns="6350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171337" y="243839"/>
            <a:ext cx="11913327" cy="2290356"/>
          </a:xfrm>
          <a:prstGeom prst="rect">
            <a:avLst/>
          </a:prstGeom>
        </p:spPr>
        <p:txBody>
          <a:bodyPr lIns="34834" tIns="34834" rIns="34834" bIns="34834"/>
          <a:lstStyle>
            <a:lvl1pPr defTabSz="548640"/>
          </a:lstStyle>
          <a:p>
            <a:r>
              <a:t>Title Text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2171337" y="2595154"/>
            <a:ext cx="11913327" cy="5355772"/>
          </a:xfrm>
          <a:prstGeom prst="rect">
            <a:avLst/>
          </a:prstGeom>
        </p:spPr>
        <p:txBody>
          <a:bodyPr lIns="34834" tIns="34834" rIns="34834" bIns="34834"/>
          <a:lstStyle>
            <a:lvl1pPr marL="842433" indent="-524933" defTabSz="548640">
              <a:spcBef>
                <a:spcPts val="2300"/>
              </a:spcBef>
            </a:lvl1pPr>
            <a:lvl2pPr marL="1286933" indent="-524933" defTabSz="548640">
              <a:spcBef>
                <a:spcPts val="2300"/>
              </a:spcBef>
            </a:lvl2pPr>
            <a:lvl3pPr marL="1731433" indent="-524933" defTabSz="548640">
              <a:spcBef>
                <a:spcPts val="2300"/>
              </a:spcBef>
            </a:lvl3pPr>
            <a:lvl4pPr marL="2175933" indent="-524933" defTabSz="548640">
              <a:spcBef>
                <a:spcPts val="2300"/>
              </a:spcBef>
            </a:lvl4pPr>
            <a:lvl5pPr marL="2620433" indent="-524933" defTabSz="548640">
              <a:spcBef>
                <a:spcPts val="23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7984853" y="8725988"/>
            <a:ext cx="277586" cy="290287"/>
          </a:xfrm>
          <a:prstGeom prst="rect">
            <a:avLst/>
          </a:prstGeom>
        </p:spPr>
        <p:txBody>
          <a:bodyPr lIns="43542" tIns="43542" rIns="43542" bIns="43542"/>
          <a:lstStyle>
            <a:lvl1pPr defTabSz="548640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849119" y="243839"/>
            <a:ext cx="12540344" cy="2299064"/>
          </a:xfrm>
          <a:prstGeom prst="rect">
            <a:avLst/>
          </a:prstGeom>
        </p:spPr>
        <p:txBody>
          <a:bodyPr lIns="26125" tIns="26125" rIns="26125" bIns="26125"/>
          <a:lstStyle>
            <a:lvl1pPr defTabSz="548640">
              <a:defRPr sz="7400"/>
            </a:lvl1pPr>
          </a:lstStyle>
          <a:p>
            <a:r>
              <a:t>Title Text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1849119" y="2603862"/>
            <a:ext cx="12540344" cy="5704116"/>
          </a:xfrm>
          <a:prstGeom prst="rect">
            <a:avLst/>
          </a:prstGeom>
        </p:spPr>
        <p:txBody>
          <a:bodyPr lIns="26125" tIns="26125" rIns="26125" bIns="26125"/>
          <a:lstStyle>
            <a:lvl1pPr marL="564661" indent="-348761" defTabSz="548640">
              <a:spcBef>
                <a:spcPts val="3400"/>
              </a:spcBef>
              <a:defRPr sz="3400"/>
            </a:lvl1pPr>
            <a:lvl2pPr marL="856761" indent="-348761" defTabSz="548640">
              <a:spcBef>
                <a:spcPts val="3400"/>
              </a:spcBef>
              <a:defRPr sz="3400"/>
            </a:lvl2pPr>
            <a:lvl3pPr marL="1148861" indent="-348761" defTabSz="548640">
              <a:spcBef>
                <a:spcPts val="3400"/>
              </a:spcBef>
              <a:defRPr sz="3400"/>
            </a:lvl3pPr>
            <a:lvl4pPr marL="1453661" indent="-348761" defTabSz="548640">
              <a:spcBef>
                <a:spcPts val="3400"/>
              </a:spcBef>
              <a:defRPr sz="3400"/>
            </a:lvl4pPr>
            <a:lvl5pPr marL="1745761" indent="-348761" defTabSz="548640">
              <a:spcBef>
                <a:spcPts val="3400"/>
              </a:spcBef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7998187" y="8752114"/>
            <a:ext cx="242753" cy="255453"/>
          </a:xfrm>
          <a:prstGeom prst="rect">
            <a:avLst/>
          </a:prstGeom>
        </p:spPr>
        <p:txBody>
          <a:bodyPr lIns="26125" tIns="26125" rIns="26125" bIns="26125"/>
          <a:lstStyle>
            <a:lvl1pPr defTabSz="548640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1849119" y="243839"/>
            <a:ext cx="12540344" cy="2299064"/>
          </a:xfrm>
          <a:prstGeom prst="rect">
            <a:avLst/>
          </a:prstGeom>
        </p:spPr>
        <p:txBody>
          <a:bodyPr lIns="26125" tIns="26125" rIns="26125" bIns="26125"/>
          <a:lstStyle>
            <a:lvl1pPr defTabSz="548640">
              <a:defRPr sz="7400"/>
            </a:lvl1pPr>
          </a:lstStyle>
          <a:p>
            <a:r>
              <a:t>Title Text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xfrm>
            <a:off x="1849119" y="2603862"/>
            <a:ext cx="12540344" cy="5704116"/>
          </a:xfrm>
          <a:prstGeom prst="rect">
            <a:avLst/>
          </a:prstGeom>
        </p:spPr>
        <p:txBody>
          <a:bodyPr lIns="26125" tIns="26125" rIns="26125" bIns="26125"/>
          <a:lstStyle>
            <a:lvl1pPr marL="564661" indent="-348761" defTabSz="548640">
              <a:spcBef>
                <a:spcPts val="3400"/>
              </a:spcBef>
              <a:defRPr sz="3400"/>
            </a:lvl1pPr>
            <a:lvl2pPr marL="856761" indent="-348761" defTabSz="548640">
              <a:spcBef>
                <a:spcPts val="3400"/>
              </a:spcBef>
              <a:defRPr sz="3400"/>
            </a:lvl2pPr>
            <a:lvl3pPr marL="1148861" indent="-348761" defTabSz="548640">
              <a:spcBef>
                <a:spcPts val="3400"/>
              </a:spcBef>
              <a:defRPr sz="3400"/>
            </a:lvl3pPr>
            <a:lvl4pPr marL="1453661" indent="-348761" defTabSz="548640">
              <a:spcBef>
                <a:spcPts val="3400"/>
              </a:spcBef>
              <a:defRPr sz="3400"/>
            </a:lvl4pPr>
            <a:lvl5pPr marL="1745761" indent="-348761" defTabSz="548640">
              <a:spcBef>
                <a:spcPts val="3400"/>
              </a:spcBef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xfrm>
            <a:off x="7998187" y="8752114"/>
            <a:ext cx="242753" cy="255453"/>
          </a:xfrm>
          <a:prstGeom prst="rect">
            <a:avLst/>
          </a:prstGeom>
        </p:spPr>
        <p:txBody>
          <a:bodyPr lIns="26125" tIns="26125" rIns="26125" bIns="26125"/>
          <a:lstStyle>
            <a:lvl1pPr defTabSz="548640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696595" anchor="t"/>
          <a:lstStyle>
            <a:lvl1pPr marL="685800" indent="-469900">
              <a:defRPr sz="2800"/>
            </a:lvl1pPr>
            <a:lvl2pPr marL="977900" indent="-469900">
              <a:defRPr sz="2800"/>
            </a:lvl2pPr>
            <a:lvl3pPr marL="1270000" indent="-469900">
              <a:defRPr sz="2800"/>
            </a:lvl3pPr>
            <a:lvl4pPr marL="1574800" indent="-469900">
              <a:defRPr sz="2800"/>
            </a:lvl4pPr>
            <a:lvl5pPr marL="1866900" indent="-469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1155700" y="1181100"/>
            <a:ext cx="13931900" cy="67691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</a:lvl1pPr>
            <a:lvl2pPr>
              <a:spcBef>
                <a:spcPts val="4900"/>
              </a:spcBef>
            </a:lvl2pPr>
            <a:lvl3pPr>
              <a:spcBef>
                <a:spcPts val="4900"/>
              </a:spcBef>
            </a:lvl3pPr>
            <a:lvl4pPr>
              <a:spcBef>
                <a:spcPts val="4900"/>
              </a:spcBef>
            </a:lvl4pPr>
            <a:lvl5pPr>
              <a:spcBef>
                <a:spcPts val="49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663700" y="241300"/>
            <a:ext cx="12941300" cy="2298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black_photo-h-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155700" y="6908800"/>
            <a:ext cx="13931900" cy="1587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1155700" y="6908800"/>
            <a:ext cx="13931900" cy="1587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black_photo-v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1155700" y="1435100"/>
            <a:ext cx="8369300" cy="30861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155700" y="4597400"/>
            <a:ext cx="8369300" cy="308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0" algn="ctr">
              <a:spcBef>
                <a:spcPts val="0"/>
              </a:spcBef>
              <a:buSzTx/>
              <a:buNone/>
              <a:defRPr sz="3000"/>
            </a:lvl2pPr>
            <a:lvl3pPr marL="0" indent="0" algn="ctr">
              <a:spcBef>
                <a:spcPts val="0"/>
              </a:spcBef>
              <a:buSzTx/>
              <a:buNone/>
              <a:defRPr sz="3000"/>
            </a:lvl3pPr>
            <a:lvl4pPr marL="0" indent="0" algn="ctr">
              <a:spcBef>
                <a:spcPts val="0"/>
              </a:spcBef>
              <a:buSzTx/>
              <a:buNone/>
              <a:defRPr sz="3000"/>
            </a:lvl4pPr>
            <a:lvl5pPr marL="0" indent="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973483" y="8712200"/>
            <a:ext cx="292101" cy="3175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546100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6" r:id="rId15"/>
    <p:sldLayoutId id="2147483668" r:id="rId16"/>
    <p:sldLayoutId id="2147483669" r:id="rId17"/>
  </p:sldLayoutIdLst>
  <p:transition spd="med"/>
  <p:txStyles>
    <p:titleStyle>
      <a:lvl1pPr marL="0" marR="0" indent="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749300" marR="0" indent="-533400" algn="l" defTabSz="546100" latinLnBrk="0">
        <a:lnSpc>
          <a:spcPct val="100000"/>
        </a:lnSpc>
        <a:spcBef>
          <a:spcPts val="3500"/>
        </a:spcBef>
        <a:spcAft>
          <a:spcPts val="0"/>
        </a:spcAft>
        <a:buClrTx/>
        <a:buSzPct val="171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041400" marR="0" indent="-533400" algn="l" defTabSz="546100" latinLnBrk="0">
        <a:lnSpc>
          <a:spcPct val="100000"/>
        </a:lnSpc>
        <a:spcBef>
          <a:spcPts val="3500"/>
        </a:spcBef>
        <a:spcAft>
          <a:spcPts val="0"/>
        </a:spcAft>
        <a:buClrTx/>
        <a:buSzPct val="171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1333500" marR="0" indent="-533400" algn="l" defTabSz="546100" latinLnBrk="0">
        <a:lnSpc>
          <a:spcPct val="100000"/>
        </a:lnSpc>
        <a:spcBef>
          <a:spcPts val="3500"/>
        </a:spcBef>
        <a:spcAft>
          <a:spcPts val="0"/>
        </a:spcAft>
        <a:buClrTx/>
        <a:buSzPct val="171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1638300" marR="0" indent="-533400" algn="l" defTabSz="546100" latinLnBrk="0">
        <a:lnSpc>
          <a:spcPct val="100000"/>
        </a:lnSpc>
        <a:spcBef>
          <a:spcPts val="3500"/>
        </a:spcBef>
        <a:spcAft>
          <a:spcPts val="0"/>
        </a:spcAft>
        <a:buClrTx/>
        <a:buSzPct val="171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1930400" marR="0" indent="-533400" algn="l" defTabSz="546100" latinLnBrk="0">
        <a:lnSpc>
          <a:spcPct val="100000"/>
        </a:lnSpc>
        <a:spcBef>
          <a:spcPts val="3500"/>
        </a:spcBef>
        <a:spcAft>
          <a:spcPts val="0"/>
        </a:spcAft>
        <a:buClrTx/>
        <a:buSzPct val="171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2222500" marR="0" indent="-533400" algn="l" defTabSz="546100" latinLnBrk="0">
        <a:lnSpc>
          <a:spcPct val="100000"/>
        </a:lnSpc>
        <a:spcBef>
          <a:spcPts val="3500"/>
        </a:spcBef>
        <a:spcAft>
          <a:spcPts val="0"/>
        </a:spcAft>
        <a:buClrTx/>
        <a:buSzPct val="171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2514600" marR="0" indent="-533400" algn="l" defTabSz="546100" latinLnBrk="0">
        <a:lnSpc>
          <a:spcPct val="100000"/>
        </a:lnSpc>
        <a:spcBef>
          <a:spcPts val="3500"/>
        </a:spcBef>
        <a:spcAft>
          <a:spcPts val="0"/>
        </a:spcAft>
        <a:buClrTx/>
        <a:buSzPct val="171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2806700" marR="0" indent="-533400" algn="l" defTabSz="546100" latinLnBrk="0">
        <a:lnSpc>
          <a:spcPct val="100000"/>
        </a:lnSpc>
        <a:spcBef>
          <a:spcPts val="3500"/>
        </a:spcBef>
        <a:spcAft>
          <a:spcPts val="0"/>
        </a:spcAft>
        <a:buClrTx/>
        <a:buSzPct val="171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3098800" marR="0" indent="-533400" algn="l" defTabSz="546100" latinLnBrk="0">
        <a:lnSpc>
          <a:spcPct val="100000"/>
        </a:lnSpc>
        <a:spcBef>
          <a:spcPts val="3500"/>
        </a:spcBef>
        <a:spcAft>
          <a:spcPts val="0"/>
        </a:spcAft>
        <a:buClrTx/>
        <a:buSzPct val="171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F900"/>
                </a:solidFill>
              </a:defRPr>
            </a:pPr>
            <a:r>
              <a:rPr lang="en-US" dirty="0" smtClean="0"/>
              <a:t>Introduction to Python (Part 2)</a:t>
            </a:r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Based on slides by </a:t>
            </a:r>
            <a:r>
              <a:rPr dirty="0" smtClean="0"/>
              <a:t>Charles Severance</a:t>
            </a:r>
            <a:endParaRPr lang="en-US" dirty="0" smtClean="0"/>
          </a:p>
          <a:p>
            <a:r>
              <a:rPr lang="en-US" dirty="0"/>
              <a:t>Textbook: Using Google App Engine, Charles Severance</a:t>
            </a:r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 (Mac)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drag a folder to terminal to get folder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5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your guessing 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54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Multi-Value Variables: Collections</a:t>
            </a:r>
          </a:p>
        </p:txBody>
      </p:sp>
      <p:sp>
        <p:nvSpPr>
          <p:cNvPr id="576" name="Shape 5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41400"/>
            <a:r>
              <a:t>So far all variables we ave seen contain a single value and if we put a new value into the variable, it over-writes the existing value</a:t>
            </a:r>
          </a:p>
          <a:p>
            <a:pPr marL="1041400"/>
            <a:r>
              <a:t>Collections are a type of variable that can contain more than one value at the same time</a:t>
            </a:r>
          </a:p>
          <a:p>
            <a:pPr marL="1041400"/>
            <a:r>
              <a:t>We need a way to organize, store, and retrieve these multiple values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Python </a:t>
            </a:r>
            <a:r>
              <a:rPr>
                <a:solidFill>
                  <a:srgbClr val="FF7E79"/>
                </a:solidFill>
              </a:rPr>
              <a:t>List</a:t>
            </a:r>
            <a:r>
              <a:t> Object</a:t>
            </a:r>
          </a:p>
        </p:txBody>
      </p:sp>
      <p:sp>
        <p:nvSpPr>
          <p:cNvPr id="579" name="Shape 579"/>
          <p:cNvSpPr>
            <a:spLocks noGrp="1"/>
          </p:cNvSpPr>
          <p:nvPr>
            <p:ph type="body" sz="half" idx="1"/>
          </p:nvPr>
        </p:nvSpPr>
        <p:spPr>
          <a:xfrm>
            <a:off x="1155700" y="3152741"/>
            <a:ext cx="13053820" cy="5702300"/>
          </a:xfrm>
          <a:prstGeom prst="rect">
            <a:avLst/>
          </a:prstGeom>
        </p:spPr>
        <p:txBody>
          <a:bodyPr/>
          <a:lstStyle/>
          <a:p>
            <a:pPr marL="1041400"/>
            <a:r>
              <a:rPr dirty="0"/>
              <a:t>A Python </a:t>
            </a:r>
            <a:r>
              <a:rPr dirty="0">
                <a:solidFill>
                  <a:srgbClr val="FF7E79"/>
                </a:solidFill>
              </a:rPr>
              <a:t>list()</a:t>
            </a:r>
            <a:r>
              <a:rPr dirty="0"/>
              <a:t> object can contain more than one item </a:t>
            </a:r>
          </a:p>
          <a:p>
            <a:pPr marL="1041400"/>
            <a:r>
              <a:rPr dirty="0">
                <a:solidFill>
                  <a:srgbClr val="FF7E79"/>
                </a:solidFill>
              </a:rPr>
              <a:t>Lists</a:t>
            </a:r>
            <a:r>
              <a:rPr dirty="0"/>
              <a:t> are stored in order and are indexed by the position of a value within a </a:t>
            </a:r>
            <a:r>
              <a:rPr dirty="0" smtClean="0">
                <a:solidFill>
                  <a:srgbClr val="FF7E79"/>
                </a:solidFill>
              </a:rPr>
              <a:t>list</a:t>
            </a:r>
            <a:endParaRPr lang="en-US" dirty="0" smtClean="0">
              <a:solidFill>
                <a:srgbClr val="FF7E79"/>
              </a:solidFill>
            </a:endParaRPr>
          </a:p>
          <a:p>
            <a:pPr marL="1041400"/>
            <a:r>
              <a:rPr lang="en-US" dirty="0"/>
              <a:t>We create an empty list by calling the built-in function </a:t>
            </a:r>
            <a:r>
              <a:rPr lang="en-US" dirty="0">
                <a:solidFill>
                  <a:srgbClr val="00F900"/>
                </a:solidFill>
              </a:rPr>
              <a:t>list</a:t>
            </a:r>
            <a:r>
              <a:rPr lang="en-US" dirty="0"/>
              <a:t>()</a:t>
            </a:r>
          </a:p>
          <a:p>
            <a:pPr marL="1041400"/>
            <a:r>
              <a:rPr lang="en-US" dirty="0"/>
              <a:t>We add new elements using </a:t>
            </a:r>
            <a:r>
              <a:rPr lang="en-US" dirty="0">
                <a:solidFill>
                  <a:srgbClr val="FFFB00"/>
                </a:solidFill>
              </a:rPr>
              <a:t>append</a:t>
            </a:r>
            <a:r>
              <a:rPr lang="en-US" dirty="0"/>
              <a:t>()</a:t>
            </a:r>
          </a:p>
          <a:p>
            <a:pPr marL="1041400"/>
            <a:r>
              <a:rPr lang="en-US" dirty="0"/>
              <a:t>We can find the length of the list using the built in function </a:t>
            </a:r>
            <a:r>
              <a:rPr lang="en-US" dirty="0" err="1">
                <a:solidFill>
                  <a:srgbClr val="FF2600"/>
                </a:solidFill>
              </a:rPr>
              <a:t>len</a:t>
            </a:r>
            <a:r>
              <a:rPr lang="en-US" dirty="0"/>
              <a:t>()</a:t>
            </a:r>
          </a:p>
          <a:p>
            <a:pPr marL="1041400"/>
            <a:r>
              <a:rPr lang="en-US" dirty="0"/>
              <a:t>We can index the list with </a:t>
            </a:r>
            <a:r>
              <a:rPr lang="en-US" dirty="0">
                <a:solidFill>
                  <a:srgbClr val="FF9300"/>
                </a:solidFill>
              </a:rPr>
              <a:t>square brackets</a:t>
            </a:r>
          </a:p>
          <a:p>
            <a:pPr marL="1041400"/>
            <a:endParaRPr lang="en-US" dirty="0" smtClean="0">
              <a:solidFill>
                <a:srgbClr val="FF7E79"/>
              </a:solidFill>
            </a:endParaRPr>
          </a:p>
          <a:p>
            <a:pPr marL="1041400"/>
            <a:endParaRPr dirty="0">
              <a:solidFill>
                <a:srgbClr val="FF7E7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Looping Through Lists</a:t>
            </a:r>
          </a:p>
        </p:txBody>
      </p:sp>
      <p:sp>
        <p:nvSpPr>
          <p:cNvPr id="601" name="Shape 601"/>
          <p:cNvSpPr>
            <a:spLocks noGrp="1"/>
          </p:cNvSpPr>
          <p:nvPr>
            <p:ph type="body" sz="half" idx="1"/>
          </p:nvPr>
        </p:nvSpPr>
        <p:spPr>
          <a:xfrm>
            <a:off x="1092200" y="2590800"/>
            <a:ext cx="7454900" cy="5740400"/>
          </a:xfrm>
          <a:prstGeom prst="rect">
            <a:avLst/>
          </a:prstGeom>
        </p:spPr>
        <p:txBody>
          <a:bodyPr/>
          <a:lstStyle/>
          <a:p>
            <a:pPr marL="1041400"/>
            <a:r>
              <a:t>Loops are an example of the “repeated code” pattern</a:t>
            </a:r>
          </a:p>
          <a:p>
            <a:pPr marL="1041400"/>
            <a:r>
              <a:t>We construct a loop using </a:t>
            </a:r>
            <a:r>
              <a:rPr>
                <a:solidFill>
                  <a:srgbClr val="FFFB00"/>
                </a:solidFill>
              </a:rPr>
              <a:t>for</a:t>
            </a:r>
            <a:r>
              <a:t> and </a:t>
            </a:r>
            <a:r>
              <a:rPr>
                <a:solidFill>
                  <a:srgbClr val="FFFB00"/>
                </a:solidFill>
              </a:rPr>
              <a:t>in</a:t>
            </a:r>
            <a:r>
              <a:t>  will execute a block of code once for each value in the </a:t>
            </a:r>
            <a:r>
              <a:rPr>
                <a:solidFill>
                  <a:srgbClr val="FF40FF"/>
                </a:solidFill>
              </a:rPr>
              <a:t>list</a:t>
            </a:r>
          </a:p>
          <a:p>
            <a:pPr marL="1041400"/>
            <a:r>
              <a:t>We define an </a:t>
            </a:r>
            <a:r>
              <a:rPr>
                <a:solidFill>
                  <a:srgbClr val="00F900"/>
                </a:solidFill>
              </a:rPr>
              <a:t>iteration variable</a:t>
            </a:r>
            <a:r>
              <a:t> that takes on the successive elemnents of the </a:t>
            </a:r>
            <a:r>
              <a:rPr>
                <a:solidFill>
                  <a:srgbClr val="FF40FF"/>
                </a:solidFill>
              </a:rPr>
              <a:t>list</a:t>
            </a:r>
            <a:r>
              <a:t> each time through the loop</a:t>
            </a:r>
          </a:p>
        </p:txBody>
      </p:sp>
      <p:sp>
        <p:nvSpPr>
          <p:cNvPr id="602" name="Shape 602"/>
          <p:cNvSpPr/>
          <p:nvPr/>
        </p:nvSpPr>
        <p:spPr>
          <a:xfrm>
            <a:off x="10276458" y="3461961"/>
            <a:ext cx="5792025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>
                <a:solidFill>
                  <a:srgbClr val="FF40FF"/>
                </a:solidFill>
              </a:rPr>
              <a:t>pals</a:t>
            </a:r>
            <a:r>
              <a:rPr dirty="0"/>
              <a:t> = ['Glenn', 'Sally', 'Joseph']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>
                <a:solidFill>
                  <a:srgbClr val="FFFB00"/>
                </a:solidFill>
              </a:rPr>
              <a:t>for</a:t>
            </a:r>
            <a:r>
              <a:rPr dirty="0"/>
              <a:t> </a:t>
            </a:r>
            <a:r>
              <a:rPr dirty="0">
                <a:solidFill>
                  <a:srgbClr val="00F900"/>
                </a:solidFill>
              </a:rPr>
              <a:t>x</a:t>
            </a:r>
            <a:r>
              <a:rPr dirty="0"/>
              <a:t> </a:t>
            </a:r>
            <a:r>
              <a:rPr dirty="0">
                <a:solidFill>
                  <a:srgbClr val="FFFB00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rgbClr val="FF40FF"/>
                </a:solidFill>
              </a:rPr>
              <a:t>pals</a:t>
            </a:r>
            <a:r>
              <a:rPr dirty="0"/>
              <a:t>: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   </a:t>
            </a:r>
            <a:r>
              <a:rPr dirty="0">
                <a:solidFill>
                  <a:srgbClr val="FFFB00"/>
                </a:solidFill>
              </a:rPr>
              <a:t>print</a:t>
            </a:r>
            <a:r>
              <a:rPr dirty="0"/>
              <a:t> </a:t>
            </a:r>
            <a:r>
              <a:rPr lang="en-US" dirty="0" smtClean="0"/>
              <a:t>(</a:t>
            </a:r>
            <a:r>
              <a:rPr dirty="0" smtClean="0">
                <a:solidFill>
                  <a:srgbClr val="00F900"/>
                </a:solidFill>
              </a:rPr>
              <a:t>x</a:t>
            </a:r>
            <a:r>
              <a:rPr lang="en-US" dirty="0" smtClean="0">
                <a:solidFill>
                  <a:srgbClr val="00F900"/>
                </a:solidFill>
              </a:rPr>
              <a:t>)</a:t>
            </a:r>
            <a:endParaRPr dirty="0">
              <a:solidFill>
                <a:srgbClr val="00F900"/>
              </a:solidFill>
            </a:endParaRP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 dirty="0">
              <a:solidFill>
                <a:srgbClr val="00F900"/>
              </a:solidFill>
            </a:endParaRP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>
                <a:solidFill>
                  <a:srgbClr val="FFFB00"/>
                </a:solidFill>
              </a:rPr>
              <a:t>print</a:t>
            </a:r>
            <a:r>
              <a:rPr dirty="0"/>
              <a:t> </a:t>
            </a:r>
            <a:r>
              <a:rPr lang="en-US" dirty="0" smtClean="0"/>
              <a:t>(</a:t>
            </a:r>
            <a:r>
              <a:rPr dirty="0" smtClean="0"/>
              <a:t>'</a:t>
            </a:r>
            <a:r>
              <a:rPr dirty="0"/>
              <a:t>Done</a:t>
            </a:r>
            <a:r>
              <a:rPr dirty="0" smtClean="0"/>
              <a:t>'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xfrm>
            <a:off x="1155700" y="241300"/>
            <a:ext cx="9994900" cy="2298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Looping Through Strings</a:t>
            </a:r>
          </a:p>
        </p:txBody>
      </p:sp>
      <p:sp>
        <p:nvSpPr>
          <p:cNvPr id="609" name="Shape 609"/>
          <p:cNvSpPr/>
          <p:nvPr/>
        </p:nvSpPr>
        <p:spPr>
          <a:xfrm>
            <a:off x="11548330" y="1765300"/>
            <a:ext cx="4114132" cy="687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&gt;&gt;&gt; </a:t>
            </a:r>
            <a:r>
              <a:rPr>
                <a:solidFill>
                  <a:srgbClr val="FF40FF"/>
                </a:solidFill>
              </a:rPr>
              <a:t>txt</a:t>
            </a:r>
            <a:r>
              <a:t> = 'guess=25'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&gt;&gt;&gt; </a:t>
            </a:r>
            <a:r>
              <a:rPr>
                <a:solidFill>
                  <a:srgbClr val="FFFB00"/>
                </a:solidFill>
              </a:rPr>
              <a:t>for</a:t>
            </a:r>
            <a:r>
              <a:t> </a:t>
            </a:r>
            <a:r>
              <a:rPr>
                <a:solidFill>
                  <a:srgbClr val="00F900"/>
                </a:solidFill>
              </a:rPr>
              <a:t>x</a:t>
            </a:r>
            <a:r>
              <a:t> </a:t>
            </a:r>
            <a:r>
              <a:rPr>
                <a:solidFill>
                  <a:srgbClr val="FFFB00"/>
                </a:solidFill>
              </a:rPr>
              <a:t>in</a:t>
            </a:r>
            <a:r>
              <a:t> </a:t>
            </a:r>
            <a:r>
              <a:rPr>
                <a:solidFill>
                  <a:srgbClr val="FF40FF"/>
                </a:solidFill>
              </a:rPr>
              <a:t>txt</a:t>
            </a:r>
            <a:r>
              <a:t>: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...           </a:t>
            </a:r>
            <a:r>
              <a:rPr>
                <a:solidFill>
                  <a:srgbClr val="FFFB00"/>
                </a:solidFill>
              </a:rPr>
              <a:t>print</a:t>
            </a:r>
            <a:r>
              <a:t> x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... 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g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u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e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s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s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=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2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5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&gt;&gt;&gt;</a:t>
            </a:r>
          </a:p>
        </p:txBody>
      </p:sp>
      <p:sp>
        <p:nvSpPr>
          <p:cNvPr id="610" name="Shape 610"/>
          <p:cNvSpPr>
            <a:spLocks noGrp="1"/>
          </p:cNvSpPr>
          <p:nvPr>
            <p:ph type="body" sz="half" idx="1"/>
          </p:nvPr>
        </p:nvSpPr>
        <p:spPr>
          <a:xfrm>
            <a:off x="1092200" y="2590800"/>
            <a:ext cx="7454900" cy="5740400"/>
          </a:xfrm>
          <a:prstGeom prst="rect">
            <a:avLst/>
          </a:prstGeom>
        </p:spPr>
        <p:txBody>
          <a:bodyPr/>
          <a:lstStyle/>
          <a:p>
            <a:pPr marL="1041400"/>
            <a:r>
              <a:t>Strings function very much like a “list of characters”</a:t>
            </a:r>
          </a:p>
          <a:p>
            <a:pPr marL="1041400"/>
            <a:r>
              <a:t>So we can construct a loop using </a:t>
            </a:r>
            <a:r>
              <a:rPr>
                <a:solidFill>
                  <a:srgbClr val="FFFB00"/>
                </a:solidFill>
              </a:rPr>
              <a:t>for</a:t>
            </a:r>
            <a:r>
              <a:t> and </a:t>
            </a:r>
            <a:r>
              <a:rPr>
                <a:solidFill>
                  <a:srgbClr val="FFFB00"/>
                </a:solidFill>
              </a:rPr>
              <a:t>in</a:t>
            </a:r>
            <a:r>
              <a:t>  will execute a block of code once for each value in the </a:t>
            </a:r>
            <a:r>
              <a:rPr>
                <a:solidFill>
                  <a:srgbClr val="FF40FF"/>
                </a:solidFill>
              </a:rPr>
              <a:t>list</a:t>
            </a:r>
          </a:p>
          <a:p>
            <a:pPr marL="1041400"/>
            <a:r>
              <a:t>We define an </a:t>
            </a:r>
            <a:r>
              <a:rPr>
                <a:solidFill>
                  <a:srgbClr val="00F900"/>
                </a:solidFill>
              </a:rPr>
              <a:t>iteration variable</a:t>
            </a:r>
            <a:r>
              <a:t> that takes on the successive elemnents of the </a:t>
            </a:r>
            <a:r>
              <a:rPr>
                <a:solidFill>
                  <a:srgbClr val="FF40FF"/>
                </a:solidFill>
              </a:rPr>
              <a:t>list</a:t>
            </a:r>
            <a:r>
              <a:t> each time through the loop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Concatenating + (this is an operator, not a function)</a:t>
            </a:r>
          </a:p>
          <a:p>
            <a:r>
              <a:rPr lang="en-US" dirty="0" smtClean="0"/>
              <a:t>Slicing [ ]</a:t>
            </a:r>
          </a:p>
          <a:p>
            <a:r>
              <a:rPr lang="en-US" dirty="0" smtClean="0"/>
              <a:t>Other methods (obtained with </a:t>
            </a:r>
            <a:r>
              <a:rPr lang="en-US" dirty="0" err="1" smtClean="0">
                <a:solidFill>
                  <a:srgbClr val="FF6600"/>
                </a:solidFill>
              </a:rPr>
              <a:t>dir</a:t>
            </a:r>
            <a:r>
              <a:rPr lang="en-US" dirty="0" smtClean="0">
                <a:solidFill>
                  <a:srgbClr val="FF66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listar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</a:p>
          <a:p>
            <a:pPr lvl="1"/>
            <a:r>
              <a:rPr lang="en-US" dirty="0" smtClean="0"/>
              <a:t>append,</a:t>
            </a:r>
            <a:r>
              <a:rPr lang="en-US" dirty="0"/>
              <a:t> </a:t>
            </a:r>
            <a:r>
              <a:rPr lang="en-US" dirty="0" smtClean="0"/>
              <a:t>count, extend, inert, pop, remove, reverse,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22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instLists2.py and intLists3.py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213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Playing with dir() and type()</a:t>
            </a:r>
          </a:p>
        </p:txBody>
      </p:sp>
      <p:sp>
        <p:nvSpPr>
          <p:cNvPr id="936" name="Shape 9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47038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/>
          </p:cNvSpPr>
          <p:nvPr>
            <p:ph type="title"/>
          </p:nvPr>
        </p:nvSpPr>
        <p:spPr>
          <a:xfrm>
            <a:off x="1849119" y="243839"/>
            <a:ext cx="12540344" cy="1837510"/>
          </a:xfrm>
          <a:prstGeom prst="rect">
            <a:avLst/>
          </a:prstGeom>
        </p:spPr>
        <p:txBody>
          <a:bodyPr/>
          <a:lstStyle>
            <a:lvl1pPr>
              <a:defRPr sz="6800">
                <a:solidFill>
                  <a:srgbClr val="FF2600"/>
                </a:solidFill>
              </a:defRPr>
            </a:lvl1pPr>
          </a:lstStyle>
          <a:p>
            <a:r>
              <a:t>A Nerdy Way to Find Capabilities</a:t>
            </a:r>
          </a:p>
        </p:txBody>
      </p:sp>
      <p:sp>
        <p:nvSpPr>
          <p:cNvPr id="939" name="Shape 939"/>
          <p:cNvSpPr>
            <a:spLocks noGrp="1"/>
          </p:cNvSpPr>
          <p:nvPr>
            <p:ph type="body" sz="half" idx="1"/>
          </p:nvPr>
        </p:nvSpPr>
        <p:spPr>
          <a:xfrm>
            <a:off x="1883954" y="2246811"/>
            <a:ext cx="6069875" cy="6392092"/>
          </a:xfrm>
          <a:prstGeom prst="rect">
            <a:avLst/>
          </a:prstGeom>
        </p:spPr>
        <p:txBody>
          <a:bodyPr/>
          <a:lstStyle/>
          <a:p>
            <a:pPr marL="836246" indent="-328246">
              <a:defRPr sz="3200"/>
            </a:pPr>
            <a:r>
              <a:t>The </a:t>
            </a:r>
            <a:r>
              <a:rPr>
                <a:solidFill>
                  <a:srgbClr val="FF2600"/>
                </a:solidFill>
              </a:rPr>
              <a:t>dir()</a:t>
            </a:r>
            <a:r>
              <a:t> command lists capabilities</a:t>
            </a:r>
          </a:p>
          <a:p>
            <a:pPr marL="1128346" lvl="1" indent="-328246">
              <a:defRPr sz="3200">
                <a:solidFill>
                  <a:srgbClr val="00FDFF"/>
                </a:solidFill>
              </a:defRPr>
            </a:pPr>
            <a:r>
              <a:t>Ignore the ones with underscores - these are used by Python itself</a:t>
            </a:r>
          </a:p>
          <a:p>
            <a:pPr marL="1128346" lvl="1" indent="-328246">
              <a:defRPr sz="3200">
                <a:solidFill>
                  <a:srgbClr val="00F900"/>
                </a:solidFill>
              </a:defRPr>
            </a:pPr>
            <a:r>
              <a:t>The rest are real operations that the object can perform</a:t>
            </a:r>
          </a:p>
          <a:p>
            <a:pPr marL="836246" indent="-328246">
              <a:defRPr sz="3200"/>
            </a:pPr>
            <a:r>
              <a:t>It is like type() - it tells us something *about* a variable</a:t>
            </a:r>
          </a:p>
        </p:txBody>
      </p:sp>
      <p:sp>
        <p:nvSpPr>
          <p:cNvPr id="940" name="Shape 940"/>
          <p:cNvSpPr/>
          <p:nvPr/>
        </p:nvSpPr>
        <p:spPr>
          <a:xfrm>
            <a:off x="8857119" y="2022747"/>
            <a:ext cx="6096001" cy="686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834" tIns="34834" rIns="34834" bIns="34834" anchor="ctr">
            <a:spAutoFit/>
          </a:bodyPr>
          <a:lstStyle/>
          <a:p>
            <a:pPr defTabSz="54864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&gt;&gt;&gt; </a:t>
            </a:r>
            <a:r>
              <a:rPr>
                <a:solidFill>
                  <a:srgbClr val="FFFB00"/>
                </a:solidFill>
              </a:rPr>
              <a:t>x = list()</a:t>
            </a:r>
          </a:p>
          <a:p>
            <a:pPr defTabSz="54864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&gt;&gt;&gt;</a:t>
            </a:r>
            <a:r>
              <a:rPr>
                <a:solidFill>
                  <a:srgbClr val="FFFB00"/>
                </a:solidFill>
              </a:rPr>
              <a:t> type(x)</a:t>
            </a:r>
          </a:p>
          <a:p>
            <a:pPr defTabSz="54864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&lt;type 'list'&gt;</a:t>
            </a:r>
          </a:p>
          <a:p>
            <a:pPr defTabSz="54864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&gt;&gt;&gt; </a:t>
            </a:r>
            <a:r>
              <a:rPr>
                <a:solidFill>
                  <a:srgbClr val="FF2600"/>
                </a:solidFill>
              </a:rPr>
              <a:t>dir(x)</a:t>
            </a:r>
          </a:p>
          <a:p>
            <a:pPr defTabSz="54864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[</a:t>
            </a:r>
            <a:r>
              <a:rPr>
                <a:solidFill>
                  <a:srgbClr val="00FDFF"/>
                </a:solidFill>
              </a:rPr>
              <a:t>'__add__', '__class__', '__contains__', '__delattr__', '__delitem__', '__delslice__', '__doc__', '__eq__', '__setitem__', '__setslice__', '__str__', </a:t>
            </a:r>
            <a:r>
              <a:rPr>
                <a:solidFill>
                  <a:srgbClr val="00F900"/>
                </a:solidFill>
              </a:rPr>
              <a:t>'append', 'count', 'extend', 'index', 'insert', 'pop', 'remove', 'reverse', 'sort'</a:t>
            </a:r>
            <a:r>
              <a:t>]</a:t>
            </a:r>
          </a:p>
          <a:p>
            <a:pPr defTabSz="54864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470388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-50800" y="-76200"/>
            <a:ext cx="16357600" cy="9296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546100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pic>
        <p:nvPicPr>
          <p:cNvPr id="222" name="header_bg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604" y="2006600"/>
            <a:ext cx="11506201" cy="2197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openmich_logo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2756" y="2381623"/>
            <a:ext cx="3642950" cy="52737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1685058" y="4417068"/>
            <a:ext cx="12902111" cy="2707201"/>
          </a:xfrm>
          <a:prstGeom prst="rect">
            <a:avLst/>
          </a:prstGeom>
          <a:ln w="317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7156" marR="37156" defTabSz="419100">
              <a:buClr>
                <a:srgbClr val="23436F"/>
              </a:buClr>
              <a:buFont typeface="Arial"/>
              <a:defRPr sz="2400">
                <a:solidFill>
                  <a:srgbClr val="23436F"/>
                </a:solidFill>
                <a:uFill>
                  <a:solidFill>
                    <a:srgbClr val="23436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Unless otherwise noted, the content of this course material is licensed under a Creative Commons Attribution 3.0 License.</a:t>
            </a:r>
          </a:p>
          <a:p>
            <a:pPr marL="37156" marR="37156" defTabSz="419100">
              <a:buClr>
                <a:srgbClr val="2A446E"/>
              </a:buClr>
              <a:buFont typeface="Arial"/>
              <a:defRPr sz="2400">
                <a:solidFill>
                  <a:srgbClr val="2A446E"/>
                </a:solidFill>
                <a:uFill>
                  <a:solidFill>
                    <a:srgbClr val="2A446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http://creativecommons.org/licenses/by/3.0/.</a:t>
            </a:r>
          </a:p>
          <a:p>
            <a:pPr marL="37156" marR="37156" defTabSz="419100">
              <a:buClr>
                <a:srgbClr val="23436F"/>
              </a:buClr>
              <a:buFont typeface="Arial"/>
              <a:defRPr sz="2400">
                <a:solidFill>
                  <a:srgbClr val="23436F"/>
                </a:solidFill>
                <a:uFill>
                  <a:solidFill>
                    <a:srgbClr val="23436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7156" marR="37156" defTabSz="419100">
              <a:buClr>
                <a:srgbClr val="23436F"/>
              </a:buClr>
              <a:buFont typeface="Arial"/>
              <a:defRPr sz="2400">
                <a:solidFill>
                  <a:srgbClr val="23436F"/>
                </a:solidFill>
                <a:uFill>
                  <a:solidFill>
                    <a:srgbClr val="23436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Copyright 2009,2010,2011, Charles Severance</a:t>
            </a:r>
          </a:p>
        </p:txBody>
      </p:sp>
      <p:pic>
        <p:nvPicPr>
          <p:cNvPr id="225" name="wordmarkBW.pn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0082" y="8232149"/>
            <a:ext cx="3738819" cy="447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CCby.png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30379" y="8118937"/>
            <a:ext cx="1969271" cy="6680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i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58000" y="7899400"/>
            <a:ext cx="2540000" cy="111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Try dir() with a String</a:t>
            </a:r>
          </a:p>
        </p:txBody>
      </p:sp>
      <p:sp>
        <p:nvSpPr>
          <p:cNvPr id="943" name="Shape 943"/>
          <p:cNvSpPr/>
          <p:nvPr/>
        </p:nvSpPr>
        <p:spPr>
          <a:xfrm>
            <a:off x="2067699" y="2284004"/>
            <a:ext cx="11852367" cy="633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834" tIns="34834" rIns="34834" bIns="34834" anchor="ctr">
            <a:spAutoFit/>
          </a:bodyPr>
          <a:lstStyle/>
          <a:p>
            <a:pPr defTabSz="54864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&gt;&gt;&gt;</a:t>
            </a:r>
            <a:r>
              <a:rPr>
                <a:solidFill>
                  <a:srgbClr val="FFFB00"/>
                </a:solidFill>
              </a:rPr>
              <a:t> y = “Hello there”</a:t>
            </a:r>
          </a:p>
          <a:p>
            <a:pPr defTabSz="54864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&gt;&gt;&gt; </a:t>
            </a:r>
            <a:r>
              <a:rPr>
                <a:solidFill>
                  <a:srgbClr val="FFFB00"/>
                </a:solidFill>
              </a:rPr>
              <a:t>dir(y)</a:t>
            </a:r>
          </a:p>
          <a:p>
            <a:pPr defTabSz="54864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  <p:extLst>
      <p:ext uri="{BB962C8B-B14F-4D97-AF65-F5344CB8AC3E}">
        <p14:creationId xmlns:p14="http://schemas.microsoft.com/office/powerpoint/2010/main" val="1092232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t>Python’s Backpack: Dictionaries</a:t>
            </a:r>
          </a:p>
        </p:txBody>
      </p:sp>
      <p:sp>
        <p:nvSpPr>
          <p:cNvPr id="613" name="Shape 613"/>
          <p:cNvSpPr>
            <a:spLocks noGrp="1"/>
          </p:cNvSpPr>
          <p:nvPr>
            <p:ph type="body" sz="half" idx="1"/>
          </p:nvPr>
        </p:nvSpPr>
        <p:spPr>
          <a:xfrm>
            <a:off x="1155700" y="2603500"/>
            <a:ext cx="6172200" cy="5702300"/>
          </a:xfrm>
          <a:prstGeom prst="rect">
            <a:avLst/>
          </a:prstGeom>
        </p:spPr>
        <p:txBody>
          <a:bodyPr/>
          <a:lstStyle/>
          <a:p>
            <a:pPr marL="1041400"/>
            <a:r>
              <a:t>Sometimes we want a bunch of stuff in a collection where each item has a </a:t>
            </a:r>
            <a:r>
              <a:rPr>
                <a:solidFill>
                  <a:srgbClr val="FF40FF"/>
                </a:solidFill>
              </a:rPr>
              <a:t>label</a:t>
            </a:r>
            <a:r>
              <a:t> and the </a:t>
            </a:r>
            <a:r>
              <a:rPr>
                <a:solidFill>
                  <a:srgbClr val="FF40FF"/>
                </a:solidFill>
              </a:rPr>
              <a:t>label</a:t>
            </a:r>
            <a:r>
              <a:t> allows us to store and retrieve a </a:t>
            </a:r>
            <a:r>
              <a:rPr>
                <a:solidFill>
                  <a:srgbClr val="00F900"/>
                </a:solidFill>
              </a:rPr>
              <a:t>value</a:t>
            </a:r>
          </a:p>
          <a:p>
            <a:pPr marL="1041400"/>
            <a:r>
              <a:t>It is more like a two-column spreadsheet</a:t>
            </a:r>
          </a:p>
        </p:txBody>
      </p:sp>
      <p:pic>
        <p:nvPicPr>
          <p:cNvPr id="614" name="dict-spreadshe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5700" y="4406900"/>
            <a:ext cx="4800600" cy="1816100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Shape 615"/>
          <p:cNvSpPr/>
          <p:nvPr/>
        </p:nvSpPr>
        <p:spPr>
          <a:xfrm>
            <a:off x="10065940" y="3746500"/>
            <a:ext cx="957487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label</a:t>
            </a:r>
          </a:p>
        </p:txBody>
      </p:sp>
      <p:sp>
        <p:nvSpPr>
          <p:cNvPr id="616" name="Shape 616"/>
          <p:cNvSpPr/>
          <p:nvPr/>
        </p:nvSpPr>
        <p:spPr>
          <a:xfrm>
            <a:off x="12065793" y="3746500"/>
            <a:ext cx="1057499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/>
          </p:cNvSpPr>
          <p:nvPr>
            <p:ph type="body" sz="half" idx="1"/>
          </p:nvPr>
        </p:nvSpPr>
        <p:spPr>
          <a:xfrm>
            <a:off x="1155700" y="1435100"/>
            <a:ext cx="6032500" cy="6870700"/>
          </a:xfrm>
          <a:prstGeom prst="rect">
            <a:avLst/>
          </a:prstGeom>
        </p:spPr>
        <p:txBody>
          <a:bodyPr/>
          <a:lstStyle/>
          <a:p>
            <a:pPr marL="1041400"/>
            <a:r>
              <a:t>We create an empty dictionary by calling </a:t>
            </a:r>
            <a:r>
              <a:rPr>
                <a:solidFill>
                  <a:srgbClr val="FFFB00"/>
                </a:solidFill>
              </a:rPr>
              <a:t>dict()</a:t>
            </a:r>
          </a:p>
          <a:p>
            <a:pPr marL="1041400"/>
            <a:r>
              <a:t>We fill up our dictionary with assignment statements where the index is the “</a:t>
            </a:r>
            <a:r>
              <a:rPr>
                <a:solidFill>
                  <a:srgbClr val="FF40FF"/>
                </a:solidFill>
              </a:rPr>
              <a:t>key</a:t>
            </a:r>
            <a:r>
              <a:t>” or “</a:t>
            </a:r>
            <a:r>
              <a:rPr>
                <a:solidFill>
                  <a:srgbClr val="FF40FF"/>
                </a:solidFill>
              </a:rPr>
              <a:t>label</a:t>
            </a:r>
            <a:r>
              <a:t>” which marks a </a:t>
            </a:r>
            <a:r>
              <a:rPr>
                <a:solidFill>
                  <a:srgbClr val="00F900"/>
                </a:solidFill>
              </a:rPr>
              <a:t>value</a:t>
            </a:r>
          </a:p>
          <a:p>
            <a:pPr marL="1041400"/>
            <a:r>
              <a:t>When we print a dictionary we see a list of mappings of a </a:t>
            </a:r>
            <a:r>
              <a:rPr>
                <a:solidFill>
                  <a:srgbClr val="FF40FF"/>
                </a:solidFill>
              </a:rPr>
              <a:t>key</a:t>
            </a:r>
            <a:r>
              <a:t> to a </a:t>
            </a:r>
            <a:r>
              <a:rPr>
                <a:solidFill>
                  <a:srgbClr val="00FDFF"/>
                </a:solidFill>
              </a:rPr>
              <a:t>value</a:t>
            </a:r>
          </a:p>
        </p:txBody>
      </p:sp>
      <p:sp>
        <p:nvSpPr>
          <p:cNvPr id="619" name="Shape 619"/>
          <p:cNvSpPr/>
          <p:nvPr/>
        </p:nvSpPr>
        <p:spPr>
          <a:xfrm>
            <a:off x="8538591" y="245765"/>
            <a:ext cx="7251701" cy="5642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pal = </a:t>
            </a:r>
            <a:r>
              <a:rPr dirty="0">
                <a:solidFill>
                  <a:srgbClr val="FFFB00"/>
                </a:solidFill>
              </a:rPr>
              <a:t>dict</a:t>
            </a:r>
            <a:r>
              <a:rPr dirty="0"/>
              <a:t>()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pal['</a:t>
            </a:r>
            <a:r>
              <a:rPr dirty="0">
                <a:solidFill>
                  <a:srgbClr val="FF40FF"/>
                </a:solidFill>
              </a:rPr>
              <a:t>first</a:t>
            </a:r>
            <a:r>
              <a:rPr dirty="0"/>
              <a:t>'] = '</a:t>
            </a:r>
            <a:r>
              <a:rPr dirty="0">
                <a:solidFill>
                  <a:srgbClr val="00F900"/>
                </a:solidFill>
              </a:rPr>
              <a:t>Glenn</a:t>
            </a:r>
            <a:r>
              <a:rPr dirty="0"/>
              <a:t>'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pal['</a:t>
            </a:r>
            <a:r>
              <a:rPr dirty="0">
                <a:solidFill>
                  <a:srgbClr val="FF40FF"/>
                </a:solidFill>
              </a:rPr>
              <a:t>last</a:t>
            </a:r>
            <a:r>
              <a:rPr dirty="0"/>
              <a:t>'] = '</a:t>
            </a:r>
            <a:r>
              <a:rPr dirty="0">
                <a:solidFill>
                  <a:srgbClr val="00F900"/>
                </a:solidFill>
              </a:rPr>
              <a:t>Golden</a:t>
            </a:r>
            <a:r>
              <a:rPr dirty="0"/>
              <a:t>'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pal['</a:t>
            </a:r>
            <a:r>
              <a:rPr dirty="0">
                <a:solidFill>
                  <a:srgbClr val="FF40FF"/>
                </a:solidFill>
              </a:rPr>
              <a:t>email</a:t>
            </a:r>
            <a:r>
              <a:rPr dirty="0"/>
              <a:t>'] = '</a:t>
            </a:r>
            <a:r>
              <a:rPr dirty="0">
                <a:solidFill>
                  <a:srgbClr val="00F900"/>
                </a:solidFill>
              </a:rPr>
              <a:t>glenng@umich.edu</a:t>
            </a:r>
            <a:r>
              <a:rPr dirty="0"/>
              <a:t>'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pal['</a:t>
            </a:r>
            <a:r>
              <a:rPr dirty="0">
                <a:solidFill>
                  <a:srgbClr val="FF40FF"/>
                </a:solidFill>
              </a:rPr>
              <a:t>phone</a:t>
            </a:r>
            <a:r>
              <a:rPr dirty="0"/>
              <a:t>'] = '</a:t>
            </a:r>
            <a:r>
              <a:rPr dirty="0">
                <a:solidFill>
                  <a:srgbClr val="00F900"/>
                </a:solidFill>
              </a:rPr>
              <a:t>517-303-8700</a:t>
            </a:r>
            <a:r>
              <a:rPr dirty="0"/>
              <a:t>'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print </a:t>
            </a:r>
            <a:r>
              <a:rPr lang="en-US" dirty="0" smtClean="0"/>
              <a:t>(</a:t>
            </a:r>
            <a:r>
              <a:rPr dirty="0" smtClean="0"/>
              <a:t>pal</a:t>
            </a:r>
            <a:r>
              <a:rPr lang="en-US"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{'</a:t>
            </a:r>
            <a:r>
              <a:rPr dirty="0">
                <a:solidFill>
                  <a:srgbClr val="FF40FF"/>
                </a:solidFill>
              </a:rPr>
              <a:t>phone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517-303-8700</a:t>
            </a:r>
            <a:r>
              <a:rPr dirty="0"/>
              <a:t>', '</a:t>
            </a:r>
            <a:r>
              <a:rPr dirty="0">
                <a:solidFill>
                  <a:srgbClr val="FF40FF"/>
                </a:solidFill>
              </a:rPr>
              <a:t>last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Golden</a:t>
            </a:r>
            <a:r>
              <a:rPr dirty="0"/>
              <a:t>', '</a:t>
            </a:r>
            <a:r>
              <a:rPr dirty="0">
                <a:solidFill>
                  <a:srgbClr val="FF40FF"/>
                </a:solidFill>
              </a:rPr>
              <a:t>email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glenng@umich.edu</a:t>
            </a:r>
            <a:r>
              <a:rPr dirty="0"/>
              <a:t>', '</a:t>
            </a:r>
            <a:r>
              <a:rPr dirty="0">
                <a:solidFill>
                  <a:srgbClr val="FF40FF"/>
                </a:solidFill>
              </a:rPr>
              <a:t>first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Glenn</a:t>
            </a:r>
            <a:r>
              <a:rPr dirty="0"/>
              <a:t>'}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</a:p>
        </p:txBody>
      </p:sp>
      <p:pic>
        <p:nvPicPr>
          <p:cNvPr id="620" name="dict-spreadshe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6300" y="6921500"/>
            <a:ext cx="4800600" cy="1816100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Shape 621"/>
          <p:cNvSpPr/>
          <p:nvPr/>
        </p:nvSpPr>
        <p:spPr>
          <a:xfrm>
            <a:off x="11056540" y="6261100"/>
            <a:ext cx="957487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label</a:t>
            </a:r>
          </a:p>
        </p:txBody>
      </p:sp>
      <p:sp>
        <p:nvSpPr>
          <p:cNvPr id="622" name="Shape 622"/>
          <p:cNvSpPr/>
          <p:nvPr/>
        </p:nvSpPr>
        <p:spPr>
          <a:xfrm>
            <a:off x="13056393" y="6261100"/>
            <a:ext cx="1057499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xfrm>
            <a:off x="1155700" y="241300"/>
            <a:ext cx="7099300" cy="2298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DFF"/>
                </a:solidFill>
              </a:defRPr>
            </a:lvl1pPr>
          </a:lstStyle>
          <a:p>
            <a:r>
              <a:t>Retrieving Data</a:t>
            </a:r>
          </a:p>
        </p:txBody>
      </p:sp>
      <p:sp>
        <p:nvSpPr>
          <p:cNvPr id="625" name="Shape 625"/>
          <p:cNvSpPr>
            <a:spLocks noGrp="1"/>
          </p:cNvSpPr>
          <p:nvPr>
            <p:ph type="body" sz="quarter" idx="1"/>
          </p:nvPr>
        </p:nvSpPr>
        <p:spPr>
          <a:xfrm>
            <a:off x="1155700" y="2603500"/>
            <a:ext cx="6311900" cy="3289300"/>
          </a:xfrm>
          <a:prstGeom prst="rect">
            <a:avLst/>
          </a:prstGeom>
        </p:spPr>
        <p:txBody>
          <a:bodyPr/>
          <a:lstStyle/>
          <a:p>
            <a:pPr marL="1041400"/>
            <a:r>
              <a:t>To retrieve an </a:t>
            </a:r>
            <a:r>
              <a:rPr>
                <a:solidFill>
                  <a:srgbClr val="00F900"/>
                </a:solidFill>
              </a:rPr>
              <a:t>value</a:t>
            </a:r>
            <a:r>
              <a:t> from the dictionary, we can use the index operation “[“</a:t>
            </a:r>
          </a:p>
          <a:p>
            <a:pPr marL="1041400"/>
            <a:r>
              <a:t>But we must make sure that the </a:t>
            </a:r>
            <a:r>
              <a:rPr>
                <a:solidFill>
                  <a:srgbClr val="FF40FF"/>
                </a:solidFill>
              </a:rPr>
              <a:t>key</a:t>
            </a:r>
            <a:r>
              <a:t> exists</a:t>
            </a:r>
          </a:p>
        </p:txBody>
      </p:sp>
      <p:sp>
        <p:nvSpPr>
          <p:cNvPr id="626" name="Shape 626"/>
          <p:cNvSpPr/>
          <p:nvPr/>
        </p:nvSpPr>
        <p:spPr>
          <a:xfrm>
            <a:off x="8792591" y="1190367"/>
            <a:ext cx="7251701" cy="6750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print pal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{'</a:t>
            </a:r>
            <a:r>
              <a:rPr dirty="0">
                <a:solidFill>
                  <a:srgbClr val="FF40FF"/>
                </a:solidFill>
              </a:rPr>
              <a:t>phone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517-303-8700</a:t>
            </a:r>
            <a:r>
              <a:rPr dirty="0"/>
              <a:t>', '</a:t>
            </a:r>
            <a:r>
              <a:rPr dirty="0">
                <a:solidFill>
                  <a:srgbClr val="FF40FF"/>
                </a:solidFill>
              </a:rPr>
              <a:t>last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Golden</a:t>
            </a:r>
            <a:r>
              <a:rPr dirty="0"/>
              <a:t>', '</a:t>
            </a:r>
            <a:r>
              <a:rPr dirty="0">
                <a:solidFill>
                  <a:srgbClr val="FF40FF"/>
                </a:solidFill>
              </a:rPr>
              <a:t>email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glenng@umich.edu</a:t>
            </a:r>
            <a:r>
              <a:rPr dirty="0"/>
              <a:t>', '</a:t>
            </a:r>
            <a:r>
              <a:rPr dirty="0">
                <a:solidFill>
                  <a:srgbClr val="FF40FF"/>
                </a:solidFill>
              </a:rPr>
              <a:t>first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Glenn</a:t>
            </a:r>
            <a:r>
              <a:rPr dirty="0"/>
              <a:t>'}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print </a:t>
            </a:r>
            <a:r>
              <a:rPr lang="en-US" dirty="0" smtClean="0"/>
              <a:t>(</a:t>
            </a:r>
            <a:r>
              <a:rPr dirty="0" smtClean="0"/>
              <a:t>pal</a:t>
            </a:r>
            <a:r>
              <a:rPr dirty="0"/>
              <a:t>['phone'</a:t>
            </a:r>
            <a:r>
              <a:rPr dirty="0" smtClean="0"/>
              <a:t>]</a:t>
            </a:r>
            <a:r>
              <a:rPr lang="en-US"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517-303-8700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print </a:t>
            </a:r>
            <a:r>
              <a:rPr lang="en-US" dirty="0" smtClean="0"/>
              <a:t>(</a:t>
            </a:r>
            <a:r>
              <a:rPr dirty="0" smtClean="0"/>
              <a:t>pal</a:t>
            </a:r>
            <a:r>
              <a:rPr dirty="0"/>
              <a:t>['age'</a:t>
            </a:r>
            <a:r>
              <a:rPr dirty="0" smtClean="0"/>
              <a:t>]</a:t>
            </a:r>
            <a:r>
              <a:rPr lang="en-US"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Traceback (most recent call last):</a:t>
            </a:r>
          </a:p>
          <a:p>
            <a:pPr defTabSz="54610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  File "&lt;stdin&gt;", line 1, in &lt;module&gt;</a:t>
            </a:r>
          </a:p>
          <a:p>
            <a:pPr defTabSz="546100">
              <a:defRPr sz="3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KeyError: 'age'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</a:p>
        </p:txBody>
      </p:sp>
      <p:pic>
        <p:nvPicPr>
          <p:cNvPr id="627" name="dict-spreadshe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00" y="7048500"/>
            <a:ext cx="4800600" cy="1816100"/>
          </a:xfrm>
          <a:prstGeom prst="rect">
            <a:avLst/>
          </a:prstGeom>
          <a:ln w="12700">
            <a:miter lim="400000"/>
          </a:ln>
        </p:spPr>
      </p:pic>
      <p:sp>
        <p:nvSpPr>
          <p:cNvPr id="628" name="Shape 628"/>
          <p:cNvSpPr/>
          <p:nvPr/>
        </p:nvSpPr>
        <p:spPr>
          <a:xfrm>
            <a:off x="1683940" y="6388100"/>
            <a:ext cx="957487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label</a:t>
            </a:r>
          </a:p>
        </p:txBody>
      </p:sp>
      <p:sp>
        <p:nvSpPr>
          <p:cNvPr id="629" name="Shape 629"/>
          <p:cNvSpPr/>
          <p:nvPr/>
        </p:nvSpPr>
        <p:spPr>
          <a:xfrm>
            <a:off x="3683793" y="6388100"/>
            <a:ext cx="1057499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xfrm>
            <a:off x="1155700" y="241300"/>
            <a:ext cx="13665200" cy="2298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DFF"/>
                </a:solidFill>
              </a:defRPr>
            </a:lvl1pPr>
          </a:lstStyle>
          <a:p>
            <a:r>
              <a:t>Safe Dictionary Retrieval</a:t>
            </a:r>
          </a:p>
        </p:txBody>
      </p:sp>
      <p:sp>
        <p:nvSpPr>
          <p:cNvPr id="632" name="Shape 632"/>
          <p:cNvSpPr>
            <a:spLocks noGrp="1"/>
          </p:cNvSpPr>
          <p:nvPr>
            <p:ph type="body" sz="quarter" idx="1"/>
          </p:nvPr>
        </p:nvSpPr>
        <p:spPr>
          <a:xfrm>
            <a:off x="1155700" y="2463800"/>
            <a:ext cx="13550900" cy="1625600"/>
          </a:xfrm>
          <a:prstGeom prst="rect">
            <a:avLst/>
          </a:prstGeom>
        </p:spPr>
        <p:txBody>
          <a:bodyPr/>
          <a:lstStyle/>
          <a:p>
            <a:pPr marL="1041400"/>
            <a:r>
              <a:t>We can deal with the missing key by using the built-in function</a:t>
            </a:r>
            <a:r>
              <a:rPr>
                <a:solidFill>
                  <a:srgbClr val="00FDFF"/>
                </a:solidFill>
              </a:rPr>
              <a:t> get()</a:t>
            </a:r>
            <a:r>
              <a:t> and specifying a value to return if the key is not found</a:t>
            </a:r>
          </a:p>
        </p:txBody>
      </p:sp>
      <p:sp>
        <p:nvSpPr>
          <p:cNvPr id="633" name="Shape 633"/>
          <p:cNvSpPr/>
          <p:nvPr/>
        </p:nvSpPr>
        <p:spPr>
          <a:xfrm>
            <a:off x="778891" y="3987463"/>
            <a:ext cx="1324610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print </a:t>
            </a:r>
            <a:r>
              <a:rPr lang="en-US" dirty="0" smtClean="0"/>
              <a:t>(</a:t>
            </a:r>
            <a:r>
              <a:rPr dirty="0" smtClean="0"/>
              <a:t>pal</a:t>
            </a:r>
            <a:r>
              <a:rPr lang="en-US"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{'</a:t>
            </a:r>
            <a:r>
              <a:rPr dirty="0">
                <a:solidFill>
                  <a:srgbClr val="FF40FF"/>
                </a:solidFill>
              </a:rPr>
              <a:t>phone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517-303-8700</a:t>
            </a:r>
            <a:r>
              <a:rPr dirty="0"/>
              <a:t>', '</a:t>
            </a:r>
            <a:r>
              <a:rPr dirty="0">
                <a:solidFill>
                  <a:srgbClr val="FF40FF"/>
                </a:solidFill>
              </a:rPr>
              <a:t>last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Golden</a:t>
            </a:r>
            <a:r>
              <a:rPr dirty="0"/>
              <a:t>', '</a:t>
            </a:r>
            <a:r>
              <a:rPr dirty="0">
                <a:solidFill>
                  <a:srgbClr val="FF40FF"/>
                </a:solidFill>
              </a:rPr>
              <a:t>email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gleeng@umich.edu</a:t>
            </a:r>
            <a:r>
              <a:rPr dirty="0"/>
              <a:t>', '</a:t>
            </a:r>
            <a:r>
              <a:rPr dirty="0">
                <a:solidFill>
                  <a:srgbClr val="FF40FF"/>
                </a:solidFill>
              </a:rPr>
              <a:t>first</a:t>
            </a:r>
            <a:r>
              <a:rPr dirty="0"/>
              <a:t>': '</a:t>
            </a:r>
            <a:r>
              <a:rPr dirty="0">
                <a:solidFill>
                  <a:srgbClr val="00F900"/>
                </a:solidFill>
              </a:rPr>
              <a:t>Glenn</a:t>
            </a:r>
            <a:r>
              <a:rPr dirty="0"/>
              <a:t>'}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  <a:r>
              <a:rPr dirty="0">
                <a:solidFill>
                  <a:srgbClr val="FFFB00"/>
                </a:solidFill>
              </a:rPr>
              <a:t>print</a:t>
            </a:r>
            <a:r>
              <a:rPr dirty="0"/>
              <a:t> </a:t>
            </a:r>
            <a:r>
              <a:rPr lang="en-US" dirty="0" smtClean="0"/>
              <a:t>(</a:t>
            </a:r>
            <a:r>
              <a:rPr dirty="0" smtClean="0"/>
              <a:t>pal.</a:t>
            </a:r>
            <a:r>
              <a:rPr dirty="0" smtClean="0">
                <a:solidFill>
                  <a:srgbClr val="00FDFF"/>
                </a:solidFill>
              </a:rPr>
              <a:t>get</a:t>
            </a:r>
            <a:r>
              <a:rPr dirty="0"/>
              <a:t>('age',</a:t>
            </a:r>
            <a:r>
              <a:rPr dirty="0">
                <a:solidFill>
                  <a:srgbClr val="FF9300"/>
                </a:solidFill>
              </a:rPr>
              <a:t>'Age not available'</a:t>
            </a:r>
            <a:r>
              <a:rPr dirty="0"/>
              <a:t>) </a:t>
            </a:r>
            <a:r>
              <a:rPr lang="en-US"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Age not available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  <a:r>
              <a:rPr dirty="0">
                <a:solidFill>
                  <a:srgbClr val="FFFB00"/>
                </a:solidFill>
              </a:rPr>
              <a:t>print</a:t>
            </a:r>
            <a:r>
              <a:rPr dirty="0"/>
              <a:t> </a:t>
            </a:r>
            <a:r>
              <a:rPr lang="en-US" dirty="0" smtClean="0"/>
              <a:t>(</a:t>
            </a:r>
            <a:r>
              <a:rPr dirty="0" smtClean="0"/>
              <a:t>pal.</a:t>
            </a:r>
            <a:r>
              <a:rPr dirty="0" smtClean="0">
                <a:solidFill>
                  <a:srgbClr val="00FDFF"/>
                </a:solidFill>
              </a:rPr>
              <a:t>get</a:t>
            </a:r>
            <a:r>
              <a:rPr dirty="0"/>
              <a:t>('phone', </a:t>
            </a:r>
            <a:r>
              <a:rPr dirty="0">
                <a:solidFill>
                  <a:srgbClr val="FF9300"/>
                </a:solidFill>
              </a:rPr>
              <a:t>'Phone not available'</a:t>
            </a:r>
            <a:r>
              <a:rPr dirty="0" smtClean="0"/>
              <a:t>)</a:t>
            </a:r>
            <a:r>
              <a:rPr lang="en-US"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517-303-8700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</a:p>
        </p:txBody>
      </p:sp>
      <p:pic>
        <p:nvPicPr>
          <p:cNvPr id="634" name="dict-spreadshe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6985000"/>
            <a:ext cx="4800600" cy="1816100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Shape 635"/>
          <p:cNvSpPr/>
          <p:nvPr/>
        </p:nvSpPr>
        <p:spPr>
          <a:xfrm>
            <a:off x="11018440" y="6324600"/>
            <a:ext cx="957487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label</a:t>
            </a:r>
          </a:p>
        </p:txBody>
      </p:sp>
      <p:sp>
        <p:nvSpPr>
          <p:cNvPr id="636" name="Shape 636"/>
          <p:cNvSpPr/>
          <p:nvPr/>
        </p:nvSpPr>
        <p:spPr>
          <a:xfrm>
            <a:off x="13018293" y="6324600"/>
            <a:ext cx="1057499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xfrm>
            <a:off x="1422400" y="622300"/>
            <a:ext cx="13954086" cy="2298700"/>
          </a:xfrm>
          <a:prstGeom prst="rect">
            <a:avLst/>
          </a:prstGeom>
        </p:spPr>
        <p:txBody>
          <a:bodyPr/>
          <a:lstStyle/>
          <a:p>
            <a:r>
              <a:rPr dirty="0"/>
              <a:t>Looping Through a Dictionary</a:t>
            </a:r>
          </a:p>
        </p:txBody>
      </p:sp>
      <p:sp>
        <p:nvSpPr>
          <p:cNvPr id="639" name="Shape 639"/>
          <p:cNvSpPr>
            <a:spLocks noGrp="1"/>
          </p:cNvSpPr>
          <p:nvPr>
            <p:ph type="body" sz="half" idx="1"/>
          </p:nvPr>
        </p:nvSpPr>
        <p:spPr>
          <a:xfrm>
            <a:off x="1422400" y="2505910"/>
            <a:ext cx="13534335" cy="4117839"/>
          </a:xfrm>
          <a:prstGeom prst="rect">
            <a:avLst/>
          </a:prstGeom>
        </p:spPr>
        <p:txBody>
          <a:bodyPr/>
          <a:lstStyle/>
          <a:p>
            <a:pPr marL="1041400"/>
            <a:r>
              <a:rPr dirty="0">
                <a:solidFill>
                  <a:srgbClr val="00F900"/>
                </a:solidFill>
              </a:rPr>
              <a:t>Dictionaries</a:t>
            </a:r>
            <a:r>
              <a:rPr dirty="0"/>
              <a:t> do not maintain order - but we can loop through them</a:t>
            </a:r>
          </a:p>
          <a:p>
            <a:pPr marL="1041400"/>
            <a:r>
              <a:rPr dirty="0" smtClean="0"/>
              <a:t>The </a:t>
            </a:r>
            <a:r>
              <a:rPr dirty="0">
                <a:solidFill>
                  <a:srgbClr val="FF40FF"/>
                </a:solidFill>
              </a:rPr>
              <a:t>iteration variable</a:t>
            </a:r>
            <a:r>
              <a:rPr dirty="0"/>
              <a:t> loops through the </a:t>
            </a:r>
            <a:r>
              <a:rPr dirty="0">
                <a:solidFill>
                  <a:srgbClr val="FF9300"/>
                </a:solidFill>
              </a:rPr>
              <a:t>keys</a:t>
            </a:r>
            <a:r>
              <a:rPr dirty="0"/>
              <a:t> in the </a:t>
            </a:r>
            <a:r>
              <a:rPr dirty="0">
                <a:solidFill>
                  <a:srgbClr val="00F900"/>
                </a:solidFill>
              </a:rPr>
              <a:t>dictionary</a:t>
            </a:r>
          </a:p>
        </p:txBody>
      </p:sp>
      <p:sp>
        <p:nvSpPr>
          <p:cNvPr id="640" name="Shape 640"/>
          <p:cNvSpPr/>
          <p:nvPr/>
        </p:nvSpPr>
        <p:spPr>
          <a:xfrm>
            <a:off x="2368254" y="6469861"/>
            <a:ext cx="12313901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4600" dirty="0">
                <a:solidFill>
                  <a:srgbClr val="FFFB00"/>
                </a:solidFill>
              </a:rPr>
              <a:t>f</a:t>
            </a:r>
            <a:r>
              <a:rPr sz="4600" dirty="0" smtClean="0">
                <a:solidFill>
                  <a:srgbClr val="FFFB00"/>
                </a:solidFill>
              </a:rPr>
              <a:t>or</a:t>
            </a:r>
            <a:r>
              <a:rPr sz="4600" dirty="0" smtClean="0"/>
              <a:t> </a:t>
            </a:r>
            <a:r>
              <a:rPr lang="en-US" sz="4600" dirty="0">
                <a:solidFill>
                  <a:srgbClr val="FF40FF"/>
                </a:solidFill>
              </a:rPr>
              <a:t>k</a:t>
            </a:r>
            <a:r>
              <a:rPr sz="4600" dirty="0" smtClean="0"/>
              <a:t> </a:t>
            </a:r>
            <a:r>
              <a:rPr sz="4600" dirty="0">
                <a:solidFill>
                  <a:srgbClr val="FFFB00"/>
                </a:solidFill>
              </a:rPr>
              <a:t>in</a:t>
            </a:r>
            <a:r>
              <a:rPr sz="4600" dirty="0"/>
              <a:t> </a:t>
            </a:r>
            <a:r>
              <a:rPr sz="4600" dirty="0" smtClean="0">
                <a:solidFill>
                  <a:srgbClr val="00F900"/>
                </a:solidFill>
              </a:rPr>
              <a:t>pal</a:t>
            </a:r>
            <a:r>
              <a:rPr sz="4600" dirty="0" smtClean="0"/>
              <a:t>:</a:t>
            </a:r>
            <a:r>
              <a:rPr lang="en-US" sz="4600" dirty="0" smtClean="0"/>
              <a:t>					</a:t>
            </a:r>
            <a:r>
              <a:rPr lang="en-US" sz="4600" dirty="0">
                <a:solidFill>
                  <a:srgbClr val="FFFB00"/>
                </a:solidFill>
                <a:sym typeface="Gill Sans"/>
              </a:rPr>
              <a:t>for</a:t>
            </a:r>
            <a:r>
              <a:rPr lang="en-US" sz="4600" dirty="0">
                <a:solidFill>
                  <a:srgbClr val="FFFFFF"/>
                </a:solidFill>
                <a:sym typeface="Gill Sans"/>
              </a:rPr>
              <a:t> </a:t>
            </a:r>
            <a:r>
              <a:rPr lang="en-US" sz="4600" dirty="0">
                <a:solidFill>
                  <a:srgbClr val="FF40FF"/>
                </a:solidFill>
                <a:sym typeface="Gill Sans"/>
              </a:rPr>
              <a:t>k</a:t>
            </a:r>
            <a:r>
              <a:rPr lang="en-US" sz="4600" dirty="0" smtClean="0">
                <a:solidFill>
                  <a:srgbClr val="FFFFFF"/>
                </a:solidFill>
                <a:sym typeface="Gill Sans"/>
              </a:rPr>
              <a:t> </a:t>
            </a:r>
            <a:r>
              <a:rPr lang="en-US" sz="4600" dirty="0">
                <a:solidFill>
                  <a:srgbClr val="FFFB00"/>
                </a:solidFill>
                <a:sym typeface="Gill Sans"/>
              </a:rPr>
              <a:t>in</a:t>
            </a:r>
            <a:r>
              <a:rPr lang="en-US" sz="4600" dirty="0">
                <a:solidFill>
                  <a:srgbClr val="FFFFFF"/>
                </a:solidFill>
                <a:sym typeface="Gill Sans"/>
              </a:rPr>
              <a:t> </a:t>
            </a:r>
            <a:r>
              <a:rPr lang="en-US" sz="4600" dirty="0">
                <a:solidFill>
                  <a:srgbClr val="00F900"/>
                </a:solidFill>
                <a:sym typeface="Gill Sans"/>
              </a:rPr>
              <a:t>pal</a:t>
            </a:r>
            <a:r>
              <a:rPr lang="en-US" sz="4600" dirty="0">
                <a:solidFill>
                  <a:srgbClr val="FFFFFF"/>
                </a:solidFill>
                <a:sym typeface="Gill Sans"/>
              </a:rPr>
              <a:t>:	</a:t>
            </a:r>
            <a:endParaRPr lang="en-US" sz="4600" dirty="0" smtClean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4600" dirty="0">
                <a:solidFill>
                  <a:srgbClr val="FFFB00"/>
                </a:solidFill>
              </a:rPr>
              <a:t>	</a:t>
            </a:r>
            <a:r>
              <a:rPr sz="4600" dirty="0" smtClean="0">
                <a:solidFill>
                  <a:srgbClr val="FFFB00"/>
                </a:solidFill>
              </a:rPr>
              <a:t>print</a:t>
            </a:r>
            <a:r>
              <a:rPr sz="4600" dirty="0" smtClean="0"/>
              <a:t> </a:t>
            </a:r>
            <a:r>
              <a:rPr lang="en-US" sz="4600" dirty="0" smtClean="0">
                <a:solidFill>
                  <a:srgbClr val="FF40FF"/>
                </a:solidFill>
              </a:rPr>
              <a:t>(k)						</a:t>
            </a:r>
            <a:r>
              <a:rPr lang="en-US" sz="4600" dirty="0">
                <a:solidFill>
                  <a:srgbClr val="FFFB00"/>
                </a:solidFill>
                <a:sym typeface="Gill Sans"/>
              </a:rPr>
              <a:t>print</a:t>
            </a:r>
            <a:r>
              <a:rPr lang="en-US" sz="4600" dirty="0">
                <a:solidFill>
                  <a:srgbClr val="FFFFFF"/>
                </a:solidFill>
                <a:sym typeface="Gill Sans"/>
              </a:rPr>
              <a:t> </a:t>
            </a:r>
            <a:r>
              <a:rPr lang="en-US" sz="4600" dirty="0" smtClean="0">
                <a:solidFill>
                  <a:srgbClr val="FF40FF"/>
                </a:solidFill>
              </a:rPr>
              <a:t>(p, pal[k]</a:t>
            </a:r>
            <a:endParaRPr sz="4600" dirty="0">
              <a:solidFill>
                <a:srgbClr val="FF4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err="1" smtClean="0"/>
              <a:t>vs</a:t>
            </a:r>
            <a:r>
              <a:rPr lang="en-US" dirty="0" smtClean="0"/>
              <a:t> Dictionaries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– linear collection of values that stay in order</a:t>
            </a:r>
          </a:p>
          <a:p>
            <a:r>
              <a:rPr lang="en-US" dirty="0" smtClean="0"/>
              <a:t>Dictionary – a “collection” of values, each with its own label</a:t>
            </a:r>
          </a:p>
          <a:p>
            <a:pPr lvl="1"/>
            <a:r>
              <a:rPr lang="en-US" dirty="0" smtClean="0"/>
              <a:t>More powerful, leads to database-like operations</a:t>
            </a:r>
          </a:p>
          <a:p>
            <a:pPr lvl="1"/>
            <a:r>
              <a:rPr lang="en-US" dirty="0" smtClean="0"/>
              <a:t>Similar to associative arrays, </a:t>
            </a:r>
            <a:r>
              <a:rPr lang="en-US" dirty="0" err="1" smtClean="0"/>
              <a:t>hashmap</a:t>
            </a:r>
            <a:r>
              <a:rPr lang="en-US" dirty="0" smtClean="0"/>
              <a:t>, property bags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813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dictionary as a counter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377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lists, but are immutable</a:t>
            </a:r>
          </a:p>
          <a:p>
            <a:pPr lvl="1"/>
            <a:r>
              <a:rPr lang="en-US" dirty="0" smtClean="0"/>
              <a:t>So you can’t use sort, append or reverse methods</a:t>
            </a:r>
            <a:r>
              <a:rPr lang="is-IS" dirty="0" smtClean="0"/>
              <a:t>….</a:t>
            </a:r>
            <a:endParaRPr lang="en-US" dirty="0" smtClean="0"/>
          </a:p>
          <a:p>
            <a:r>
              <a:rPr lang="en-US" dirty="0" smtClean="0"/>
              <a:t>Tuples are more efficient, so used for temporary variables</a:t>
            </a:r>
          </a:p>
          <a:p>
            <a:pPr marL="215900" indent="0">
              <a:buNone/>
            </a:pPr>
            <a:endParaRPr lang="en-US" dirty="0" smtClean="0"/>
          </a:p>
          <a:p>
            <a:pPr marL="215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4332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an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items() method returns a list of (key, value) tuples from a dictionary</a:t>
            </a:r>
          </a:p>
          <a:p>
            <a:pPr marL="1397000" lvl="4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[(‘age’, 45), (‘date’, Thursday)]</a:t>
            </a:r>
          </a:p>
          <a:p>
            <a:r>
              <a:rPr lang="en-US" dirty="0" smtClean="0"/>
              <a:t>indict2.py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589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from last week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</a:p>
          <a:p>
            <a:r>
              <a:rPr lang="en-US" dirty="0" smtClean="0"/>
              <a:t>Casting/converting data</a:t>
            </a:r>
          </a:p>
          <a:p>
            <a:r>
              <a:rPr lang="en-US" dirty="0" smtClean="0"/>
              <a:t>Where to put try/except</a:t>
            </a:r>
          </a:p>
          <a:p>
            <a:r>
              <a:rPr lang="en-US" dirty="0" smtClean="0"/>
              <a:t>Is the type function still supported (</a:t>
            </a:r>
            <a:r>
              <a:rPr lang="en-US" dirty="0" err="1" smtClean="0"/>
              <a:t>isinstance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Searching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803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Tuples are comparable</a:t>
            </a:r>
          </a:p>
          <a:p>
            <a:r>
              <a:rPr lang="en-US" dirty="0" smtClean="0"/>
              <a:t>Tuples can be sorted.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428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by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Tuples can also be useful when trying to sort by value instead of key.</a:t>
            </a:r>
          </a:p>
          <a:p>
            <a:pPr marL="958850" indent="-742950">
              <a:buFont typeface="+mj-lt"/>
              <a:buAutoNum type="arabicPeriod"/>
            </a:pPr>
            <a:r>
              <a:rPr lang="en-US" smtClean="0"/>
              <a:t>Create </a:t>
            </a:r>
            <a:r>
              <a:rPr lang="en-US" smtClean="0"/>
              <a:t>dictionary </a:t>
            </a:r>
            <a:r>
              <a:rPr lang="en-US" dirty="0" smtClean="0"/>
              <a:t>d</a:t>
            </a:r>
          </a:p>
          <a:p>
            <a:pPr marL="958850" indent="-742950">
              <a:buFont typeface="+mj-lt"/>
              <a:buAutoNum type="arabicPeriod"/>
            </a:pPr>
            <a:r>
              <a:rPr lang="en-US" dirty="0" smtClean="0"/>
              <a:t>Create value/key list  from dictionary using items()</a:t>
            </a:r>
          </a:p>
        </p:txBody>
      </p:sp>
    </p:spTree>
    <p:extLst>
      <p:ext uri="{BB962C8B-B14F-4D97-AF65-F5344CB8AC3E}">
        <p14:creationId xmlns:p14="http://schemas.microsoft.com/office/powerpoint/2010/main" val="207387877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 this week:  modification of Chapter 7, Exercise 2 problem in book.</a:t>
            </a:r>
          </a:p>
          <a:p>
            <a:r>
              <a:rPr lang="en-US" dirty="0" smtClean="0"/>
              <a:t>Discussion utilizes unit-testing.</a:t>
            </a:r>
          </a:p>
          <a:p>
            <a:r>
              <a:rPr lang="en-US" dirty="0" smtClean="0"/>
              <a:t>There are in-depth slides on Lists, Dictionaries, Tuples at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pythonlearn.com</a:t>
            </a:r>
            <a:r>
              <a:rPr lang="en-US" dirty="0"/>
              <a:t>/</a:t>
            </a:r>
            <a:r>
              <a:rPr lang="en-US" dirty="0" err="1" smtClean="0"/>
              <a:t>slides.php</a:t>
            </a:r>
            <a:r>
              <a:rPr lang="en-US" dirty="0" smtClean="0"/>
              <a:t>  - but using Python 2.7</a:t>
            </a:r>
          </a:p>
          <a:p>
            <a:r>
              <a:rPr lang="en-US" dirty="0" smtClean="0"/>
              <a:t>Want more </a:t>
            </a:r>
            <a:r>
              <a:rPr lang="en-US" smtClean="0"/>
              <a:t>practice?  Chapter </a:t>
            </a:r>
            <a:r>
              <a:rPr lang="en-US" dirty="0" smtClean="0"/>
              <a:t>10, Exercise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124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The Python String Library</a:t>
            </a:r>
          </a:p>
        </p:txBody>
      </p:sp>
      <p:sp>
        <p:nvSpPr>
          <p:cNvPr id="550" name="Shape 550"/>
          <p:cNvSpPr>
            <a:spLocks noGrp="1"/>
          </p:cNvSpPr>
          <p:nvPr>
            <p:ph type="body" sz="quarter" idx="1"/>
          </p:nvPr>
        </p:nvSpPr>
        <p:spPr>
          <a:xfrm>
            <a:off x="1155700" y="2603500"/>
            <a:ext cx="13931900" cy="2133600"/>
          </a:xfrm>
          <a:prstGeom prst="rect">
            <a:avLst/>
          </a:prstGeom>
        </p:spPr>
        <p:txBody>
          <a:bodyPr/>
          <a:lstStyle/>
          <a:p>
            <a:pPr marL="1041400"/>
            <a:r>
              <a:t>Python has a number of powerful string manipulation capabilities in the </a:t>
            </a:r>
            <a:r>
              <a:rPr>
                <a:solidFill>
                  <a:srgbClr val="00F900"/>
                </a:solidFill>
              </a:rPr>
              <a:t>string library</a:t>
            </a:r>
            <a:r>
              <a:t> (an example of the store and reuse pattern)</a:t>
            </a:r>
          </a:p>
        </p:txBody>
      </p:sp>
      <p:sp>
        <p:nvSpPr>
          <p:cNvPr id="551" name="Shape 551"/>
          <p:cNvSpPr/>
          <p:nvPr/>
        </p:nvSpPr>
        <p:spPr>
          <a:xfrm>
            <a:off x="2210183" y="4935161"/>
            <a:ext cx="5744435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txt = '</a:t>
            </a:r>
            <a:r>
              <a:rPr dirty="0">
                <a:solidFill>
                  <a:srgbClr val="FFFB00"/>
                </a:solidFill>
              </a:rPr>
              <a:t>guess=25</a:t>
            </a:r>
            <a:r>
              <a:rPr dirty="0"/>
              <a:t>'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print </a:t>
            </a:r>
            <a:r>
              <a:rPr lang="en-US" dirty="0" smtClean="0"/>
              <a:t>(</a:t>
            </a:r>
            <a:r>
              <a:rPr dirty="0" smtClean="0"/>
              <a:t>txt.</a:t>
            </a:r>
            <a:r>
              <a:rPr dirty="0" smtClean="0">
                <a:solidFill>
                  <a:srgbClr val="00F900"/>
                </a:solidFill>
              </a:rPr>
              <a:t>find</a:t>
            </a:r>
            <a:r>
              <a:rPr dirty="0"/>
              <a:t>('</a:t>
            </a:r>
            <a:r>
              <a:rPr dirty="0">
                <a:solidFill>
                  <a:srgbClr val="FFFB00"/>
                </a:solidFill>
              </a:rPr>
              <a:t>=</a:t>
            </a:r>
            <a:r>
              <a:rPr dirty="0" smtClean="0"/>
              <a:t>'</a:t>
            </a:r>
            <a:r>
              <a:rPr lang="en-US" dirty="0" smtClean="0"/>
              <a:t>)</a:t>
            </a:r>
            <a:r>
              <a:rPr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5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print </a:t>
            </a:r>
            <a:r>
              <a:rPr lang="en-US" dirty="0" smtClean="0"/>
              <a:t>(</a:t>
            </a:r>
            <a:r>
              <a:rPr dirty="0" smtClean="0"/>
              <a:t>txt.</a:t>
            </a:r>
            <a:r>
              <a:rPr dirty="0" smtClean="0">
                <a:solidFill>
                  <a:srgbClr val="00F900"/>
                </a:solidFill>
              </a:rPr>
              <a:t>find</a:t>
            </a:r>
            <a:r>
              <a:rPr dirty="0"/>
              <a:t>('pizza</a:t>
            </a:r>
            <a:r>
              <a:rPr dirty="0" smtClean="0"/>
              <a:t>'</a:t>
            </a:r>
            <a:r>
              <a:rPr lang="en-US" dirty="0" smtClean="0"/>
              <a:t>)</a:t>
            </a:r>
            <a:r>
              <a:rPr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-1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</a:p>
        </p:txBody>
      </p:sp>
      <p:sp>
        <p:nvSpPr>
          <p:cNvPr id="552" name="Shape 552"/>
          <p:cNvSpPr/>
          <p:nvPr/>
        </p:nvSpPr>
        <p:spPr>
          <a:xfrm>
            <a:off x="10350500" y="5346700"/>
            <a:ext cx="3543859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46100">
              <a:defRPr sz="500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guess=25</a:t>
            </a:r>
          </a:p>
          <a:p>
            <a:pPr defTabSz="546100">
              <a:defRPr sz="500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01234567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The Python String Library</a:t>
            </a:r>
          </a:p>
        </p:txBody>
      </p:sp>
      <p:sp>
        <p:nvSpPr>
          <p:cNvPr id="555" name="Shape 555"/>
          <p:cNvSpPr>
            <a:spLocks noGrp="1"/>
          </p:cNvSpPr>
          <p:nvPr>
            <p:ph type="body" sz="half" idx="1"/>
          </p:nvPr>
        </p:nvSpPr>
        <p:spPr>
          <a:xfrm>
            <a:off x="1143000" y="2743200"/>
            <a:ext cx="13931900" cy="3657600"/>
          </a:xfrm>
          <a:prstGeom prst="rect">
            <a:avLst/>
          </a:prstGeom>
        </p:spPr>
        <p:txBody>
          <a:bodyPr/>
          <a:lstStyle/>
          <a:p>
            <a:pPr marL="1041400"/>
            <a:r>
              <a:rPr dirty="0"/>
              <a:t>Other capabilities in the string library include : </a:t>
            </a:r>
            <a:r>
              <a:rPr dirty="0">
                <a:solidFill>
                  <a:srgbClr val="00F900"/>
                </a:solidFill>
              </a:rPr>
              <a:t>lowercase</a:t>
            </a:r>
            <a:r>
              <a:rPr dirty="0"/>
              <a:t>(), </a:t>
            </a:r>
            <a:r>
              <a:rPr dirty="0">
                <a:solidFill>
                  <a:srgbClr val="00F900"/>
                </a:solidFill>
              </a:rPr>
              <a:t>rfind</a:t>
            </a:r>
            <a:r>
              <a:rPr dirty="0"/>
              <a:t>(), </a:t>
            </a:r>
            <a:r>
              <a:rPr dirty="0">
                <a:solidFill>
                  <a:srgbClr val="00F900"/>
                </a:solidFill>
              </a:rPr>
              <a:t>split</a:t>
            </a:r>
            <a:r>
              <a:rPr dirty="0"/>
              <a:t>(), </a:t>
            </a:r>
            <a:r>
              <a:rPr dirty="0">
                <a:solidFill>
                  <a:srgbClr val="00F900"/>
                </a:solidFill>
              </a:rPr>
              <a:t>strip</a:t>
            </a:r>
            <a:r>
              <a:rPr dirty="0"/>
              <a:t>(), </a:t>
            </a:r>
            <a:r>
              <a:rPr dirty="0">
                <a:solidFill>
                  <a:srgbClr val="00F900"/>
                </a:solidFill>
              </a:rPr>
              <a:t>rstrip</a:t>
            </a:r>
            <a:r>
              <a:rPr dirty="0"/>
              <a:t>(), </a:t>
            </a:r>
            <a:r>
              <a:rPr dirty="0">
                <a:solidFill>
                  <a:srgbClr val="00F900"/>
                </a:solidFill>
              </a:rPr>
              <a:t>replace</a:t>
            </a:r>
            <a:r>
              <a:rPr dirty="0"/>
              <a:t>(), and many more</a:t>
            </a:r>
          </a:p>
        </p:txBody>
      </p:sp>
      <p:sp>
        <p:nvSpPr>
          <p:cNvPr id="556" name="Shape 556"/>
          <p:cNvSpPr/>
          <p:nvPr/>
        </p:nvSpPr>
        <p:spPr>
          <a:xfrm>
            <a:off x="4056087" y="8077200"/>
            <a:ext cx="8125793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http://docs.python.org/library/stdtypes.html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Converting Integer to String</a:t>
            </a:r>
          </a:p>
        </p:txBody>
      </p:sp>
      <p:sp>
        <p:nvSpPr>
          <p:cNvPr id="567" name="Shape 567"/>
          <p:cNvSpPr/>
          <p:nvPr/>
        </p:nvSpPr>
        <p:spPr>
          <a:xfrm>
            <a:off x="2408287" y="2633365"/>
            <a:ext cx="4631552" cy="5642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  <a:r>
              <a:rPr dirty="0">
                <a:solidFill>
                  <a:srgbClr val="00FDFF"/>
                </a:solidFill>
              </a:rPr>
              <a:t>txt = 'abc' + 'def'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  <a:r>
              <a:rPr dirty="0">
                <a:solidFill>
                  <a:srgbClr val="00FDFF"/>
                </a:solidFill>
              </a:rPr>
              <a:t>print </a:t>
            </a:r>
            <a:r>
              <a:rPr lang="en-US" dirty="0" smtClean="0">
                <a:solidFill>
                  <a:srgbClr val="00FDFF"/>
                </a:solidFill>
              </a:rPr>
              <a:t>(</a:t>
            </a:r>
            <a:r>
              <a:rPr dirty="0" smtClean="0">
                <a:solidFill>
                  <a:srgbClr val="00FDFF"/>
                </a:solidFill>
              </a:rPr>
              <a:t>txt</a:t>
            </a:r>
            <a:r>
              <a:rPr lang="en-US" dirty="0" smtClean="0">
                <a:solidFill>
                  <a:srgbClr val="00FDFF"/>
                </a:solidFill>
              </a:rPr>
              <a:t>)</a:t>
            </a:r>
            <a:endParaRPr dirty="0">
              <a:solidFill>
                <a:srgbClr val="00FDFF"/>
              </a:solidFill>
            </a:endParaRP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abcdef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  <a:r>
              <a:rPr dirty="0">
                <a:solidFill>
                  <a:srgbClr val="00FDFF"/>
                </a:solidFill>
              </a:rPr>
              <a:t>num = 36 + 6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  <a:r>
              <a:rPr dirty="0">
                <a:solidFill>
                  <a:srgbClr val="00FDFF"/>
                </a:solidFill>
              </a:rPr>
              <a:t>print </a:t>
            </a:r>
            <a:r>
              <a:rPr lang="en-US" dirty="0" smtClean="0">
                <a:solidFill>
                  <a:srgbClr val="00FDFF"/>
                </a:solidFill>
              </a:rPr>
              <a:t>(</a:t>
            </a:r>
            <a:r>
              <a:rPr dirty="0" smtClean="0">
                <a:solidFill>
                  <a:srgbClr val="00FDFF"/>
                </a:solidFill>
              </a:rPr>
              <a:t>num</a:t>
            </a:r>
            <a:r>
              <a:rPr lang="en-US" dirty="0" smtClean="0">
                <a:solidFill>
                  <a:srgbClr val="00FDFF"/>
                </a:solidFill>
              </a:rPr>
              <a:t>)</a:t>
            </a:r>
            <a:endParaRPr dirty="0">
              <a:solidFill>
                <a:srgbClr val="00FDFF"/>
              </a:solidFill>
            </a:endParaRP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 smtClean="0"/>
              <a:t>42</a:t>
            </a: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  <a:r>
              <a:rPr dirty="0">
                <a:solidFill>
                  <a:srgbClr val="00FDFF"/>
                </a:solidFill>
              </a:rPr>
              <a:t>huh = 'abc' </a:t>
            </a:r>
            <a:r>
              <a:rPr dirty="0">
                <a:solidFill>
                  <a:srgbClr val="FFFB00"/>
                </a:solidFill>
              </a:rPr>
              <a:t>+</a:t>
            </a:r>
            <a:r>
              <a:rPr dirty="0">
                <a:solidFill>
                  <a:srgbClr val="00FDFF"/>
                </a:solidFill>
              </a:rPr>
              <a:t> </a:t>
            </a:r>
            <a:r>
              <a:rPr dirty="0">
                <a:solidFill>
                  <a:srgbClr val="00F900"/>
                </a:solidFill>
              </a:rPr>
              <a:t>str</a:t>
            </a:r>
            <a:r>
              <a:rPr dirty="0">
                <a:solidFill>
                  <a:srgbClr val="00FDFF"/>
                </a:solidFill>
              </a:rPr>
              <a:t>(</a:t>
            </a:r>
            <a:r>
              <a:rPr dirty="0">
                <a:solidFill>
                  <a:srgbClr val="FF40FF"/>
                </a:solidFill>
              </a:rPr>
              <a:t>6</a:t>
            </a:r>
            <a:r>
              <a:rPr dirty="0">
                <a:solidFill>
                  <a:srgbClr val="00FDFF"/>
                </a:solidFill>
              </a:rPr>
              <a:t>)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</a:t>
            </a:r>
            <a:r>
              <a:rPr dirty="0">
                <a:solidFill>
                  <a:srgbClr val="00FDFF"/>
                </a:solidFill>
              </a:rPr>
              <a:t>print </a:t>
            </a:r>
            <a:r>
              <a:rPr lang="en-US" dirty="0" smtClean="0">
                <a:solidFill>
                  <a:srgbClr val="00FDFF"/>
                </a:solidFill>
              </a:rPr>
              <a:t>(</a:t>
            </a:r>
            <a:r>
              <a:rPr dirty="0" smtClean="0">
                <a:solidFill>
                  <a:srgbClr val="00FDFF"/>
                </a:solidFill>
              </a:rPr>
              <a:t>huh</a:t>
            </a:r>
            <a:r>
              <a:rPr lang="en-US" dirty="0" smtClean="0">
                <a:solidFill>
                  <a:srgbClr val="00FDFF"/>
                </a:solidFill>
              </a:rPr>
              <a:t>)</a:t>
            </a:r>
            <a:endParaRPr dirty="0">
              <a:solidFill>
                <a:srgbClr val="00FDFF"/>
              </a:solidFill>
            </a:endParaRP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 smtClean="0"/>
              <a:t>abc6</a:t>
            </a: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</a:t>
            </a:r>
          </a:p>
        </p:txBody>
      </p:sp>
      <p:sp>
        <p:nvSpPr>
          <p:cNvPr id="568" name="Shape 568"/>
          <p:cNvSpPr/>
          <p:nvPr/>
        </p:nvSpPr>
        <p:spPr>
          <a:xfrm>
            <a:off x="9204833" y="3962400"/>
            <a:ext cx="6032501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If we convert the </a:t>
            </a:r>
            <a:r>
              <a:rPr>
                <a:solidFill>
                  <a:srgbClr val="FF40FF"/>
                </a:solidFill>
              </a:rPr>
              <a:t>integer</a:t>
            </a:r>
            <a:r>
              <a:t> to a string using the built-in </a:t>
            </a:r>
            <a:r>
              <a:rPr>
                <a:solidFill>
                  <a:srgbClr val="00F900"/>
                </a:solidFill>
              </a:rPr>
              <a:t>str</a:t>
            </a:r>
            <a:r>
              <a:t>() function - the types match for the concatenation (</a:t>
            </a:r>
            <a:r>
              <a:rPr>
                <a:solidFill>
                  <a:srgbClr val="FFFB00"/>
                </a:solidFill>
              </a:rPr>
              <a:t>+</a:t>
            </a:r>
            <a:r>
              <a:t>) operation.</a:t>
            </a:r>
          </a:p>
        </p:txBody>
      </p:sp>
    </p:spTree>
    <p:extLst>
      <p:ext uri="{BB962C8B-B14F-4D97-AF65-F5344CB8AC3E}">
        <p14:creationId xmlns:p14="http://schemas.microsoft.com/office/powerpoint/2010/main" val="2352580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xfrm>
            <a:off x="1155700" y="241300"/>
            <a:ext cx="8813800" cy="2298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Parsing a String</a:t>
            </a:r>
          </a:p>
        </p:txBody>
      </p:sp>
      <p:sp>
        <p:nvSpPr>
          <p:cNvPr id="571" name="Shape 571"/>
          <p:cNvSpPr>
            <a:spLocks noGrp="1"/>
          </p:cNvSpPr>
          <p:nvPr>
            <p:ph type="body" sz="quarter" idx="1"/>
          </p:nvPr>
        </p:nvSpPr>
        <p:spPr>
          <a:xfrm>
            <a:off x="1155700" y="2603500"/>
            <a:ext cx="8077200" cy="2171700"/>
          </a:xfrm>
          <a:prstGeom prst="rect">
            <a:avLst/>
          </a:prstGeom>
        </p:spPr>
        <p:txBody>
          <a:bodyPr/>
          <a:lstStyle/>
          <a:p>
            <a:pPr marL="1041400"/>
            <a:r>
              <a:t>Sometimes we want to </a:t>
            </a:r>
            <a:r>
              <a:rPr>
                <a:solidFill>
                  <a:srgbClr val="FF40FF"/>
                </a:solidFill>
              </a:rPr>
              <a:t>break a string into pieces </a:t>
            </a:r>
            <a:r>
              <a:t>and do something with those pieces in several steps</a:t>
            </a:r>
          </a:p>
        </p:txBody>
      </p:sp>
      <p:sp>
        <p:nvSpPr>
          <p:cNvPr id="572" name="Shape 572"/>
          <p:cNvSpPr/>
          <p:nvPr/>
        </p:nvSpPr>
        <p:spPr>
          <a:xfrm>
            <a:off x="11195335" y="1319768"/>
            <a:ext cx="4315735" cy="7304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txt = '</a:t>
            </a:r>
            <a:r>
              <a:rPr dirty="0">
                <a:solidFill>
                  <a:srgbClr val="FFFB00"/>
                </a:solidFill>
              </a:rPr>
              <a:t>guess=25</a:t>
            </a:r>
            <a:r>
              <a:rPr dirty="0"/>
              <a:t>'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pos = txt.find('</a:t>
            </a:r>
            <a:r>
              <a:rPr dirty="0">
                <a:solidFill>
                  <a:srgbClr val="FFFB00"/>
                </a:solidFill>
              </a:rPr>
              <a:t>=</a:t>
            </a:r>
            <a:r>
              <a:rPr dirty="0"/>
              <a:t>')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sub = txt[pos+1:]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print </a:t>
            </a:r>
            <a:r>
              <a:rPr lang="en-US" dirty="0" smtClean="0"/>
              <a:t>(</a:t>
            </a:r>
            <a:r>
              <a:rPr dirty="0" smtClean="0"/>
              <a:t>sub</a:t>
            </a:r>
            <a:r>
              <a:rPr lang="en-US"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25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print </a:t>
            </a:r>
            <a:r>
              <a:rPr lang="en-US" dirty="0" smtClean="0"/>
              <a:t>(</a:t>
            </a:r>
            <a:r>
              <a:rPr dirty="0" smtClean="0"/>
              <a:t>type</a:t>
            </a:r>
            <a:r>
              <a:rPr dirty="0"/>
              <a:t>(</a:t>
            </a:r>
            <a:r>
              <a:rPr dirty="0" smtClean="0"/>
              <a:t>sub</a:t>
            </a:r>
            <a:r>
              <a:rPr lang="en-US" dirty="0" smtClean="0"/>
              <a:t>)</a:t>
            </a:r>
            <a:r>
              <a:rPr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&lt;type 'str'&gt;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ival = </a:t>
            </a:r>
            <a:r>
              <a:rPr dirty="0">
                <a:solidFill>
                  <a:srgbClr val="00F900"/>
                </a:solidFill>
              </a:rPr>
              <a:t>int</a:t>
            </a:r>
            <a:r>
              <a:rPr dirty="0"/>
              <a:t>(sub)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print </a:t>
            </a:r>
            <a:r>
              <a:rPr lang="en-US" dirty="0" smtClean="0"/>
              <a:t>(</a:t>
            </a:r>
            <a:r>
              <a:rPr dirty="0" smtClean="0"/>
              <a:t>ival</a:t>
            </a:r>
            <a:r>
              <a:rPr lang="en-US"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25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 print </a:t>
            </a:r>
            <a:r>
              <a:rPr lang="en-US" dirty="0" smtClean="0"/>
              <a:t>(</a:t>
            </a:r>
            <a:r>
              <a:rPr dirty="0" smtClean="0">
                <a:solidFill>
                  <a:srgbClr val="00F900"/>
                </a:solidFill>
              </a:rPr>
              <a:t>type</a:t>
            </a:r>
            <a:r>
              <a:rPr dirty="0"/>
              <a:t>(</a:t>
            </a:r>
            <a:r>
              <a:rPr dirty="0" smtClean="0"/>
              <a:t>ival</a:t>
            </a:r>
            <a:r>
              <a:rPr lang="en-US" dirty="0" smtClean="0"/>
              <a:t>)</a:t>
            </a:r>
            <a:r>
              <a:rPr dirty="0" smtClean="0"/>
              <a:t>)</a:t>
            </a:r>
            <a:endParaRPr dirty="0"/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&lt;type 'int'&gt;</a:t>
            </a:r>
          </a:p>
          <a:p>
            <a:pPr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&gt;&gt;&gt;</a:t>
            </a:r>
          </a:p>
        </p:txBody>
      </p:sp>
      <p:sp>
        <p:nvSpPr>
          <p:cNvPr id="573" name="Shape 573"/>
          <p:cNvSpPr/>
          <p:nvPr/>
        </p:nvSpPr>
        <p:spPr>
          <a:xfrm>
            <a:off x="3136900" y="5448300"/>
            <a:ext cx="3543859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46100">
              <a:defRPr sz="5000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guess=25</a:t>
            </a:r>
          </a:p>
          <a:p>
            <a:pPr defTabSz="546100">
              <a:defRPr sz="500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01234567</a:t>
            </a:r>
          </a:p>
        </p:txBody>
      </p:sp>
    </p:spTree>
    <p:extLst>
      <p:ext uri="{BB962C8B-B14F-4D97-AF65-F5344CB8AC3E}">
        <p14:creationId xmlns:p14="http://schemas.microsoft.com/office/powerpoint/2010/main" val="9382777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6200" dirty="0" smtClean="0"/>
              <a:t>Core Commands for Mac terminal</a:t>
            </a:r>
            <a:endParaRPr sz="6200" dirty="0"/>
          </a:p>
        </p:txBody>
      </p:sp>
      <p:sp>
        <p:nvSpPr>
          <p:cNvPr id="963" name="Shape 963"/>
          <p:cNvSpPr>
            <a:spLocks noGrp="1"/>
          </p:cNvSpPr>
          <p:nvPr>
            <p:ph type="body" idx="1"/>
          </p:nvPr>
        </p:nvSpPr>
        <p:spPr>
          <a:xfrm>
            <a:off x="918115" y="2542903"/>
            <a:ext cx="14406881" cy="7753495"/>
          </a:xfrm>
          <a:prstGeom prst="rect">
            <a:avLst/>
          </a:prstGeom>
        </p:spPr>
        <p:txBody>
          <a:bodyPr numCol="2" spcCol="0"/>
          <a:lstStyle/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cd</a:t>
            </a:r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cd [folder]</a:t>
            </a:r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cd /</a:t>
            </a:r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cd  - </a:t>
            </a:r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ls</a:t>
            </a:r>
            <a:endParaRPr lang="en-US" sz="4200" dirty="0" smtClean="0"/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ls</a:t>
            </a:r>
            <a:r>
              <a:rPr lang="en-US" sz="4200" dirty="0" smtClean="0"/>
              <a:t>  -l</a:t>
            </a:r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clear</a:t>
            </a:r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sudo</a:t>
            </a:r>
            <a:endParaRPr lang="en-US" sz="4200" dirty="0" smtClean="0"/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(up arrow)</a:t>
            </a:r>
          </a:p>
          <a:p>
            <a:pPr marL="1689100" lvl="4" indent="0">
              <a:lnSpc>
                <a:spcPct val="50000"/>
              </a:lnSpc>
              <a:buNone/>
            </a:pPr>
            <a:endParaRPr lang="en-US" sz="4200" dirty="0"/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Home directory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Change directory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Root of drive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Previous directory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Short listing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Long listing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Clear Screen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Run command as super user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Previous command</a:t>
            </a:r>
          </a:p>
          <a:p>
            <a:pPr marL="508000" indent="0">
              <a:lnSpc>
                <a:spcPct val="50000"/>
              </a:lnSpc>
              <a:buNone/>
            </a:pPr>
            <a:endParaRPr lang="en-US" sz="4200" dirty="0" smtClean="0"/>
          </a:p>
          <a:p>
            <a:pPr marL="508000" indent="0">
              <a:lnSpc>
                <a:spcPct val="50000"/>
              </a:lnSpc>
              <a:buNone/>
            </a:pPr>
            <a:endParaRPr lang="en-US" sz="4200" dirty="0" smtClean="0"/>
          </a:p>
        </p:txBody>
      </p:sp>
    </p:spTree>
    <p:extLst>
      <p:ext uri="{BB962C8B-B14F-4D97-AF65-F5344CB8AC3E}">
        <p14:creationId xmlns:p14="http://schemas.microsoft.com/office/powerpoint/2010/main" val="42781868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6200" dirty="0" smtClean="0"/>
              <a:t>Core Commands for Windows command line</a:t>
            </a:r>
            <a:endParaRPr sz="6200" dirty="0"/>
          </a:p>
        </p:txBody>
      </p:sp>
      <p:sp>
        <p:nvSpPr>
          <p:cNvPr id="963" name="Shape 963"/>
          <p:cNvSpPr>
            <a:spLocks noGrp="1"/>
          </p:cNvSpPr>
          <p:nvPr>
            <p:ph type="body" idx="1"/>
          </p:nvPr>
        </p:nvSpPr>
        <p:spPr>
          <a:xfrm>
            <a:off x="918115" y="2542903"/>
            <a:ext cx="14406881" cy="7753495"/>
          </a:xfrm>
          <a:prstGeom prst="rect">
            <a:avLst/>
          </a:prstGeom>
        </p:spPr>
        <p:txBody>
          <a:bodyPr numCol="2" spcCol="0"/>
          <a:lstStyle/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cmd</a:t>
            </a:r>
            <a:endParaRPr lang="en-US" sz="4200" dirty="0" smtClean="0"/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/?</a:t>
            </a:r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dir</a:t>
            </a:r>
            <a:endParaRPr lang="en-US" sz="4200" dirty="0" smtClean="0"/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cd </a:t>
            </a:r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cd /d</a:t>
            </a:r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cd </a:t>
            </a:r>
            <a:r>
              <a:rPr lang="is-IS" sz="4200" dirty="0" smtClean="0"/>
              <a:t>…</a:t>
            </a:r>
            <a:endParaRPr lang="en-US" sz="4200" dirty="0" smtClean="0"/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</a:t>
            </a:r>
            <a:r>
              <a:rPr lang="en-US" sz="4200" dirty="0" err="1" smtClean="0"/>
              <a:t>cls</a:t>
            </a:r>
            <a:endParaRPr lang="en-US" sz="4200" dirty="0" smtClean="0"/>
          </a:p>
          <a:p>
            <a:pPr marL="1689100" lvl="4" indent="0">
              <a:lnSpc>
                <a:spcPct val="50000"/>
              </a:lnSpc>
              <a:buNone/>
            </a:pPr>
            <a:r>
              <a:rPr lang="en-US" sz="4200" dirty="0" smtClean="0"/>
              <a:t>		(up arrow)</a:t>
            </a:r>
          </a:p>
          <a:p>
            <a:pPr marL="1689100" lvl="4" indent="0">
              <a:lnSpc>
                <a:spcPct val="50000"/>
              </a:lnSpc>
              <a:buNone/>
            </a:pPr>
            <a:endParaRPr lang="en-US" sz="4200" dirty="0"/>
          </a:p>
          <a:p>
            <a:pPr marL="508000" indent="0">
              <a:lnSpc>
                <a:spcPct val="50000"/>
              </a:lnSpc>
              <a:buNone/>
            </a:pPr>
            <a:endParaRPr lang="en-US" sz="4200" dirty="0" smtClean="0"/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Get command </a:t>
            </a:r>
            <a:r>
              <a:rPr lang="en-US" sz="4200" dirty="0" err="1" smtClean="0"/>
              <a:t>prompr</a:t>
            </a:r>
            <a:endParaRPr lang="en-US" sz="4200" dirty="0" smtClean="0"/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Help (append to command)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List contents of direct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Change directory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Change directory to d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Change to parent directory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Clear Screen</a:t>
            </a:r>
          </a:p>
          <a:p>
            <a:pPr marL="508000" indent="0">
              <a:lnSpc>
                <a:spcPct val="50000"/>
              </a:lnSpc>
              <a:buNone/>
            </a:pPr>
            <a:r>
              <a:rPr lang="en-US" sz="4200" dirty="0" smtClean="0"/>
              <a:t>Previous command</a:t>
            </a:r>
          </a:p>
          <a:p>
            <a:pPr marL="508000" indent="0">
              <a:lnSpc>
                <a:spcPct val="50000"/>
              </a:lnSpc>
              <a:buNone/>
            </a:pPr>
            <a:endParaRPr lang="en-US" sz="4200" dirty="0" smtClean="0"/>
          </a:p>
          <a:p>
            <a:pPr marL="508000" indent="0">
              <a:lnSpc>
                <a:spcPct val="50000"/>
              </a:lnSpc>
              <a:buNone/>
            </a:pPr>
            <a:endParaRPr lang="en-US" sz="4200" dirty="0" smtClean="0"/>
          </a:p>
        </p:txBody>
      </p:sp>
    </p:spTree>
    <p:extLst>
      <p:ext uri="{BB962C8B-B14F-4D97-AF65-F5344CB8AC3E}">
        <p14:creationId xmlns:p14="http://schemas.microsoft.com/office/powerpoint/2010/main" val="1147803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1496</Words>
  <Application>Microsoft Macintosh PowerPoint</Application>
  <PresentationFormat>Custom</PresentationFormat>
  <Paragraphs>234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Courier</vt:lpstr>
      <vt:lpstr>Gill Sans</vt:lpstr>
      <vt:lpstr>Helvetica</vt:lpstr>
      <vt:lpstr>Lucida Grande</vt:lpstr>
      <vt:lpstr>White</vt:lpstr>
      <vt:lpstr>Introduction to Python (Part 2)</vt:lpstr>
      <vt:lpstr>PowerPoint Presentation</vt:lpstr>
      <vt:lpstr>Topics from last week</vt:lpstr>
      <vt:lpstr>The Python String Library</vt:lpstr>
      <vt:lpstr>The Python String Library</vt:lpstr>
      <vt:lpstr>Converting Integer to String</vt:lpstr>
      <vt:lpstr>Parsing a String</vt:lpstr>
      <vt:lpstr>Core Commands for Mac terminal</vt:lpstr>
      <vt:lpstr>Core Commands for Windows command line</vt:lpstr>
      <vt:lpstr>Other Tips (Mac)</vt:lpstr>
      <vt:lpstr>Fix your guessing game</vt:lpstr>
      <vt:lpstr>Multi-Value Variables: Collections</vt:lpstr>
      <vt:lpstr>A Python List Object</vt:lpstr>
      <vt:lpstr>Looping Through Lists</vt:lpstr>
      <vt:lpstr>Looping Through Strings</vt:lpstr>
      <vt:lpstr>List Operations</vt:lpstr>
      <vt:lpstr>List and Strings</vt:lpstr>
      <vt:lpstr>Playing with dir() and type()</vt:lpstr>
      <vt:lpstr>A Nerdy Way to Find Capabilities</vt:lpstr>
      <vt:lpstr>Try dir() with a String</vt:lpstr>
      <vt:lpstr>Python’s Backpack: Dictionaries</vt:lpstr>
      <vt:lpstr>PowerPoint Presentation</vt:lpstr>
      <vt:lpstr>Retrieving Data</vt:lpstr>
      <vt:lpstr>Safe Dictionary Retrieval</vt:lpstr>
      <vt:lpstr>Looping Through a Dictionary</vt:lpstr>
      <vt:lpstr>Lists vs Dictionaries</vt:lpstr>
      <vt:lpstr>Using a dictionary as a counter</vt:lpstr>
      <vt:lpstr>Tuples</vt:lpstr>
      <vt:lpstr>Lets look at an example</vt:lpstr>
      <vt:lpstr>Advantages</vt:lpstr>
      <vt:lpstr>Sorting by values</vt:lpstr>
      <vt:lpstr>Wrap-up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cp:lastModifiedBy>Microsoft Office User</cp:lastModifiedBy>
  <cp:revision>26</cp:revision>
  <dcterms:modified xsi:type="dcterms:W3CDTF">2017-08-30T03:05:00Z</dcterms:modified>
</cp:coreProperties>
</file>