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2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50081" y="1152526"/>
            <a:ext cx="7836694" cy="231457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50081" y="3533776"/>
            <a:ext cx="7836694" cy="7905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0" algn="ctr">
              <a:spcBef>
                <a:spcPts val="0"/>
              </a:spcBef>
              <a:buSzTx/>
              <a:buNone/>
              <a:defRPr sz="2000"/>
            </a:lvl2pPr>
            <a:lvl3pPr marL="0" indent="0" algn="ctr">
              <a:spcBef>
                <a:spcPts val="0"/>
              </a:spcBef>
              <a:buSzTx/>
              <a:buNone/>
              <a:defRPr sz="2000"/>
            </a:lvl3pPr>
            <a:lvl4pPr marL="0" indent="0" algn="ctr">
              <a:spcBef>
                <a:spcPts val="0"/>
              </a:spcBef>
              <a:buSzTx/>
              <a:buNone/>
              <a:defRPr sz="2000"/>
            </a:lvl4pPr>
            <a:lvl5pPr marL="0" indent="0" algn="ctr">
              <a:spcBef>
                <a:spcPts val="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04135147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650083" y="1076326"/>
            <a:ext cx="4707731" cy="2314575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650083" y="3448051"/>
            <a:ext cx="4707731" cy="23145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900"/>
            </a:lvl1pPr>
            <a:lvl2pPr marL="0" indent="0" algn="ctr">
              <a:spcBef>
                <a:spcPts val="0"/>
              </a:spcBef>
              <a:buSzTx/>
              <a:buNone/>
              <a:defRPr sz="1900"/>
            </a:lvl2pPr>
            <a:lvl3pPr marL="0" indent="0" algn="ctr">
              <a:spcBef>
                <a:spcPts val="0"/>
              </a:spcBef>
              <a:buSzTx/>
              <a:buNone/>
              <a:defRPr sz="1900"/>
            </a:lvl3pPr>
            <a:lvl4pPr marL="0" indent="0" algn="ctr">
              <a:spcBef>
                <a:spcPts val="0"/>
              </a:spcBef>
              <a:buSzTx/>
              <a:buNone/>
              <a:defRPr sz="1900"/>
            </a:lvl4pPr>
            <a:lvl5pPr marL="0" indent="0" algn="ctr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2674037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lack_photo-bullets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half" idx="1"/>
          </p:nvPr>
        </p:nvSpPr>
        <p:spPr>
          <a:xfrm>
            <a:off x="650081" y="1952626"/>
            <a:ext cx="3829050" cy="4276725"/>
          </a:xfrm>
          <a:prstGeom prst="rect">
            <a:avLst/>
          </a:prstGeom>
        </p:spPr>
        <p:txBody>
          <a:bodyPr/>
          <a:lstStyle>
            <a:lvl1pPr marL="432054" indent="-296037">
              <a:spcBef>
                <a:spcPts val="2898"/>
              </a:spcBef>
              <a:defRPr sz="1800"/>
            </a:lvl1pPr>
            <a:lvl2pPr marL="616077" indent="-296037">
              <a:spcBef>
                <a:spcPts val="2898"/>
              </a:spcBef>
              <a:defRPr sz="1800"/>
            </a:lvl2pPr>
            <a:lvl3pPr marL="800100" indent="-296037">
              <a:spcBef>
                <a:spcPts val="2898"/>
              </a:spcBef>
              <a:defRPr sz="1800"/>
            </a:lvl3pPr>
            <a:lvl4pPr marL="992124" indent="-296037">
              <a:spcBef>
                <a:spcPts val="2898"/>
              </a:spcBef>
              <a:defRPr sz="1800"/>
            </a:lvl4pPr>
            <a:lvl5pPr marL="1176147" indent="-296037">
              <a:spcBef>
                <a:spcPts val="2898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1116352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half" idx="1"/>
          </p:nvPr>
        </p:nvSpPr>
        <p:spPr>
          <a:xfrm>
            <a:off x="650081" y="1952626"/>
            <a:ext cx="3829050" cy="4276725"/>
          </a:xfrm>
          <a:prstGeom prst="rect">
            <a:avLst/>
          </a:prstGeom>
        </p:spPr>
        <p:txBody>
          <a:bodyPr/>
          <a:lstStyle>
            <a:lvl1pPr marL="432054" indent="-296037">
              <a:spcBef>
                <a:spcPts val="2898"/>
              </a:spcBef>
              <a:defRPr sz="1800"/>
            </a:lvl1pPr>
            <a:lvl2pPr marL="616077" indent="-296037">
              <a:spcBef>
                <a:spcPts val="2898"/>
              </a:spcBef>
              <a:defRPr sz="1800"/>
            </a:lvl2pPr>
            <a:lvl3pPr marL="800100" indent="-296037">
              <a:spcBef>
                <a:spcPts val="2898"/>
              </a:spcBef>
              <a:defRPr sz="1800"/>
            </a:lvl3pPr>
            <a:lvl4pPr marL="992124" indent="-296037">
              <a:spcBef>
                <a:spcPts val="2898"/>
              </a:spcBef>
              <a:defRPr sz="1800"/>
            </a:lvl4pPr>
            <a:lvl5pPr marL="1176147" indent="-296037">
              <a:spcBef>
                <a:spcPts val="2898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78034600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half" idx="1"/>
          </p:nvPr>
        </p:nvSpPr>
        <p:spPr>
          <a:xfrm>
            <a:off x="4979196" y="1952626"/>
            <a:ext cx="3507581" cy="4276725"/>
          </a:xfrm>
          <a:prstGeom prst="rect">
            <a:avLst/>
          </a:prstGeom>
        </p:spPr>
        <p:txBody>
          <a:bodyPr/>
          <a:lstStyle>
            <a:lvl1pPr marL="432054" indent="-296037">
              <a:spcBef>
                <a:spcPts val="2898"/>
              </a:spcBef>
              <a:defRPr sz="1800"/>
            </a:lvl1pPr>
            <a:lvl2pPr marL="616077" indent="-296037">
              <a:spcBef>
                <a:spcPts val="2898"/>
              </a:spcBef>
              <a:defRPr sz="1800"/>
            </a:lvl2pPr>
            <a:lvl3pPr marL="800100" indent="-296037">
              <a:spcBef>
                <a:spcPts val="2898"/>
              </a:spcBef>
              <a:defRPr sz="1800"/>
            </a:lvl3pPr>
            <a:lvl4pPr marL="992124" indent="-296037">
              <a:spcBef>
                <a:spcPts val="2898"/>
              </a:spcBef>
              <a:defRPr sz="1800"/>
            </a:lvl4pPr>
            <a:lvl5pPr marL="1176147" indent="-296037">
              <a:spcBef>
                <a:spcPts val="2898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9847119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850106" y="180975"/>
            <a:ext cx="7443788" cy="1714500"/>
          </a:xfrm>
          <a:prstGeom prst="rect">
            <a:avLst/>
          </a:prstGeom>
        </p:spPr>
        <p:txBody>
          <a:bodyPr lIns="32004" tIns="32004" rIns="32004" bIns="32004"/>
          <a:lstStyle>
            <a:lvl1pPr>
              <a:defRPr sz="4900"/>
            </a:lvl1pPr>
          </a:lstStyle>
          <a:p>
            <a:r>
              <a:t>Title Text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850106" y="1943101"/>
            <a:ext cx="7443788" cy="4019551"/>
          </a:xfrm>
          <a:prstGeom prst="rect">
            <a:avLst/>
          </a:prstGeom>
        </p:spPr>
        <p:txBody>
          <a:bodyPr lIns="32004" tIns="32004" rIns="32004" bIns="32004"/>
          <a:lstStyle>
            <a:lvl1pPr marL="696087" indent="-496062">
              <a:spcBef>
                <a:spcPts val="1449"/>
              </a:spcBef>
              <a:defRPr sz="2400"/>
            </a:lvl1pPr>
            <a:lvl2pPr marL="976122" indent="-496062">
              <a:spcBef>
                <a:spcPts val="1449"/>
              </a:spcBef>
              <a:defRPr sz="2400"/>
            </a:lvl2pPr>
            <a:lvl3pPr marL="1256157" indent="-496062">
              <a:spcBef>
                <a:spcPts val="1449"/>
              </a:spcBef>
              <a:defRPr sz="2400"/>
            </a:lvl3pPr>
            <a:lvl4pPr marL="1536192" indent="-496062">
              <a:spcBef>
                <a:spcPts val="1449"/>
              </a:spcBef>
              <a:defRPr sz="2400"/>
            </a:lvl4pPr>
            <a:lvl5pPr marL="1816227" indent="-496062">
              <a:spcBef>
                <a:spcPts val="1449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4450452" y="6496051"/>
            <a:ext cx="235957" cy="234680"/>
          </a:xfrm>
          <a:prstGeom prst="rect">
            <a:avLst/>
          </a:prstGeom>
        </p:spPr>
        <p:txBody>
          <a:bodyPr lIns="40005" tIns="40005" rIns="40005" bIns="40005"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1457801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1221377" y="1149531"/>
            <a:ext cx="6696348" cy="2318659"/>
          </a:xfrm>
          <a:prstGeom prst="rect">
            <a:avLst/>
          </a:prstGeom>
        </p:spPr>
        <p:txBody>
          <a:bodyPr lIns="21945" tIns="21945" rIns="21945" bIns="21945" anchor="b"/>
          <a:lstStyle>
            <a:lvl1pPr defTabSz="345643">
              <a:defRPr sz="4900"/>
            </a:lvl1pPr>
          </a:lstStyle>
          <a:p>
            <a:r>
              <a:t>Title Text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1221377" y="3533504"/>
            <a:ext cx="6696348" cy="796835"/>
          </a:xfrm>
          <a:prstGeom prst="rect">
            <a:avLst/>
          </a:prstGeom>
        </p:spPr>
        <p:txBody>
          <a:bodyPr lIns="21945" tIns="21945" rIns="21945" bIns="21945" anchor="t"/>
          <a:lstStyle>
            <a:lvl1pPr marL="0" indent="0" algn="ctr" defTabSz="345643">
              <a:spcBef>
                <a:spcPts val="0"/>
              </a:spcBef>
              <a:buSzTx/>
              <a:buNone/>
              <a:defRPr sz="2000"/>
            </a:lvl1pPr>
            <a:lvl2pPr marL="0" indent="0" algn="ctr" defTabSz="345643">
              <a:spcBef>
                <a:spcPts val="0"/>
              </a:spcBef>
              <a:buSzTx/>
              <a:buNone/>
              <a:defRPr sz="2000"/>
            </a:lvl2pPr>
            <a:lvl3pPr marL="0" indent="0" algn="ctr" defTabSz="345643">
              <a:spcBef>
                <a:spcPts val="0"/>
              </a:spcBef>
              <a:buSzTx/>
              <a:buNone/>
              <a:defRPr sz="2000"/>
            </a:lvl3pPr>
            <a:lvl4pPr marL="0" indent="0" algn="ctr" defTabSz="345643">
              <a:spcBef>
                <a:spcPts val="0"/>
              </a:spcBef>
              <a:buSzTx/>
              <a:buNone/>
              <a:defRPr sz="2000"/>
            </a:lvl4pPr>
            <a:lvl5pPr marL="0" indent="0" algn="ctr" defTabSz="345643">
              <a:spcBef>
                <a:spcPts val="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4464272" y="6524897"/>
            <a:ext cx="210563" cy="209286"/>
          </a:xfrm>
          <a:prstGeom prst="rect">
            <a:avLst/>
          </a:prstGeom>
        </p:spPr>
        <p:txBody>
          <a:bodyPr lIns="27431" tIns="27431" rIns="27431" bIns="27431"/>
          <a:lstStyle>
            <a:lvl1pPr defTabSz="345643"/>
          </a:lstStyle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584477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1221378" y="182881"/>
            <a:ext cx="6701246" cy="1717767"/>
          </a:xfrm>
          <a:prstGeom prst="rect">
            <a:avLst/>
          </a:prstGeom>
        </p:spPr>
        <p:txBody>
          <a:bodyPr lIns="21945" tIns="21945" rIns="21945" bIns="21945"/>
          <a:lstStyle>
            <a:lvl1pPr defTabSz="345643"/>
          </a:lstStyle>
          <a:p>
            <a:r>
              <a:t>Title Text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1221378" y="1946367"/>
            <a:ext cx="6701246" cy="4016829"/>
          </a:xfrm>
          <a:prstGeom prst="rect">
            <a:avLst/>
          </a:prstGeom>
        </p:spPr>
        <p:txBody>
          <a:bodyPr lIns="21945" tIns="21945" rIns="21945" bIns="21945"/>
          <a:lstStyle>
            <a:lvl1pPr marL="530733" indent="-330708" defTabSz="345643">
              <a:spcBef>
                <a:spcPts val="1449"/>
              </a:spcBef>
            </a:lvl1pPr>
            <a:lvl2pPr marL="810768" indent="-330708" defTabSz="345643">
              <a:spcBef>
                <a:spcPts val="1449"/>
              </a:spcBef>
            </a:lvl2pPr>
            <a:lvl3pPr marL="1090803" indent="-330708" defTabSz="345643">
              <a:spcBef>
                <a:spcPts val="1449"/>
              </a:spcBef>
            </a:lvl3pPr>
            <a:lvl4pPr marL="1370838" indent="-330708" defTabSz="345643">
              <a:spcBef>
                <a:spcPts val="1449"/>
              </a:spcBef>
            </a:lvl4pPr>
            <a:lvl5pPr marL="1650873" indent="-330708" defTabSz="345643">
              <a:spcBef>
                <a:spcPts val="1449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4472030" y="6544493"/>
            <a:ext cx="195047" cy="193897"/>
          </a:xfrm>
          <a:prstGeom prst="rect">
            <a:avLst/>
          </a:prstGeom>
        </p:spPr>
        <p:txBody>
          <a:bodyPr lIns="27431" tIns="27431" rIns="27431" bIns="27431"/>
          <a:lstStyle>
            <a:lvl1pPr defTabSz="345643">
              <a:defRPr sz="900"/>
            </a:lvl1pPr>
          </a:lstStyle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4598802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1221377" y="176350"/>
            <a:ext cx="6696348" cy="1717767"/>
          </a:xfrm>
          <a:prstGeom prst="rect">
            <a:avLst/>
          </a:prstGeom>
        </p:spPr>
        <p:txBody>
          <a:bodyPr lIns="21945" tIns="21945" rIns="21945" bIns="21945"/>
          <a:lstStyle>
            <a:lvl1pPr defTabSz="345643">
              <a:defRPr sz="4900"/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1221377" y="1946367"/>
            <a:ext cx="6696348" cy="4016829"/>
          </a:xfrm>
          <a:prstGeom prst="rect">
            <a:avLst/>
          </a:prstGeom>
        </p:spPr>
        <p:txBody>
          <a:bodyPr lIns="21945" tIns="21945" rIns="21945" bIns="21945"/>
          <a:lstStyle>
            <a:lvl1pPr marL="536638" indent="-336613" defTabSz="345643">
              <a:spcBef>
                <a:spcPts val="1386"/>
              </a:spcBef>
              <a:defRPr sz="2400"/>
            </a:lvl1pPr>
            <a:lvl2pPr marL="816673" indent="-336613" defTabSz="345643">
              <a:spcBef>
                <a:spcPts val="1386"/>
              </a:spcBef>
              <a:defRPr sz="2400"/>
            </a:lvl2pPr>
            <a:lvl3pPr marL="1096708" indent="-336613" defTabSz="345643">
              <a:spcBef>
                <a:spcPts val="1386"/>
              </a:spcBef>
              <a:defRPr sz="2400"/>
            </a:lvl3pPr>
            <a:lvl4pPr marL="1376743" indent="-336613" defTabSz="345643">
              <a:spcBef>
                <a:spcPts val="1386"/>
              </a:spcBef>
              <a:defRPr sz="2400"/>
            </a:lvl4pPr>
            <a:lvl5pPr marL="1656778" indent="-336613" defTabSz="345643">
              <a:spcBef>
                <a:spcPts val="1386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4464272" y="6524897"/>
            <a:ext cx="210563" cy="209286"/>
          </a:xfrm>
          <a:prstGeom prst="rect">
            <a:avLst/>
          </a:prstGeom>
        </p:spPr>
        <p:txBody>
          <a:bodyPr lIns="27431" tIns="27431" rIns="27431" bIns="27431"/>
          <a:lstStyle>
            <a:lvl1pPr defTabSz="345643"/>
          </a:lstStyle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34145373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040129" y="182879"/>
            <a:ext cx="7053944" cy="172429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4700"/>
            </a:lvl1pPr>
          </a:lstStyle>
          <a:p>
            <a:r>
              <a:t>Title Text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040129" y="1952898"/>
            <a:ext cx="7053944" cy="4278087"/>
          </a:xfrm>
          <a:prstGeom prst="rect">
            <a:avLst/>
          </a:prstGeom>
        </p:spPr>
        <p:txBody>
          <a:bodyPr lIns="16459" tIns="16459" rIns="16459" bIns="16459"/>
          <a:lstStyle>
            <a:lvl1pPr marL="355736" indent="-219719" defTabSz="345643">
              <a:spcBef>
                <a:spcPts val="2142"/>
              </a:spcBef>
              <a:defRPr sz="2100"/>
            </a:lvl1pPr>
            <a:lvl2pPr marL="539759" indent="-219719" defTabSz="345643">
              <a:spcBef>
                <a:spcPts val="2142"/>
              </a:spcBef>
              <a:defRPr sz="2100"/>
            </a:lvl2pPr>
            <a:lvl3pPr marL="723782" indent="-219719" defTabSz="345643">
              <a:spcBef>
                <a:spcPts val="2142"/>
              </a:spcBef>
              <a:defRPr sz="2100"/>
            </a:lvl3pPr>
            <a:lvl4pPr marL="915806" indent="-219719" defTabSz="345643">
              <a:spcBef>
                <a:spcPts val="2142"/>
              </a:spcBef>
              <a:defRPr sz="2100"/>
            </a:lvl4pPr>
            <a:lvl5pPr marL="1099829" indent="-219719" defTabSz="345643">
              <a:spcBef>
                <a:spcPts val="2142"/>
              </a:spcBef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4480812" y="6564088"/>
            <a:ext cx="172889" cy="17173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900"/>
            </a:lvl1pPr>
          </a:lstStyle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02652846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1040129" y="182879"/>
            <a:ext cx="7053944" cy="172429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4700"/>
            </a:lvl1pPr>
          </a:lstStyle>
          <a:p>
            <a:r>
              <a:t>Title Text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1040129" y="1952898"/>
            <a:ext cx="7053944" cy="4278087"/>
          </a:xfrm>
          <a:prstGeom prst="rect">
            <a:avLst/>
          </a:prstGeom>
        </p:spPr>
        <p:txBody>
          <a:bodyPr lIns="16459" tIns="16459" rIns="16459" bIns="16459"/>
          <a:lstStyle>
            <a:lvl1pPr marL="355736" indent="-219719" defTabSz="345643">
              <a:spcBef>
                <a:spcPts val="2142"/>
              </a:spcBef>
              <a:defRPr sz="2100"/>
            </a:lvl1pPr>
            <a:lvl2pPr marL="539759" indent="-219719" defTabSz="345643">
              <a:spcBef>
                <a:spcPts val="2142"/>
              </a:spcBef>
              <a:defRPr sz="2100"/>
            </a:lvl2pPr>
            <a:lvl3pPr marL="723782" indent="-219719" defTabSz="345643">
              <a:spcBef>
                <a:spcPts val="2142"/>
              </a:spcBef>
              <a:defRPr sz="2100"/>
            </a:lvl3pPr>
            <a:lvl4pPr marL="915806" indent="-219719" defTabSz="345643">
              <a:spcBef>
                <a:spcPts val="2142"/>
              </a:spcBef>
              <a:defRPr sz="2100"/>
            </a:lvl4pPr>
            <a:lvl5pPr marL="1099829" indent="-219719" defTabSz="345643">
              <a:spcBef>
                <a:spcPts val="2142"/>
              </a:spcBef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4480812" y="6564088"/>
            <a:ext cx="172889" cy="17173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900"/>
            </a:lvl1pPr>
          </a:lstStyle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56574827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41587244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1040129" y="182879"/>
            <a:ext cx="7053944" cy="172429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4700"/>
            </a:lvl1pPr>
          </a:lstStyle>
          <a:p>
            <a:r>
              <a:t>Title Text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1040129" y="1952898"/>
            <a:ext cx="7053944" cy="4278087"/>
          </a:xfrm>
          <a:prstGeom prst="rect">
            <a:avLst/>
          </a:prstGeom>
        </p:spPr>
        <p:txBody>
          <a:bodyPr lIns="16459" tIns="16459" rIns="16459" bIns="16459"/>
          <a:lstStyle>
            <a:lvl1pPr marL="355736" indent="-219719" defTabSz="345643">
              <a:spcBef>
                <a:spcPts val="2142"/>
              </a:spcBef>
              <a:defRPr sz="2100"/>
            </a:lvl1pPr>
            <a:lvl2pPr marL="539759" indent="-219719" defTabSz="345643">
              <a:spcBef>
                <a:spcPts val="2142"/>
              </a:spcBef>
              <a:defRPr sz="2100"/>
            </a:lvl2pPr>
            <a:lvl3pPr marL="723782" indent="-219719" defTabSz="345643">
              <a:spcBef>
                <a:spcPts val="2142"/>
              </a:spcBef>
              <a:defRPr sz="2100"/>
            </a:lvl3pPr>
            <a:lvl4pPr marL="915806" indent="-219719" defTabSz="345643">
              <a:spcBef>
                <a:spcPts val="2142"/>
              </a:spcBef>
              <a:defRPr sz="2100"/>
            </a:lvl4pPr>
            <a:lvl5pPr marL="1099829" indent="-219719" defTabSz="345643">
              <a:spcBef>
                <a:spcPts val="2142"/>
              </a:spcBef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xfrm>
            <a:off x="4480812" y="6564088"/>
            <a:ext cx="172889" cy="17173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900"/>
            </a:lvl1pPr>
          </a:lstStyle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4713339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1040129" y="182879"/>
            <a:ext cx="7053944" cy="172429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4700"/>
            </a:lvl1pPr>
          </a:lstStyle>
          <a:p>
            <a:r>
              <a:t>Title Text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1040129" y="1952898"/>
            <a:ext cx="7053944" cy="4278087"/>
          </a:xfrm>
          <a:prstGeom prst="rect">
            <a:avLst/>
          </a:prstGeom>
        </p:spPr>
        <p:txBody>
          <a:bodyPr lIns="16459" tIns="16459" rIns="16459" bIns="16459"/>
          <a:lstStyle>
            <a:lvl1pPr marL="355736" indent="-219719" defTabSz="345643">
              <a:spcBef>
                <a:spcPts val="2142"/>
              </a:spcBef>
              <a:defRPr sz="2100"/>
            </a:lvl1pPr>
            <a:lvl2pPr marL="539759" indent="-219719" defTabSz="345643">
              <a:spcBef>
                <a:spcPts val="2142"/>
              </a:spcBef>
              <a:defRPr sz="2100"/>
            </a:lvl2pPr>
            <a:lvl3pPr marL="723782" indent="-219719" defTabSz="345643">
              <a:spcBef>
                <a:spcPts val="2142"/>
              </a:spcBef>
              <a:defRPr sz="2100"/>
            </a:lvl3pPr>
            <a:lvl4pPr marL="915806" indent="-219719" defTabSz="345643">
              <a:spcBef>
                <a:spcPts val="2142"/>
              </a:spcBef>
              <a:defRPr sz="2100"/>
            </a:lvl4pPr>
            <a:lvl5pPr marL="1099829" indent="-219719" defTabSz="345643">
              <a:spcBef>
                <a:spcPts val="2142"/>
              </a:spcBef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4480812" y="6564088"/>
            <a:ext cx="172889" cy="171739"/>
          </a:xfrm>
          <a:prstGeom prst="rect">
            <a:avLst/>
          </a:prstGeom>
        </p:spPr>
        <p:txBody>
          <a:bodyPr lIns="16459" tIns="16459" rIns="16459" bIns="16459"/>
          <a:lstStyle>
            <a:lvl1pPr defTabSz="345643">
              <a:defRPr sz="900"/>
            </a:lvl1pPr>
          </a:lstStyle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05920873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38855" anchor="t"/>
          <a:lstStyle>
            <a:lvl1pPr marL="432054" indent="-296037">
              <a:defRPr sz="1800"/>
            </a:lvl1pPr>
            <a:lvl2pPr marL="616077" indent="-296037">
              <a:defRPr sz="1800"/>
            </a:lvl2pPr>
            <a:lvl3pPr marL="800100" indent="-296037">
              <a:defRPr sz="1800"/>
            </a:lvl3pPr>
            <a:lvl4pPr marL="992124" indent="-296037">
              <a:defRPr sz="1800"/>
            </a:lvl4pPr>
            <a:lvl5pPr marL="1176147" indent="-296037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58779670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650081" y="885826"/>
            <a:ext cx="7836694" cy="5076825"/>
          </a:xfrm>
          <a:prstGeom prst="rect">
            <a:avLst/>
          </a:prstGeom>
        </p:spPr>
        <p:txBody>
          <a:bodyPr/>
          <a:lstStyle>
            <a:lvl1pPr>
              <a:spcBef>
                <a:spcPts val="3087"/>
              </a:spcBef>
            </a:lvl1pPr>
            <a:lvl2pPr>
              <a:spcBef>
                <a:spcPts val="3087"/>
              </a:spcBef>
            </a:lvl2pPr>
            <a:lvl3pPr>
              <a:spcBef>
                <a:spcPts val="3087"/>
              </a:spcBef>
            </a:lvl3pPr>
            <a:lvl4pPr>
              <a:spcBef>
                <a:spcPts val="3087"/>
              </a:spcBef>
            </a:lvl4pPr>
            <a:lvl5pPr>
              <a:spcBef>
                <a:spcPts val="3087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29419065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35333682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935833" y="180977"/>
            <a:ext cx="7279481" cy="1724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70320067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black_photo-h-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50081" y="5181601"/>
            <a:ext cx="7836694" cy="11906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688372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650081" y="5181601"/>
            <a:ext cx="7836694" cy="11906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555118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lack_photo-v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650083" y="1076326"/>
            <a:ext cx="4707731" cy="2314575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650083" y="3448051"/>
            <a:ext cx="4707731" cy="23145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900"/>
            </a:lvl1pPr>
            <a:lvl2pPr marL="0" indent="0" algn="ctr">
              <a:spcBef>
                <a:spcPts val="0"/>
              </a:spcBef>
              <a:buSzTx/>
              <a:buNone/>
              <a:defRPr sz="1900"/>
            </a:lvl2pPr>
            <a:lvl3pPr marL="0" indent="0" algn="ctr">
              <a:spcBef>
                <a:spcPts val="0"/>
              </a:spcBef>
              <a:buSzTx/>
              <a:buNone/>
              <a:defRPr sz="1900"/>
            </a:lvl3pPr>
            <a:lvl4pPr marL="0" indent="0" algn="ctr">
              <a:spcBef>
                <a:spcPts val="0"/>
              </a:spcBef>
              <a:buSzTx/>
              <a:buNone/>
              <a:defRPr sz="1900"/>
            </a:lvl4pPr>
            <a:lvl5pPr marL="0" indent="0" algn="ctr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latin typeface="Gill Sans"/>
                <a:ea typeface="Gill Sans"/>
                <a:cs typeface="Gill Sans"/>
              </a:rPr>
              <a:pPr/>
              <a:t>‹#›</a:t>
            </a:fld>
            <a:endParaRPr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187723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081" y="180977"/>
            <a:ext cx="7836694" cy="172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003" tIns="24003" rIns="24003" bIns="24003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081" y="1952626"/>
            <a:ext cx="7836694" cy="4276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003" tIns="24003" rIns="24003" bIns="24003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65418" y="6534152"/>
            <a:ext cx="203640" cy="202363"/>
          </a:xfrm>
          <a:prstGeom prst="rect">
            <a:avLst/>
          </a:prstGeom>
          <a:ln w="12700">
            <a:miter lim="400000"/>
          </a:ln>
        </p:spPr>
        <p:txBody>
          <a:bodyPr wrap="none" lIns="24003" tIns="24003" rIns="24003" bIns="24003">
            <a:spAutoFit/>
          </a:bodyPr>
          <a:lstStyle>
            <a:lvl1pPr algn="ctr" defTabSz="344043"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fld id="{86CB4B4D-7CA3-9044-876B-883B54F8677D}" type="slidenum">
              <a:rPr kern="0">
                <a:latin typeface="Gill Sans"/>
                <a:ea typeface="Gill Sans"/>
                <a:cs typeface="Gill Sans"/>
              </a:rPr>
              <a:pPr hangingPunct="0"/>
              <a:t>‹#›</a:t>
            </a:fld>
            <a:endParaRPr kern="0">
              <a:latin typeface="Gill Sans"/>
              <a:ea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119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 xmlns:p14="http://schemas.microsoft.com/office/powerpoint/2010/main" spd="med"/>
  <p:txStyles>
    <p:titleStyle>
      <a:lvl1pPr marL="0" marR="0" indent="0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44018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88036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432054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576072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720090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864108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08126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152144" algn="ctr" defTabSz="3440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472059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656082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840105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1032129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1216152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1400175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1584198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1768221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1952244" marR="0" indent="-336042" algn="l" defTabSz="344043" latinLnBrk="0">
        <a:lnSpc>
          <a:spcPct val="100000"/>
        </a:lnSpc>
        <a:spcBef>
          <a:spcPts val="2205"/>
        </a:spcBef>
        <a:spcAft>
          <a:spcPts val="0"/>
        </a:spcAft>
        <a:buClrTx/>
        <a:buSzPct val="171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44018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88036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432054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576072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720090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864108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08126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152144" algn="ctr" defTabSz="34404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F900"/>
                </a:solidFill>
              </a:defRPr>
            </a:pPr>
            <a:r>
              <a:rPr lang="en-US" dirty="0" smtClean="0"/>
              <a:t>Introduction to Python</a:t>
            </a:r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Based on slides by </a:t>
            </a:r>
            <a:r>
              <a:rPr dirty="0" smtClean="0"/>
              <a:t>Charles Severance</a:t>
            </a:r>
            <a:endParaRPr lang="en-US" dirty="0" smtClean="0"/>
          </a:p>
          <a:p>
            <a:r>
              <a:rPr lang="en-US" dirty="0"/>
              <a:t>Textbook: Using Google App Engine, Charles Severance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3957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Reserved Words</a:t>
            </a:r>
          </a:p>
        </p:txBody>
      </p:sp>
      <p:sp>
        <p:nvSpPr>
          <p:cNvPr id="488" name="Shape 488"/>
          <p:cNvSpPr>
            <a:spLocks noGrp="1"/>
          </p:cNvSpPr>
          <p:nvPr>
            <p:ph type="body" sz="quarter" idx="1"/>
          </p:nvPr>
        </p:nvSpPr>
        <p:spPr>
          <a:xfrm>
            <a:off x="650081" y="1952627"/>
            <a:ext cx="7836694" cy="1590675"/>
          </a:xfrm>
          <a:prstGeom prst="rect">
            <a:avLst/>
          </a:prstGeom>
        </p:spPr>
        <p:txBody>
          <a:bodyPr/>
          <a:lstStyle>
            <a:lvl1pPr marL="1041400"/>
          </a:lstStyle>
          <a:p>
            <a:r>
              <a:t>You can not use reserved words as variable names / identifiers</a:t>
            </a:r>
          </a:p>
        </p:txBody>
      </p:sp>
      <p:sp>
        <p:nvSpPr>
          <p:cNvPr id="489" name="Shape 489"/>
          <p:cNvSpPr/>
          <p:nvPr/>
        </p:nvSpPr>
        <p:spPr>
          <a:xfrm>
            <a:off x="2141452" y="3763217"/>
            <a:ext cx="5093842" cy="246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algn="ctr" defTabSz="344042" hangingPunct="0">
              <a:defRPr sz="42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6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and   del   for   is   raise </a:t>
            </a:r>
          </a:p>
          <a:p>
            <a:pPr algn="ctr" defTabSz="344042" hangingPunct="0">
              <a:defRPr sz="42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6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assert   elif   from   lambda   return </a:t>
            </a:r>
          </a:p>
          <a:p>
            <a:pPr algn="ctr" defTabSz="344042" hangingPunct="0">
              <a:defRPr sz="42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6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break   else   global   not   try </a:t>
            </a:r>
          </a:p>
          <a:p>
            <a:pPr algn="ctr" defTabSz="344042" hangingPunct="0">
              <a:defRPr sz="42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6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class   except   if   or   while </a:t>
            </a:r>
          </a:p>
          <a:p>
            <a:pPr algn="ctr" defTabSz="344042" hangingPunct="0">
              <a:defRPr sz="42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6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continue   exec   import   pass   yield </a:t>
            </a:r>
          </a:p>
          <a:p>
            <a:pPr algn="ctr" defTabSz="344042" hangingPunct="0">
              <a:defRPr sz="42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6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def   ﬁnally   in   print </a:t>
            </a:r>
          </a:p>
        </p:txBody>
      </p:sp>
    </p:spTree>
    <p:extLst>
      <p:ext uri="{BB962C8B-B14F-4D97-AF65-F5344CB8AC3E}">
        <p14:creationId xmlns:p14="http://schemas.microsoft.com/office/powerpoint/2010/main" val="19680158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>
                <a:solidFill>
                  <a:srgbClr val="00F900"/>
                </a:solidFill>
              </a:defRPr>
            </a:lvl1pPr>
          </a:lstStyle>
          <a:p>
            <a:r>
              <a:rPr sz="5600" dirty="0"/>
              <a:t>Assignment Statements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sz="half" idx="1"/>
          </p:nvPr>
        </p:nvSpPr>
        <p:spPr>
          <a:xfrm>
            <a:off x="650081" y="1952627"/>
            <a:ext cx="7836694" cy="2162175"/>
          </a:xfrm>
          <a:prstGeom prst="rect">
            <a:avLst/>
          </a:prstGeom>
        </p:spPr>
        <p:txBody>
          <a:bodyPr/>
          <a:lstStyle/>
          <a:p>
            <a:pPr marL="665415" indent="-345375">
              <a:defRPr sz="3700"/>
            </a:pPr>
            <a:r>
              <a:rPr dirty="0">
                <a:solidFill>
                  <a:srgbClr val="00F900"/>
                </a:solidFill>
              </a:rPr>
              <a:t>variable = expression </a:t>
            </a:r>
          </a:p>
          <a:p>
            <a:pPr marL="665415" indent="-345375">
              <a:defRPr sz="3700"/>
            </a:pPr>
            <a:r>
              <a:rPr dirty="0"/>
              <a:t>Evaluate the expression to a value and then put that value into the variable</a:t>
            </a:r>
          </a:p>
        </p:txBody>
      </p:sp>
      <p:sp>
        <p:nvSpPr>
          <p:cNvPr id="493" name="Shape 493"/>
          <p:cNvSpPr/>
          <p:nvPr/>
        </p:nvSpPr>
        <p:spPr>
          <a:xfrm>
            <a:off x="1772947" y="4263698"/>
            <a:ext cx="1989915" cy="178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4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8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x = 1</a:t>
            </a:r>
          </a:p>
          <a:p>
            <a:pPr defTabSz="344042" hangingPunct="0">
              <a:defRPr sz="4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8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spam = 2 + 3</a:t>
            </a:r>
          </a:p>
          <a:p>
            <a:pPr defTabSz="344042" hangingPunct="0">
              <a:defRPr sz="4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8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spam = x + 1</a:t>
            </a:r>
          </a:p>
          <a:p>
            <a:pPr defTabSz="344042" hangingPunct="0">
              <a:defRPr sz="4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8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4523094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1977864"/>
            <a:ext cx="7836694" cy="4276725"/>
          </a:xfrm>
        </p:spPr>
        <p:txBody>
          <a:bodyPr/>
          <a:lstStyle/>
          <a:p>
            <a:pPr>
              <a:spcBef>
                <a:spcPts val="630"/>
              </a:spcBef>
            </a:pPr>
            <a:r>
              <a:rPr lang="en-US" sz="2800" dirty="0"/>
              <a:t>Every variable and constant in Python as a “</a:t>
            </a:r>
            <a:r>
              <a:rPr lang="en-US" sz="2800" dirty="0">
                <a:solidFill>
                  <a:srgbClr val="00F900"/>
                </a:solidFill>
              </a:rPr>
              <a:t>type</a:t>
            </a:r>
            <a:r>
              <a:rPr lang="en-US" sz="2800" dirty="0"/>
              <a:t>” and Python knows the type</a:t>
            </a:r>
          </a:p>
          <a:p>
            <a:pPr lvl="1">
              <a:spcBef>
                <a:spcPts val="630"/>
              </a:spcBef>
            </a:pPr>
            <a:r>
              <a:rPr lang="en-US" sz="2600" dirty="0"/>
              <a:t>Numbers</a:t>
            </a:r>
          </a:p>
          <a:p>
            <a:pPr lvl="1">
              <a:spcBef>
                <a:spcPts val="630"/>
              </a:spcBef>
            </a:pPr>
            <a:r>
              <a:rPr lang="en-US" sz="2600" dirty="0"/>
              <a:t>String</a:t>
            </a:r>
          </a:p>
          <a:p>
            <a:pPr lvl="1">
              <a:spcBef>
                <a:spcPts val="630"/>
              </a:spcBef>
            </a:pPr>
            <a:r>
              <a:rPr lang="en-US" sz="2600" dirty="0"/>
              <a:t>List</a:t>
            </a:r>
          </a:p>
          <a:p>
            <a:pPr lvl="1">
              <a:spcBef>
                <a:spcPts val="630"/>
              </a:spcBef>
            </a:pPr>
            <a:r>
              <a:rPr lang="en-US" sz="2600" dirty="0"/>
              <a:t>Tuple</a:t>
            </a:r>
          </a:p>
          <a:p>
            <a:pPr lvl="1">
              <a:spcBef>
                <a:spcPts val="630"/>
              </a:spcBef>
            </a:pPr>
            <a:r>
              <a:rPr lang="en-US" sz="2600" dirty="0"/>
              <a:t>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F900"/>
                </a:solidFill>
              </a:rPr>
              <a:t>Types</a:t>
            </a:r>
            <a:r>
              <a:t> and Conversion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sz="half" idx="1"/>
          </p:nvPr>
        </p:nvSpPr>
        <p:spPr>
          <a:xfrm>
            <a:off x="650082" y="1952627"/>
            <a:ext cx="4129088" cy="4276725"/>
          </a:xfrm>
          <a:prstGeom prst="rect">
            <a:avLst/>
          </a:prstGeom>
        </p:spPr>
        <p:txBody>
          <a:bodyPr/>
          <a:lstStyle/>
          <a:p>
            <a:pPr marL="656081"/>
            <a:r>
              <a:rPr dirty="0" smtClean="0"/>
              <a:t>If </a:t>
            </a:r>
            <a:r>
              <a:rPr dirty="0"/>
              <a:t>you do something that is not allowed for a particular </a:t>
            </a:r>
            <a:r>
              <a:rPr dirty="0">
                <a:solidFill>
                  <a:srgbClr val="00F900"/>
                </a:solidFill>
              </a:rPr>
              <a:t>type</a:t>
            </a:r>
            <a:r>
              <a:rPr dirty="0"/>
              <a:t>, you will get an error</a:t>
            </a:r>
          </a:p>
          <a:p>
            <a:pPr marL="656081"/>
            <a:r>
              <a:rPr dirty="0"/>
              <a:t>We can ask Python which </a:t>
            </a:r>
            <a:r>
              <a:rPr dirty="0">
                <a:solidFill>
                  <a:srgbClr val="00F900"/>
                </a:solidFill>
              </a:rPr>
              <a:t>type</a:t>
            </a:r>
            <a:r>
              <a:rPr dirty="0"/>
              <a:t> a variable is using the built-in </a:t>
            </a:r>
            <a:r>
              <a:rPr dirty="0">
                <a:solidFill>
                  <a:srgbClr val="FF9300"/>
                </a:solidFill>
              </a:rPr>
              <a:t>type()</a:t>
            </a:r>
            <a:r>
              <a:rPr dirty="0"/>
              <a:t> function</a:t>
            </a:r>
          </a:p>
        </p:txBody>
      </p:sp>
      <p:sp>
        <p:nvSpPr>
          <p:cNvPr id="560" name="Shape 560"/>
          <p:cNvSpPr/>
          <p:nvPr/>
        </p:nvSpPr>
        <p:spPr>
          <a:xfrm>
            <a:off x="5409021" y="2377393"/>
            <a:ext cx="2750890" cy="325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txt = 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guess=25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type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&lt;type 'str'&gt;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pos = txt.find('=')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pos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type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pos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&lt;type 'int'&gt;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903328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 in Python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017" indent="0">
              <a:buNone/>
            </a:pPr>
            <a:r>
              <a:rPr lang="en-US" sz="3000" dirty="0"/>
              <a:t>3/2 = ?</a:t>
            </a:r>
          </a:p>
          <a:p>
            <a:pPr marL="136017" indent="0">
              <a:buNone/>
            </a:pPr>
            <a:r>
              <a:rPr lang="en-US" sz="3000" dirty="0"/>
              <a:t>3//2 = ?</a:t>
            </a:r>
          </a:p>
          <a:p>
            <a:pPr marL="136017" indent="0">
              <a:buNone/>
            </a:pPr>
            <a:r>
              <a:rPr lang="en-US" sz="3000" dirty="0"/>
              <a:t>3/2.0 = ?</a:t>
            </a:r>
          </a:p>
          <a:p>
            <a:pPr marL="136017" indent="0">
              <a:buNone/>
            </a:pPr>
            <a:r>
              <a:rPr lang="en-US" sz="3000" dirty="0"/>
              <a:t>3//2.0 = ?</a:t>
            </a:r>
          </a:p>
        </p:txBody>
      </p:sp>
    </p:spTree>
    <p:extLst>
      <p:ext uri="{BB962C8B-B14F-4D97-AF65-F5344CB8AC3E}">
        <p14:creationId xmlns:p14="http://schemas.microsoft.com/office/powerpoint/2010/main" val="11817238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Input Statements</a:t>
            </a:r>
          </a:p>
        </p:txBody>
      </p:sp>
      <p:sp>
        <p:nvSpPr>
          <p:cNvPr id="507" name="Shape 507"/>
          <p:cNvSpPr>
            <a:spLocks noGrp="1"/>
          </p:cNvSpPr>
          <p:nvPr>
            <p:ph type="body" sz="half" idx="1"/>
          </p:nvPr>
        </p:nvSpPr>
        <p:spPr>
          <a:xfrm>
            <a:off x="226805" y="1952627"/>
            <a:ext cx="5422418" cy="4124325"/>
          </a:xfrm>
          <a:prstGeom prst="rect">
            <a:avLst/>
          </a:prstGeom>
          <a:ln>
            <a:solidFill>
              <a:srgbClr val="FDA023"/>
            </a:solidFill>
          </a:ln>
        </p:spPr>
        <p:txBody>
          <a:bodyPr/>
          <a:lstStyle/>
          <a:p>
            <a:pPr marL="656081"/>
            <a:r>
              <a:rPr dirty="0">
                <a:solidFill>
                  <a:srgbClr val="FF9300"/>
                </a:solidFill>
              </a:rPr>
              <a:t>input('Prompt')</a:t>
            </a:r>
            <a:r>
              <a:rPr dirty="0"/>
              <a:t> - displays the prompt and waits for us to input an expression - this works for </a:t>
            </a:r>
            <a:r>
              <a:rPr dirty="0" smtClean="0"/>
              <a:t>numbers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AND FOR STRINGS!!!</a:t>
            </a:r>
          </a:p>
          <a:p>
            <a:pPr marL="656081"/>
            <a:r>
              <a:rPr lang="en-US" sz="2600" dirty="0" err="1">
                <a:solidFill>
                  <a:schemeClr val="accent4"/>
                </a:solidFill>
              </a:rPr>
              <a:t>raw_input</a:t>
            </a:r>
            <a:r>
              <a:rPr lang="en-US" sz="2600" dirty="0">
                <a:solidFill>
                  <a:schemeClr val="accent4"/>
                </a:solidFill>
              </a:rPr>
              <a:t> is not supported in Python3</a:t>
            </a:r>
            <a:endParaRPr sz="2600" dirty="0">
              <a:solidFill>
                <a:schemeClr val="accent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132874" y="2856013"/>
            <a:ext cx="2787039" cy="1480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x = input('Enter ')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Enter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123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lang="en-US"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lang="en-US"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4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253509005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String Data</a:t>
            </a:r>
          </a:p>
        </p:txBody>
      </p:sp>
      <p:sp>
        <p:nvSpPr>
          <p:cNvPr id="515" name="Shape 5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6081"/>
            <a:r>
              <a:rPr dirty="0"/>
              <a:t>Modern programs work with string data ('Fred', 'Ann Arbor', ...) far more often than numeric data (1, 2, 3.14159)</a:t>
            </a:r>
          </a:p>
          <a:p>
            <a:pPr marL="656081"/>
            <a:r>
              <a:rPr dirty="0"/>
              <a:t>Python has great support for working with strings</a:t>
            </a:r>
          </a:p>
        </p:txBody>
      </p:sp>
    </p:spTree>
    <p:extLst>
      <p:ext uri="{BB962C8B-B14F-4D97-AF65-F5344CB8AC3E}">
        <p14:creationId xmlns:p14="http://schemas.microsoft.com/office/powerpoint/2010/main" val="3704141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Indexing Strings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sz="half" idx="1"/>
          </p:nvPr>
        </p:nvSpPr>
        <p:spPr>
          <a:xfrm>
            <a:off x="650081" y="1952628"/>
            <a:ext cx="7836694" cy="1724025"/>
          </a:xfrm>
          <a:prstGeom prst="rect">
            <a:avLst/>
          </a:prstGeom>
        </p:spPr>
        <p:txBody>
          <a:bodyPr/>
          <a:lstStyle/>
          <a:p>
            <a:pPr marL="656081"/>
            <a:r>
              <a:t>We can look at each character in a string by “indexing” the string with square brackets “[“ and “]”</a:t>
            </a:r>
          </a:p>
          <a:p>
            <a:pPr marL="656081"/>
            <a:r>
              <a:t>The first character in a string is [</a:t>
            </a:r>
            <a:r>
              <a:rPr>
                <a:solidFill>
                  <a:srgbClr val="FF40FF"/>
                </a:solidFill>
              </a:rPr>
              <a:t>0</a:t>
            </a:r>
            <a:r>
              <a:t>]</a:t>
            </a:r>
          </a:p>
        </p:txBody>
      </p:sp>
      <p:sp>
        <p:nvSpPr>
          <p:cNvPr id="530" name="Shape 530"/>
          <p:cNvSpPr/>
          <p:nvPr/>
        </p:nvSpPr>
        <p:spPr>
          <a:xfrm>
            <a:off x="1373870" y="3934299"/>
            <a:ext cx="2563089" cy="254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python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txt = 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guess=25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[1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</a:p>
        </p:txBody>
      </p:sp>
      <p:sp>
        <p:nvSpPr>
          <p:cNvPr id="531" name="Shape 531"/>
          <p:cNvSpPr/>
          <p:nvPr/>
        </p:nvSpPr>
        <p:spPr>
          <a:xfrm>
            <a:off x="6379369" y="4218693"/>
            <a:ext cx="2034724" cy="10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500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guess=25</a:t>
            </a:r>
          </a:p>
          <a:p>
            <a:pPr defTabSz="344042" hangingPunct="0">
              <a:defRPr sz="5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01234567</a:t>
            </a:r>
          </a:p>
        </p:txBody>
      </p:sp>
      <p:pic>
        <p:nvPicPr>
          <p:cNvPr id="532" name="717863131866483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0875" y="304800"/>
            <a:ext cx="1664494" cy="14825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6154922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Slicing Strings</a:t>
            </a:r>
          </a:p>
        </p:txBody>
      </p:sp>
      <p:sp>
        <p:nvSpPr>
          <p:cNvPr id="535" name="Shape 535"/>
          <p:cNvSpPr>
            <a:spLocks noGrp="1"/>
          </p:cNvSpPr>
          <p:nvPr>
            <p:ph type="body" sz="half" idx="1"/>
          </p:nvPr>
        </p:nvSpPr>
        <p:spPr>
          <a:xfrm>
            <a:off x="650081" y="1952628"/>
            <a:ext cx="7836694" cy="1724025"/>
          </a:xfrm>
          <a:prstGeom prst="rect">
            <a:avLst/>
          </a:prstGeom>
        </p:spPr>
        <p:txBody>
          <a:bodyPr/>
          <a:lstStyle/>
          <a:p>
            <a:pPr marL="656081"/>
            <a:r>
              <a:t>We can extract a range of characters in a string using</a:t>
            </a:r>
            <a:r>
              <a:rPr>
                <a:solidFill>
                  <a:srgbClr val="00F900"/>
                </a:solidFill>
              </a:rPr>
              <a:t> two numbers and a colon (:)</a:t>
            </a:r>
            <a:r>
              <a:t> in the square brackets</a:t>
            </a:r>
          </a:p>
          <a:p>
            <a:pPr marL="656081"/>
            <a:r>
              <a:t>The second value means “</a:t>
            </a:r>
            <a:r>
              <a:rPr>
                <a:solidFill>
                  <a:srgbClr val="FF2600"/>
                </a:solidFill>
              </a:rPr>
              <a:t>up to but not including</a:t>
            </a:r>
            <a:r>
              <a:t>”</a:t>
            </a:r>
          </a:p>
        </p:txBody>
      </p:sp>
      <p:sp>
        <p:nvSpPr>
          <p:cNvPr id="536" name="Shape 536"/>
          <p:cNvSpPr/>
          <p:nvPr/>
        </p:nvSpPr>
        <p:spPr>
          <a:xfrm>
            <a:off x="5716870" y="3953349"/>
            <a:ext cx="2563089" cy="254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python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txt = 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guess=25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sz="2300" kern="0" dirty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2:4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es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sz="2300" kern="0" dirty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2:5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ess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</a:p>
        </p:txBody>
      </p:sp>
      <p:sp>
        <p:nvSpPr>
          <p:cNvPr id="537" name="Shape 537"/>
          <p:cNvSpPr/>
          <p:nvPr/>
        </p:nvSpPr>
        <p:spPr>
          <a:xfrm>
            <a:off x="1493044" y="4523493"/>
            <a:ext cx="2034724" cy="10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500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guess=25</a:t>
            </a:r>
          </a:p>
          <a:p>
            <a:pPr defTabSz="344042" hangingPunct="0">
              <a:defRPr sz="5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01234567</a:t>
            </a:r>
          </a:p>
        </p:txBody>
      </p:sp>
    </p:spTree>
    <p:extLst>
      <p:ext uri="{BB962C8B-B14F-4D97-AF65-F5344CB8AC3E}">
        <p14:creationId xmlns:p14="http://schemas.microsoft.com/office/powerpoint/2010/main" val="4229789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Slicing Strings</a:t>
            </a:r>
          </a:p>
        </p:txBody>
      </p:sp>
      <p:sp>
        <p:nvSpPr>
          <p:cNvPr id="540" name="Shape 540"/>
          <p:cNvSpPr>
            <a:spLocks noGrp="1"/>
          </p:cNvSpPr>
          <p:nvPr>
            <p:ph type="body" sz="half" idx="1"/>
          </p:nvPr>
        </p:nvSpPr>
        <p:spPr>
          <a:xfrm>
            <a:off x="650081" y="1952628"/>
            <a:ext cx="7836694" cy="1724025"/>
          </a:xfrm>
          <a:prstGeom prst="rect">
            <a:avLst/>
          </a:prstGeom>
        </p:spPr>
        <p:txBody>
          <a:bodyPr/>
          <a:lstStyle/>
          <a:p>
            <a:pPr marL="656081"/>
            <a:r>
              <a:t>When we slice strings, </a:t>
            </a:r>
            <a:r>
              <a:rPr>
                <a:solidFill>
                  <a:srgbClr val="FF40FF"/>
                </a:solidFill>
              </a:rPr>
              <a:t>we can omit the first or second number</a:t>
            </a:r>
            <a:r>
              <a:t> and it implies beginning and end of the string respectively</a:t>
            </a:r>
          </a:p>
        </p:txBody>
      </p:sp>
      <p:sp>
        <p:nvSpPr>
          <p:cNvPr id="541" name="Shape 541"/>
          <p:cNvSpPr/>
          <p:nvPr/>
        </p:nvSpPr>
        <p:spPr>
          <a:xfrm>
            <a:off x="5838316" y="3858099"/>
            <a:ext cx="2563089" cy="254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python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txt = 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guess=25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:5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guess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6: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 sz="2300" kern="0" dirty="0">
              <a:solidFill>
                <a:srgbClr val="FFFB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</a:p>
        </p:txBody>
      </p:sp>
      <p:sp>
        <p:nvSpPr>
          <p:cNvPr id="542" name="Shape 542"/>
          <p:cNvSpPr/>
          <p:nvPr/>
        </p:nvSpPr>
        <p:spPr>
          <a:xfrm>
            <a:off x="1493044" y="4523493"/>
            <a:ext cx="2034724" cy="10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500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guess=25</a:t>
            </a:r>
          </a:p>
          <a:p>
            <a:pPr defTabSz="344042" hangingPunct="0">
              <a:defRPr sz="5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01234567</a:t>
            </a:r>
          </a:p>
        </p:txBody>
      </p:sp>
    </p:spTree>
    <p:extLst>
      <p:ext uri="{BB962C8B-B14F-4D97-AF65-F5344CB8AC3E}">
        <p14:creationId xmlns:p14="http://schemas.microsoft.com/office/powerpoint/2010/main" val="17684052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-28575" y="-57150"/>
            <a:ext cx="9201150" cy="69723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32004" tIns="32004" rIns="32004" bIns="32004" anchor="ctr"/>
          <a:lstStyle/>
          <a:p>
            <a:pPr algn="ctr" defTabSz="344042" hangingPunct="0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1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2" name="header_bg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653" y="1504951"/>
            <a:ext cx="6472238" cy="1648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openmich_logo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3428" y="1786219"/>
            <a:ext cx="2049159" cy="39553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947849" y="3312804"/>
            <a:ext cx="7257437" cy="2030401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/>
          <a:lstStyle/>
          <a:p>
            <a:pPr marL="23408" marR="23408" defTabSz="264033" hangingPunct="0">
              <a:buClr>
                <a:srgbClr val="23436F"/>
              </a:buClr>
              <a:defRPr sz="2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500" kern="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rPr>
              <a:t>Unless otherwise noted, the content of this course material is licensed under a Creative Commons Attribution 3.0 License.</a:t>
            </a:r>
          </a:p>
          <a:p>
            <a:pPr marL="23408" marR="23408" defTabSz="264033" hangingPunct="0">
              <a:buClr>
                <a:srgbClr val="2A446E"/>
              </a:buClr>
              <a:defRPr sz="2400">
                <a:solidFill>
                  <a:srgbClr val="2A446E"/>
                </a:solidFill>
                <a:uFill>
                  <a:solidFill>
                    <a:srgbClr val="2A446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500" kern="0">
                <a:solidFill>
                  <a:srgbClr val="2A446E"/>
                </a:solidFill>
                <a:uFill>
                  <a:solidFill>
                    <a:srgbClr val="2A446E"/>
                  </a:solidFill>
                </a:uFill>
                <a:latin typeface="Arial"/>
                <a:ea typeface="Arial"/>
                <a:cs typeface="Arial"/>
                <a:sym typeface="Arial"/>
              </a:rPr>
              <a:t>http://creativecommons.org/licenses/by/3.0/.</a:t>
            </a:r>
          </a:p>
          <a:p>
            <a:pPr marL="23408" marR="23408" defTabSz="264033" hangingPunct="0">
              <a:buClr>
                <a:srgbClr val="23436F"/>
              </a:buClr>
              <a:defRPr sz="2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500" kern="0">
              <a:solidFill>
                <a:srgbClr val="23436F"/>
              </a:solidFill>
              <a:uFill>
                <a:solidFill>
                  <a:srgbClr val="23436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marL="23408" marR="23408" defTabSz="264033" hangingPunct="0">
              <a:buClr>
                <a:srgbClr val="23436F"/>
              </a:buClr>
              <a:defRPr sz="2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500" kern="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rPr>
              <a:t>Copyright 2009,2010,2011, Charles Severance</a:t>
            </a:r>
          </a:p>
        </p:txBody>
      </p:sp>
      <p:pic>
        <p:nvPicPr>
          <p:cNvPr id="225" name="wordmarkBW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9421" y="6174114"/>
            <a:ext cx="2103086" cy="335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CCby.png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85841" y="6089203"/>
            <a:ext cx="1107715" cy="501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i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57625" y="5924551"/>
            <a:ext cx="1428750" cy="838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45398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FF40FF"/>
                </a:solidFill>
              </a:rPr>
              <a:t>Concatenating</a:t>
            </a:r>
            <a:r>
              <a:t> Strings</a:t>
            </a:r>
          </a:p>
        </p:txBody>
      </p:sp>
      <p:sp>
        <p:nvSpPr>
          <p:cNvPr id="545" name="Shape 545"/>
          <p:cNvSpPr>
            <a:spLocks noGrp="1"/>
          </p:cNvSpPr>
          <p:nvPr>
            <p:ph type="body" sz="half" idx="1"/>
          </p:nvPr>
        </p:nvSpPr>
        <p:spPr>
          <a:xfrm>
            <a:off x="650081" y="1952626"/>
            <a:ext cx="7836694" cy="2343151"/>
          </a:xfrm>
          <a:prstGeom prst="rect">
            <a:avLst/>
          </a:prstGeom>
        </p:spPr>
        <p:txBody>
          <a:bodyPr/>
          <a:lstStyle/>
          <a:p>
            <a:pPr marL="656081"/>
            <a:r>
              <a:t>We use the “</a:t>
            </a:r>
            <a:r>
              <a:rPr>
                <a:solidFill>
                  <a:srgbClr val="FF40FF"/>
                </a:solidFill>
              </a:rPr>
              <a:t>+</a:t>
            </a:r>
            <a:r>
              <a:t>” operator to </a:t>
            </a:r>
            <a:r>
              <a:rPr>
                <a:solidFill>
                  <a:srgbClr val="FF40FF"/>
                </a:solidFill>
              </a:rPr>
              <a:t>concatenate</a:t>
            </a:r>
            <a:r>
              <a:t> two strings</a:t>
            </a:r>
          </a:p>
          <a:p>
            <a:pPr marL="656081"/>
            <a:r>
              <a:t>If we want a space between the strings, we need to </a:t>
            </a:r>
            <a:r>
              <a:rPr>
                <a:solidFill>
                  <a:srgbClr val="00F900"/>
                </a:solidFill>
              </a:rPr>
              <a:t>add the space</a:t>
            </a:r>
          </a:p>
        </p:txBody>
      </p:sp>
      <p:sp>
        <p:nvSpPr>
          <p:cNvPr id="546" name="Shape 546"/>
          <p:cNvSpPr/>
          <p:nvPr/>
        </p:nvSpPr>
        <p:spPr>
          <a:xfrm>
            <a:off x="480501" y="4802591"/>
            <a:ext cx="3736182" cy="1834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think = 'happy' 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'thoughts'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think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happythoughts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</a:p>
        </p:txBody>
      </p:sp>
      <p:sp>
        <p:nvSpPr>
          <p:cNvPr id="547" name="Shape 547"/>
          <p:cNvSpPr/>
          <p:nvPr/>
        </p:nvSpPr>
        <p:spPr>
          <a:xfrm>
            <a:off x="4714878" y="4807352"/>
            <a:ext cx="4079081" cy="1834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think = 'happy' 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'  '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'thoughts'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think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happy thoughts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8663238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The Python String Library</a:t>
            </a:r>
          </a:p>
        </p:txBody>
      </p:sp>
      <p:sp>
        <p:nvSpPr>
          <p:cNvPr id="550" name="Shape 550"/>
          <p:cNvSpPr>
            <a:spLocks noGrp="1"/>
          </p:cNvSpPr>
          <p:nvPr>
            <p:ph type="body" sz="quarter" idx="1"/>
          </p:nvPr>
        </p:nvSpPr>
        <p:spPr>
          <a:xfrm>
            <a:off x="650081" y="1952625"/>
            <a:ext cx="7836694" cy="1600200"/>
          </a:xfrm>
          <a:prstGeom prst="rect">
            <a:avLst/>
          </a:prstGeom>
        </p:spPr>
        <p:txBody>
          <a:bodyPr/>
          <a:lstStyle/>
          <a:p>
            <a:pPr marL="656081"/>
            <a:r>
              <a:t>Python has a number of powerful string manipulation capabilities in the </a:t>
            </a:r>
            <a:r>
              <a:rPr>
                <a:solidFill>
                  <a:srgbClr val="00F900"/>
                </a:solidFill>
              </a:rPr>
              <a:t>string library</a:t>
            </a:r>
            <a:r>
              <a:t> (an example of the store and reuse pattern)</a:t>
            </a:r>
          </a:p>
        </p:txBody>
      </p:sp>
      <p:sp>
        <p:nvSpPr>
          <p:cNvPr id="551" name="Shape 551"/>
          <p:cNvSpPr/>
          <p:nvPr/>
        </p:nvSpPr>
        <p:spPr>
          <a:xfrm>
            <a:off x="1243231" y="3892195"/>
            <a:ext cx="3231245" cy="218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txt = 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guess=25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txt.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find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txt.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find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('pizza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</a:p>
        </p:txBody>
      </p:sp>
      <p:sp>
        <p:nvSpPr>
          <p:cNvPr id="552" name="Shape 552"/>
          <p:cNvSpPr/>
          <p:nvPr/>
        </p:nvSpPr>
        <p:spPr>
          <a:xfrm>
            <a:off x="5822156" y="4094867"/>
            <a:ext cx="2034724" cy="10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500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guess=25</a:t>
            </a:r>
          </a:p>
          <a:p>
            <a:pPr defTabSz="344042" hangingPunct="0">
              <a:defRPr sz="5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01234567</a:t>
            </a:r>
          </a:p>
        </p:txBody>
      </p:sp>
    </p:spTree>
    <p:extLst>
      <p:ext uri="{BB962C8B-B14F-4D97-AF65-F5344CB8AC3E}">
        <p14:creationId xmlns:p14="http://schemas.microsoft.com/office/powerpoint/2010/main" val="29440024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The Python String Library</a:t>
            </a:r>
          </a:p>
        </p:txBody>
      </p:sp>
      <p:sp>
        <p:nvSpPr>
          <p:cNvPr id="555" name="Shape 555"/>
          <p:cNvSpPr>
            <a:spLocks noGrp="1"/>
          </p:cNvSpPr>
          <p:nvPr>
            <p:ph type="body" sz="half" idx="1"/>
          </p:nvPr>
        </p:nvSpPr>
        <p:spPr>
          <a:xfrm>
            <a:off x="642937" y="2057400"/>
            <a:ext cx="7836694" cy="2743200"/>
          </a:xfrm>
          <a:prstGeom prst="rect">
            <a:avLst/>
          </a:prstGeom>
        </p:spPr>
        <p:txBody>
          <a:bodyPr/>
          <a:lstStyle/>
          <a:p>
            <a:pPr marL="656081"/>
            <a:r>
              <a:rPr dirty="0"/>
              <a:t>Other capabilities in the string library include : </a:t>
            </a:r>
            <a:r>
              <a:rPr dirty="0">
                <a:solidFill>
                  <a:srgbClr val="00F900"/>
                </a:solidFill>
              </a:rPr>
              <a:t>lowercase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rfind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split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strip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rstrip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replace</a:t>
            </a:r>
            <a:r>
              <a:rPr dirty="0"/>
              <a:t>(), and many more</a:t>
            </a:r>
          </a:p>
        </p:txBody>
      </p:sp>
      <p:sp>
        <p:nvSpPr>
          <p:cNvPr id="556" name="Shape 556"/>
          <p:cNvSpPr/>
          <p:nvPr/>
        </p:nvSpPr>
        <p:spPr>
          <a:xfrm>
            <a:off x="488508" y="5981949"/>
            <a:ext cx="8156842" cy="61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http://docs.python.org/library/stdtypes.html</a:t>
            </a:r>
          </a:p>
        </p:txBody>
      </p:sp>
    </p:spTree>
    <p:extLst>
      <p:ext uri="{BB962C8B-B14F-4D97-AF65-F5344CB8AC3E}">
        <p14:creationId xmlns:p14="http://schemas.microsoft.com/office/powerpoint/2010/main" val="26307298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Breaking the Rules...</a:t>
            </a:r>
          </a:p>
        </p:txBody>
      </p:sp>
      <p:sp>
        <p:nvSpPr>
          <p:cNvPr id="563" name="Shape 563"/>
          <p:cNvSpPr/>
          <p:nvPr/>
        </p:nvSpPr>
        <p:spPr>
          <a:xfrm>
            <a:off x="1354664" y="2111987"/>
            <a:ext cx="6276927" cy="3958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txt = 'abc' + 'def'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00FD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abcdef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num = 36 + 6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num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00FD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huh = 'abc' + 6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Traceback (most recent call last):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  File "&lt;stdin&gt;", line 1, in &lt;module&gt;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TypeError: cannot concatenate 'str' and 'int' objects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</a:p>
        </p:txBody>
      </p:sp>
      <p:sp>
        <p:nvSpPr>
          <p:cNvPr id="564" name="Shape 564"/>
          <p:cNvSpPr/>
          <p:nvPr/>
        </p:nvSpPr>
        <p:spPr>
          <a:xfrm>
            <a:off x="1371600" y="4657726"/>
            <a:ext cx="6415088" cy="1257300"/>
          </a:xfrm>
          <a:prstGeom prst="rect">
            <a:avLst/>
          </a:prstGeom>
          <a:solidFill>
            <a:srgbClr val="000000">
              <a:alpha val="4000"/>
            </a:srgbClr>
          </a:solidFill>
          <a:ln w="25400">
            <a:miter lim="400000"/>
          </a:ln>
        </p:spPr>
        <p:txBody>
          <a:bodyPr lIns="32004" tIns="32004" rIns="32004" bIns="32004" anchor="ctr"/>
          <a:lstStyle/>
          <a:p>
            <a:pPr algn="ctr" defTabSz="344042" hangingPunct="0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1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869906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Python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You can no longer mix text and data!!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6724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Converting Integer to String</a:t>
            </a:r>
          </a:p>
        </p:txBody>
      </p:sp>
      <p:sp>
        <p:nvSpPr>
          <p:cNvPr id="567" name="Shape 567"/>
          <p:cNvSpPr/>
          <p:nvPr/>
        </p:nvSpPr>
        <p:spPr>
          <a:xfrm>
            <a:off x="1354663" y="2288956"/>
            <a:ext cx="2958135" cy="360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txt = 'abc' + 'def'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txt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00FD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abcdef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num = 36 + 6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num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00FD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42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huh = 'abc'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str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huh</a:t>
            </a:r>
            <a:r>
              <a:rPr lang="en-US"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00FD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abc6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</a:t>
            </a:r>
          </a:p>
        </p:txBody>
      </p:sp>
      <p:sp>
        <p:nvSpPr>
          <p:cNvPr id="568" name="Shape 568"/>
          <p:cNvSpPr/>
          <p:nvPr/>
        </p:nvSpPr>
        <p:spPr>
          <a:xfrm>
            <a:off x="5177719" y="2892071"/>
            <a:ext cx="3393282" cy="218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/>
          <a:p>
            <a:pPr algn="ctr"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If we convert the </a:t>
            </a: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integer</a:t>
            </a: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to a string using the built-in </a:t>
            </a:r>
            <a:r>
              <a:rPr sz="2300" kern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str</a:t>
            </a: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() function - the types match for the concatenation (</a:t>
            </a: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 operation.</a:t>
            </a:r>
          </a:p>
        </p:txBody>
      </p:sp>
    </p:spTree>
    <p:extLst>
      <p:ext uri="{BB962C8B-B14F-4D97-AF65-F5344CB8AC3E}">
        <p14:creationId xmlns:p14="http://schemas.microsoft.com/office/powerpoint/2010/main" val="7114302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650084" y="180977"/>
            <a:ext cx="4957763" cy="1724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Parsing a String</a:t>
            </a:r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650081" y="1952627"/>
            <a:ext cx="4543425" cy="1628775"/>
          </a:xfrm>
          <a:prstGeom prst="rect">
            <a:avLst/>
          </a:prstGeom>
        </p:spPr>
        <p:txBody>
          <a:bodyPr/>
          <a:lstStyle/>
          <a:p>
            <a:pPr marL="656081"/>
            <a:r>
              <a:t>Sometimes we want to </a:t>
            </a:r>
            <a:r>
              <a:rPr>
                <a:solidFill>
                  <a:srgbClr val="FF40FF"/>
                </a:solidFill>
              </a:rPr>
              <a:t>break a string into pieces </a:t>
            </a:r>
            <a:r>
              <a:t>and do something with those pieces in several steps</a:t>
            </a:r>
          </a:p>
        </p:txBody>
      </p:sp>
      <p:sp>
        <p:nvSpPr>
          <p:cNvPr id="572" name="Shape 572"/>
          <p:cNvSpPr/>
          <p:nvPr/>
        </p:nvSpPr>
        <p:spPr>
          <a:xfrm>
            <a:off x="6297378" y="1396092"/>
            <a:ext cx="2756363" cy="4665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txt = 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guess=25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pos = txt.find('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')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sub = txt[pos+1:]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sub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type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sub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&lt;type 'str'&gt;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ival =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(sub)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ival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 print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type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ival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&lt;type 'int'&gt;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&gt;&gt;&gt;</a:t>
            </a:r>
          </a:p>
        </p:txBody>
      </p:sp>
      <p:sp>
        <p:nvSpPr>
          <p:cNvPr id="573" name="Shape 573"/>
          <p:cNvSpPr/>
          <p:nvPr/>
        </p:nvSpPr>
        <p:spPr>
          <a:xfrm>
            <a:off x="1764506" y="4171067"/>
            <a:ext cx="2034724" cy="10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500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guess=25</a:t>
            </a:r>
          </a:p>
          <a:p>
            <a:pPr defTabSz="344042" hangingPunct="0">
              <a:defRPr sz="5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ker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rPr>
              <a:t>01234567</a:t>
            </a:r>
          </a:p>
        </p:txBody>
      </p:sp>
    </p:spTree>
    <p:extLst>
      <p:ext uri="{BB962C8B-B14F-4D97-AF65-F5344CB8AC3E}">
        <p14:creationId xmlns:p14="http://schemas.microsoft.com/office/powerpoint/2010/main" val="31430082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>
                <a:solidFill>
                  <a:srgbClr val="00F900"/>
                </a:solidFill>
              </a:rPr>
              <a:t>try</a:t>
            </a:r>
            <a:r>
              <a:t> / </a:t>
            </a:r>
            <a:r>
              <a:rPr>
                <a:solidFill>
                  <a:srgbClr val="FF40FF"/>
                </a:solidFill>
              </a:rPr>
              <a:t>except</a:t>
            </a:r>
            <a:r>
              <a:t> Structure</a:t>
            </a:r>
          </a:p>
        </p:txBody>
      </p:sp>
      <p:sp>
        <p:nvSpPr>
          <p:cNvPr id="684" name="Shape 6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6081"/>
            <a:r>
              <a:t>Sometimes we know a line of code may cause </a:t>
            </a:r>
            <a:r>
              <a:rPr>
                <a:solidFill>
                  <a:srgbClr val="FF2600"/>
                </a:solidFill>
              </a:rPr>
              <a:t>traceback</a:t>
            </a:r>
            <a:r>
              <a:t> - perhaps because it is processing user input that may be flawed</a:t>
            </a:r>
          </a:p>
          <a:p>
            <a:pPr marL="656081"/>
            <a:r>
              <a:t>You surround a </a:t>
            </a:r>
            <a:r>
              <a:rPr>
                <a:solidFill>
                  <a:srgbClr val="FF2600"/>
                </a:solidFill>
              </a:rPr>
              <a:t>dangerous section</a:t>
            </a:r>
            <a:r>
              <a:t> of code with </a:t>
            </a:r>
            <a:r>
              <a:rPr>
                <a:solidFill>
                  <a:srgbClr val="00F900"/>
                </a:solidFill>
              </a:rPr>
              <a:t>try</a:t>
            </a:r>
            <a:r>
              <a:t> and </a:t>
            </a:r>
            <a:r>
              <a:rPr>
                <a:solidFill>
                  <a:srgbClr val="FF40FF"/>
                </a:solidFill>
              </a:rPr>
              <a:t>except</a:t>
            </a:r>
            <a:r>
              <a:t>.</a:t>
            </a:r>
          </a:p>
          <a:p>
            <a:pPr marL="656081"/>
            <a:r>
              <a:t>If the code in the </a:t>
            </a:r>
            <a:r>
              <a:rPr>
                <a:solidFill>
                  <a:srgbClr val="00F900"/>
                </a:solidFill>
              </a:rPr>
              <a:t>try</a:t>
            </a:r>
            <a:r>
              <a:t> works - the </a:t>
            </a:r>
            <a:r>
              <a:rPr>
                <a:solidFill>
                  <a:srgbClr val="FF40FF"/>
                </a:solidFill>
              </a:rPr>
              <a:t>except</a:t>
            </a:r>
            <a:r>
              <a:t> is skipped</a:t>
            </a:r>
          </a:p>
          <a:p>
            <a:pPr marL="656081"/>
            <a:r>
              <a:t>If the code in the </a:t>
            </a:r>
            <a:r>
              <a:rPr>
                <a:solidFill>
                  <a:srgbClr val="00F900"/>
                </a:solidFill>
              </a:rPr>
              <a:t>try</a:t>
            </a:r>
            <a:r>
              <a:t> fails - it jumps to the </a:t>
            </a:r>
            <a:r>
              <a:rPr>
                <a:solidFill>
                  <a:srgbClr val="FF40FF"/>
                </a:solidFill>
              </a:rPr>
              <a:t>except</a:t>
            </a:r>
            <a: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817640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/>
        </p:nvSpPr>
        <p:spPr>
          <a:xfrm>
            <a:off x="1564481" y="1976149"/>
            <a:ext cx="2238036" cy="289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$ cat notry.py 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astr = 'fourtytwo'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istr = int(astr)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 'First', istr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B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astr = '123'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istr = int(astr)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 'Second', istr</a:t>
            </a:r>
          </a:p>
        </p:txBody>
      </p:sp>
      <p:sp>
        <p:nvSpPr>
          <p:cNvPr id="687" name="Shape 687"/>
          <p:cNvSpPr/>
          <p:nvPr/>
        </p:nvSpPr>
        <p:spPr>
          <a:xfrm>
            <a:off x="4664871" y="2148359"/>
            <a:ext cx="4079081" cy="254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$ python notry.py 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Traceback (most recent call last):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  File "notry.py", line 2, in &lt;module&gt;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    istr = int(astr)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ValueError: invalid literal for int() with base 10: 'fourtytewo'</a:t>
            </a:r>
          </a:p>
        </p:txBody>
      </p:sp>
      <p:sp>
        <p:nvSpPr>
          <p:cNvPr id="688" name="Shape 688"/>
          <p:cNvSpPr/>
          <p:nvPr/>
        </p:nvSpPr>
        <p:spPr>
          <a:xfrm flipH="1" flipV="1">
            <a:off x="722059" y="2148359"/>
            <a:ext cx="643194" cy="744417"/>
          </a:xfrm>
          <a:prstGeom prst="line">
            <a:avLst/>
          </a:prstGeom>
          <a:ln w="76200">
            <a:solidFill>
              <a:srgbClr val="FF26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1428750" y="3019427"/>
            <a:ext cx="2185988" cy="2143125"/>
          </a:xfrm>
          <a:prstGeom prst="rect">
            <a:avLst/>
          </a:prstGeom>
          <a:solidFill>
            <a:srgbClr val="000000"/>
          </a:solidFill>
          <a:ln w="25400">
            <a:miter lim="400000"/>
          </a:ln>
        </p:spPr>
        <p:txBody>
          <a:bodyPr lIns="32004" tIns="32004" rIns="32004" bIns="32004" anchor="ctr"/>
          <a:lstStyle/>
          <a:p>
            <a:pPr algn="ctr" defTabSz="344042" hangingPunct="0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1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0" y="241552"/>
            <a:ext cx="2234179" cy="1726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 dirty="0">
                <a:latin typeface="Gill Sans"/>
                <a:ea typeface="Gill Sans"/>
                <a:cs typeface="Gill Sans"/>
              </a:rPr>
              <a:t>The program stops here</a:t>
            </a:r>
          </a:p>
        </p:txBody>
      </p:sp>
      <p:sp>
        <p:nvSpPr>
          <p:cNvPr id="691" name="Shape 691"/>
          <p:cNvSpPr/>
          <p:nvPr/>
        </p:nvSpPr>
        <p:spPr>
          <a:xfrm flipV="1">
            <a:off x="6973360" y="4825650"/>
            <a:ext cx="1090083" cy="14111"/>
          </a:xfrm>
          <a:prstGeom prst="line">
            <a:avLst/>
          </a:prstGeom>
          <a:ln w="76200">
            <a:solidFill>
              <a:srgbClr val="FF26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613741" y="5019181"/>
            <a:ext cx="1071563" cy="772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/>
          <a:p>
            <a:pPr algn="ctr"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All</a:t>
            </a:r>
          </a:p>
          <a:p>
            <a:pPr algn="ctr"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4279849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1621631" y="560378"/>
            <a:ext cx="2238036" cy="572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$ cat tryexcept.py 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astr = 'fourtytwo'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try: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istr = int(astr)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except: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   istr = -1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>
              <a:solidFill>
                <a:srgbClr val="FFFB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 'First', istr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>
              <a:solidFill>
                <a:srgbClr val="FFFB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astr = '42'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try: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sz="2300" kern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 istr = int(astr)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except: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   istr = -1</a:t>
            </a: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>
              <a:solidFill>
                <a:srgbClr val="FFFB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 'Second', istr</a:t>
            </a:r>
          </a:p>
        </p:txBody>
      </p:sp>
      <p:sp>
        <p:nvSpPr>
          <p:cNvPr id="695" name="Shape 695"/>
          <p:cNvSpPr/>
          <p:nvPr/>
        </p:nvSpPr>
        <p:spPr>
          <a:xfrm>
            <a:off x="4993484" y="2856246"/>
            <a:ext cx="2711429" cy="1126462"/>
          </a:xfrm>
          <a:prstGeom prst="rect">
            <a:avLst/>
          </a:prstGeom>
          <a:ln w="127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$ python tryexcept.py 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First -1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Second 42</a:t>
            </a:r>
          </a:p>
        </p:txBody>
      </p:sp>
      <p:sp>
        <p:nvSpPr>
          <p:cNvPr id="696" name="Shape 696"/>
          <p:cNvSpPr/>
          <p:nvPr/>
        </p:nvSpPr>
        <p:spPr>
          <a:xfrm>
            <a:off x="4970552" y="-31423"/>
            <a:ext cx="3314701" cy="283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>
            <a:lvl1pPr algn="ctr" defTabSz="546100">
              <a:defRPr sz="30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When the first conversion fails -  it just drops into the except: clause and the program continues.</a:t>
            </a:r>
          </a:p>
        </p:txBody>
      </p:sp>
      <p:sp>
        <p:nvSpPr>
          <p:cNvPr id="697" name="Shape 697"/>
          <p:cNvSpPr/>
          <p:nvPr/>
        </p:nvSpPr>
        <p:spPr>
          <a:xfrm flipH="1">
            <a:off x="745334" y="1654527"/>
            <a:ext cx="698501" cy="14112"/>
          </a:xfrm>
          <a:prstGeom prst="line">
            <a:avLst/>
          </a:prstGeom>
          <a:ln w="76200">
            <a:solidFill>
              <a:srgbClr val="FF26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4970552" y="3854778"/>
            <a:ext cx="3314701" cy="283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>
            <a:lvl1pPr algn="ctr" defTabSz="546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When the second conversion succeeds -  it just skips the except: clause and the program continues.</a:t>
            </a:r>
          </a:p>
        </p:txBody>
      </p:sp>
      <p:sp>
        <p:nvSpPr>
          <p:cNvPr id="699" name="Shape 699"/>
          <p:cNvSpPr/>
          <p:nvPr/>
        </p:nvSpPr>
        <p:spPr>
          <a:xfrm>
            <a:off x="2929469" y="2459922"/>
            <a:ext cx="508001" cy="14111"/>
          </a:xfrm>
          <a:prstGeom prst="line">
            <a:avLst/>
          </a:prstGeom>
          <a:ln w="76200">
            <a:solidFill>
              <a:srgbClr val="FF26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00" name="Shape 700"/>
          <p:cNvSpPr/>
          <p:nvPr/>
        </p:nvSpPr>
        <p:spPr>
          <a:xfrm flipH="1">
            <a:off x="745334" y="4893027"/>
            <a:ext cx="698501" cy="14112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01" name="Shape 701"/>
          <p:cNvSpPr/>
          <p:nvPr/>
        </p:nvSpPr>
        <p:spPr>
          <a:xfrm flipV="1">
            <a:off x="3751262" y="6406444"/>
            <a:ext cx="545572" cy="10584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006482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Program Steps or Program Flow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6081"/>
            <a:r>
              <a:t>Like a recipe or installation instructions, a program is a </a:t>
            </a:r>
            <a:r>
              <a:rPr>
                <a:solidFill>
                  <a:srgbClr val="00FDFF"/>
                </a:solidFill>
              </a:rPr>
              <a:t>sequence</a:t>
            </a:r>
            <a:r>
              <a:t> of steps to be done in order</a:t>
            </a:r>
          </a:p>
          <a:p>
            <a:pPr marL="656081"/>
            <a:r>
              <a:t>Some steps are </a:t>
            </a:r>
            <a:r>
              <a:rPr>
                <a:solidFill>
                  <a:srgbClr val="FF2600"/>
                </a:solidFill>
              </a:rPr>
              <a:t>conditional</a:t>
            </a:r>
            <a:r>
              <a:t> - they may be skipped</a:t>
            </a:r>
          </a:p>
          <a:p>
            <a:pPr marL="656081"/>
            <a:r>
              <a:t>Sometimes a step or group of steps are to be </a:t>
            </a:r>
            <a:r>
              <a:rPr>
                <a:solidFill>
                  <a:srgbClr val="00F900"/>
                </a:solidFill>
              </a:rPr>
              <a:t>repeated</a:t>
            </a:r>
          </a:p>
          <a:p>
            <a:pPr marL="656081"/>
            <a:r>
              <a:t>Sometimes we </a:t>
            </a:r>
            <a:r>
              <a:rPr>
                <a:solidFill>
                  <a:srgbClr val="FFFB00"/>
                </a:solidFill>
              </a:rPr>
              <a:t>store</a:t>
            </a:r>
            <a:r>
              <a:t> a set of steps to be </a:t>
            </a:r>
            <a:r>
              <a:rPr>
                <a:solidFill>
                  <a:srgbClr val="FFFB00"/>
                </a:solidFill>
              </a:rPr>
              <a:t>reused</a:t>
            </a:r>
            <a:r>
              <a:t> over and over as needed several places throughout the program</a:t>
            </a:r>
          </a:p>
        </p:txBody>
      </p:sp>
    </p:spTree>
    <p:extLst>
      <p:ext uri="{BB962C8B-B14F-4D97-AF65-F5344CB8AC3E}">
        <p14:creationId xmlns:p14="http://schemas.microsoft.com/office/powerpoint/2010/main" val="15367889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guessing game that plays until the correct answer is given.  </a:t>
            </a:r>
          </a:p>
          <a:p>
            <a:r>
              <a:rPr lang="en-US" dirty="0" smtClean="0"/>
              <a:t>Can you avoid hardcoding the “secret number”?</a:t>
            </a:r>
          </a:p>
          <a:p>
            <a:r>
              <a:rPr lang="en-US" dirty="0" smtClean="0"/>
              <a:t>Can you get it to work if the input is in the form “guess =  42”?</a:t>
            </a:r>
          </a:p>
          <a:p>
            <a:r>
              <a:rPr lang="en-US" dirty="0" smtClean="0"/>
              <a:t>Can you get it to work if someone enters a name instead of a number?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96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DFF"/>
                </a:solidFill>
              </a:defRPr>
            </a:lvl1pPr>
          </a:lstStyle>
          <a:p>
            <a:r>
              <a:t>Sequential Steps</a:t>
            </a:r>
          </a:p>
        </p:txBody>
      </p:sp>
      <p:sp>
        <p:nvSpPr>
          <p:cNvPr id="301" name="Shape 301"/>
          <p:cNvSpPr/>
          <p:nvPr/>
        </p:nvSpPr>
        <p:spPr>
          <a:xfrm>
            <a:off x="3859243" y="2415819"/>
            <a:ext cx="1179346" cy="218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Program: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x = 1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x = x + 1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lang="en-US"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(x)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645308" y="2769762"/>
            <a:ext cx="1010987" cy="1480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Output: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sp>
        <p:nvSpPr>
          <p:cNvPr id="303" name="Shape 303"/>
          <p:cNvSpPr/>
          <p:nvPr/>
        </p:nvSpPr>
        <p:spPr>
          <a:xfrm>
            <a:off x="892969" y="2305052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x = 1</a:t>
            </a:r>
          </a:p>
        </p:txBody>
      </p:sp>
      <p:sp>
        <p:nvSpPr>
          <p:cNvPr id="304" name="Shape 304"/>
          <p:cNvSpPr/>
          <p:nvPr/>
        </p:nvSpPr>
        <p:spPr>
          <a:xfrm>
            <a:off x="892969" y="3133727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 dirty="0" smtClean="0">
                <a:latin typeface="Gill Sans"/>
                <a:ea typeface="Gill Sans"/>
                <a:cs typeface="Gill Sans"/>
              </a:rPr>
              <a:t>print x</a:t>
            </a:r>
            <a:endParaRPr kern="0" dirty="0">
              <a:latin typeface="Gill Sans"/>
              <a:ea typeface="Gill Sans"/>
              <a:cs typeface="Gill Sans"/>
            </a:endParaRPr>
          </a:p>
        </p:txBody>
      </p:sp>
      <p:sp>
        <p:nvSpPr>
          <p:cNvPr id="305" name="Shape 305"/>
          <p:cNvSpPr/>
          <p:nvPr/>
        </p:nvSpPr>
        <p:spPr>
          <a:xfrm flipH="1" flipV="1">
            <a:off x="1654443" y="2742406"/>
            <a:ext cx="7580" cy="42567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892969" y="4273063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 dirty="0">
                <a:latin typeface="Gill Sans"/>
                <a:ea typeface="Gill Sans"/>
                <a:cs typeface="Gill Sans"/>
              </a:rPr>
              <a:t>x = x + 1</a:t>
            </a:r>
          </a:p>
        </p:txBody>
      </p:sp>
      <p:sp>
        <p:nvSpPr>
          <p:cNvPr id="307" name="Shape 307"/>
          <p:cNvSpPr/>
          <p:nvPr/>
        </p:nvSpPr>
        <p:spPr>
          <a:xfrm flipH="1" flipV="1">
            <a:off x="1654443" y="3542506"/>
            <a:ext cx="7580" cy="42567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892969" y="5005273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 dirty="0">
                <a:latin typeface="Gill Sans"/>
                <a:ea typeface="Gill Sans"/>
                <a:cs typeface="Gill Sans"/>
              </a:rPr>
              <a:t>print x</a:t>
            </a:r>
          </a:p>
        </p:txBody>
      </p:sp>
      <p:sp>
        <p:nvSpPr>
          <p:cNvPr id="309" name="Shape 309"/>
          <p:cNvSpPr/>
          <p:nvPr/>
        </p:nvSpPr>
        <p:spPr>
          <a:xfrm flipH="1" flipV="1">
            <a:off x="1654443" y="4380705"/>
            <a:ext cx="7580" cy="42567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0" name="Shape 310"/>
          <p:cNvSpPr/>
          <p:nvPr/>
        </p:nvSpPr>
        <p:spPr>
          <a:xfrm flipH="1" flipV="1">
            <a:off x="5038590" y="3758064"/>
            <a:ext cx="1565929" cy="0"/>
          </a:xfrm>
          <a:prstGeom prst="line">
            <a:avLst/>
          </a:prstGeom>
          <a:ln w="508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1" name="Shape 311"/>
          <p:cNvSpPr/>
          <p:nvPr/>
        </p:nvSpPr>
        <p:spPr>
          <a:xfrm flipH="1">
            <a:off x="5038589" y="4092940"/>
            <a:ext cx="1565928" cy="287765"/>
          </a:xfrm>
          <a:prstGeom prst="line">
            <a:avLst/>
          </a:prstGeom>
          <a:ln w="508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827425" y="5409675"/>
            <a:ext cx="6122194" cy="117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>
            <a:lvl1pPr algn="ctr" defTabSz="546100">
              <a:defRPr sz="3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sz="2400" kern="0" dirty="0">
                <a:latin typeface="Gill Sans"/>
                <a:ea typeface="Gill Sans"/>
                <a:cs typeface="Gill Sans"/>
              </a:rPr>
              <a:t>When a program is running, it flows from one step to the next.  We as programmers set up “paths” for the program to follow.</a:t>
            </a:r>
          </a:p>
        </p:txBody>
      </p:sp>
    </p:spTree>
    <p:extLst>
      <p:ext uri="{BB962C8B-B14F-4D97-AF65-F5344CB8AC3E}">
        <p14:creationId xmlns:p14="http://schemas.microsoft.com/office/powerpoint/2010/main" val="31728731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307559" y="180977"/>
            <a:ext cx="5179219" cy="1724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Conditional Steps</a:t>
            </a:r>
          </a:p>
        </p:txBody>
      </p:sp>
      <p:sp>
        <p:nvSpPr>
          <p:cNvPr id="315" name="Shape 315"/>
          <p:cNvSpPr/>
          <p:nvPr/>
        </p:nvSpPr>
        <p:spPr>
          <a:xfrm>
            <a:off x="7490147" y="2750712"/>
            <a:ext cx="1010987" cy="1480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Output: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Smaller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 smtClea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Finis</a:t>
            </a:r>
            <a:r>
              <a:rPr lang="en-US" sz="2300" kern="0" dirty="0" smtClea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sz="2300" kern="0" dirty="0">
              <a:solidFill>
                <a:srgbClr val="FF4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387882" y="2222281"/>
            <a:ext cx="2226370" cy="360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Program: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x = 5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x &lt; 10: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Smaller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x &gt; 20: 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Bigger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'Finis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700088" y="733426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x = 5</a:t>
            </a:r>
          </a:p>
        </p:txBody>
      </p:sp>
      <p:sp>
        <p:nvSpPr>
          <p:cNvPr id="318" name="Shape 318"/>
          <p:cNvSpPr/>
          <p:nvPr/>
        </p:nvSpPr>
        <p:spPr>
          <a:xfrm flipH="1" flipV="1">
            <a:off x="1461562" y="1170781"/>
            <a:ext cx="7580" cy="42567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9" name="Shape 319"/>
          <p:cNvSpPr/>
          <p:nvPr/>
        </p:nvSpPr>
        <p:spPr>
          <a:xfrm flipH="1" flipV="1">
            <a:off x="6319768" y="3678511"/>
            <a:ext cx="1058642" cy="28517"/>
          </a:xfrm>
          <a:prstGeom prst="line">
            <a:avLst/>
          </a:prstGeom>
          <a:ln w="508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64369" y="1590675"/>
            <a:ext cx="1614488" cy="952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X &lt; 10 ?</a:t>
            </a:r>
          </a:p>
        </p:txBody>
      </p:sp>
      <p:sp>
        <p:nvSpPr>
          <p:cNvPr id="321" name="Shape 321"/>
          <p:cNvSpPr/>
          <p:nvPr/>
        </p:nvSpPr>
        <p:spPr>
          <a:xfrm flipH="1" flipV="1">
            <a:off x="1461562" y="2504282"/>
            <a:ext cx="10640" cy="1207709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871665" y="2514602"/>
            <a:ext cx="1643063" cy="5619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sz="2400" kern="0" dirty="0">
                <a:latin typeface="Gill Sans"/>
                <a:ea typeface="Gill Sans"/>
                <a:cs typeface="Gill Sans"/>
              </a:rPr>
              <a:t>print 'Smaller'</a:t>
            </a:r>
          </a:p>
        </p:txBody>
      </p:sp>
      <p:sp>
        <p:nvSpPr>
          <p:cNvPr id="323" name="Shape 323"/>
          <p:cNvSpPr/>
          <p:nvPr/>
        </p:nvSpPr>
        <p:spPr>
          <a:xfrm flipH="1" flipV="1">
            <a:off x="2272188" y="2062411"/>
            <a:ext cx="437201" cy="12404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 flipV="1">
            <a:off x="2690783" y="2062411"/>
            <a:ext cx="9303" cy="483712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5" name="Shape 325"/>
          <p:cNvSpPr/>
          <p:nvPr/>
        </p:nvSpPr>
        <p:spPr>
          <a:xfrm flipH="1">
            <a:off x="2690783" y="3067042"/>
            <a:ext cx="9303" cy="235655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490805" y="3315097"/>
            <a:ext cx="1209278" cy="96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64369" y="3648075"/>
            <a:ext cx="1614488" cy="952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X &gt; 20 ?</a:t>
            </a:r>
          </a:p>
        </p:txBody>
      </p:sp>
      <p:sp>
        <p:nvSpPr>
          <p:cNvPr id="328" name="Shape 328"/>
          <p:cNvSpPr/>
          <p:nvPr/>
        </p:nvSpPr>
        <p:spPr>
          <a:xfrm flipH="1" flipV="1">
            <a:off x="1461562" y="4561682"/>
            <a:ext cx="10640" cy="1207709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871665" y="4572002"/>
            <a:ext cx="1643063" cy="5619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sz="2400" kern="0" dirty="0">
                <a:latin typeface="Gill Sans"/>
                <a:ea typeface="Gill Sans"/>
                <a:cs typeface="Gill Sans"/>
              </a:rPr>
              <a:t>print 'Bigger'</a:t>
            </a:r>
          </a:p>
        </p:txBody>
      </p:sp>
      <p:sp>
        <p:nvSpPr>
          <p:cNvPr id="330" name="Shape 330"/>
          <p:cNvSpPr/>
          <p:nvPr/>
        </p:nvSpPr>
        <p:spPr>
          <a:xfrm flipH="1" flipV="1">
            <a:off x="2272188" y="4119811"/>
            <a:ext cx="437201" cy="12404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1" name="Shape 331"/>
          <p:cNvSpPr/>
          <p:nvPr/>
        </p:nvSpPr>
        <p:spPr>
          <a:xfrm flipV="1">
            <a:off x="2690783" y="4119810"/>
            <a:ext cx="9303" cy="483713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2" name="Shape 332"/>
          <p:cNvSpPr/>
          <p:nvPr/>
        </p:nvSpPr>
        <p:spPr>
          <a:xfrm flipH="1">
            <a:off x="2690783" y="5124442"/>
            <a:ext cx="9303" cy="235655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1490805" y="5372497"/>
            <a:ext cx="1209278" cy="96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4" name="Shape 334"/>
          <p:cNvSpPr/>
          <p:nvPr/>
        </p:nvSpPr>
        <p:spPr>
          <a:xfrm flipH="1">
            <a:off x="6137984" y="4120503"/>
            <a:ext cx="1283203" cy="1468555"/>
          </a:xfrm>
          <a:prstGeom prst="line">
            <a:avLst/>
          </a:prstGeom>
          <a:ln w="508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700088" y="5743577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 dirty="0">
                <a:latin typeface="Gill Sans"/>
                <a:ea typeface="Gill Sans"/>
                <a:cs typeface="Gill Sans"/>
              </a:rPr>
              <a:t>print '</a:t>
            </a:r>
            <a:r>
              <a:rPr kern="0" dirty="0" smtClean="0">
                <a:latin typeface="Gill Sans"/>
                <a:ea typeface="Gill Sans"/>
                <a:cs typeface="Gill Sans"/>
              </a:rPr>
              <a:t>Finis</a:t>
            </a:r>
            <a:r>
              <a:rPr lang="en-US" kern="0" dirty="0" smtClean="0">
                <a:latin typeface="Gill Sans"/>
                <a:ea typeface="Gill Sans"/>
                <a:cs typeface="Gill Sans"/>
              </a:rPr>
              <a:t>h</a:t>
            </a:r>
            <a:r>
              <a:rPr kern="0" dirty="0" smtClean="0">
                <a:latin typeface="Gill Sans"/>
                <a:ea typeface="Gill Sans"/>
                <a:cs typeface="Gill Sans"/>
              </a:rPr>
              <a:t>'</a:t>
            </a:r>
            <a:endParaRPr kern="0" dirty="0">
              <a:latin typeface="Gill Sans"/>
              <a:ea typeface="Gill Sans"/>
              <a:cs typeface="Gill Sans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316997" y="1505198"/>
            <a:ext cx="742252" cy="61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Yes</a:t>
            </a:r>
          </a:p>
        </p:txBody>
      </p:sp>
      <p:sp>
        <p:nvSpPr>
          <p:cNvPr id="337" name="Shape 337"/>
          <p:cNvSpPr/>
          <p:nvPr/>
        </p:nvSpPr>
        <p:spPr>
          <a:xfrm>
            <a:off x="2316997" y="3572123"/>
            <a:ext cx="742252" cy="61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378504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4093369" y="180977"/>
            <a:ext cx="4393406" cy="1724025"/>
          </a:xfrm>
          <a:prstGeom prst="rect">
            <a:avLst/>
          </a:prstGeom>
        </p:spPr>
        <p:txBody>
          <a:bodyPr/>
          <a:lstStyle/>
          <a:p>
            <a:r>
              <a:t>Repeated Steps</a:t>
            </a:r>
          </a:p>
        </p:txBody>
      </p:sp>
      <p:sp>
        <p:nvSpPr>
          <p:cNvPr id="340" name="Shape 340"/>
          <p:cNvSpPr/>
          <p:nvPr/>
        </p:nvSpPr>
        <p:spPr>
          <a:xfrm>
            <a:off x="7361559" y="1738024"/>
            <a:ext cx="1023085" cy="289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Output: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>
              <a:solidFill>
                <a:srgbClr val="FF4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Blastoff!</a:t>
            </a:r>
          </a:p>
        </p:txBody>
      </p:sp>
      <p:sp>
        <p:nvSpPr>
          <p:cNvPr id="341" name="Shape 341"/>
          <p:cNvSpPr/>
          <p:nvPr/>
        </p:nvSpPr>
        <p:spPr>
          <a:xfrm>
            <a:off x="4252149" y="1914999"/>
            <a:ext cx="1990466" cy="254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Program: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sz="2300" kern="0" dirty="0">
              <a:solidFill>
                <a:srgbClr val="FFFB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while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: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   print </a:t>
            </a:r>
            <a:r>
              <a:rPr lang="en-US"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(n)</a:t>
            </a:r>
            <a:endParaRPr sz="2300" kern="0" dirty="0">
              <a:solidFill>
                <a:srgbClr val="FFFB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 smtClean="0">
                <a:solidFill>
                  <a:srgbClr val="00FDFF"/>
                </a:solidFill>
                <a:latin typeface="Gill Sans"/>
                <a:ea typeface="Gill Sans"/>
                <a:cs typeface="Gill Sans"/>
                <a:sym typeface="Gill Sans"/>
              </a:rPr>
              <a:t>–</a:t>
            </a:r>
            <a:r>
              <a:rPr sz="2300" kern="0" dirty="0" smtClea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300" kern="0" dirty="0" smtClea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sz="2300" kern="0" dirty="0" smtClean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rint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(‘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Blastoff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!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Shape 342"/>
          <p:cNvSpPr/>
          <p:nvPr/>
        </p:nvSpPr>
        <p:spPr>
          <a:xfrm flipH="1" flipV="1">
            <a:off x="1597293" y="1008855"/>
            <a:ext cx="7580" cy="42567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3" name="Shape 343"/>
          <p:cNvSpPr/>
          <p:nvPr/>
        </p:nvSpPr>
        <p:spPr>
          <a:xfrm flipH="1">
            <a:off x="6127291" y="2666208"/>
            <a:ext cx="1101415" cy="384963"/>
          </a:xfrm>
          <a:prstGeom prst="line">
            <a:avLst/>
          </a:prstGeom>
          <a:ln w="508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800100" y="1428751"/>
            <a:ext cx="1614488" cy="952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100">
                <a:solidFill>
                  <a:srgbClr val="FF26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>
              <a:defRPr>
                <a:solidFill>
                  <a:srgbClr val="FFFFFF"/>
                </a:solidFill>
              </a:defRPr>
            </a:pPr>
            <a:r>
              <a:rPr sz="2200" kern="0" dirty="0">
                <a:latin typeface="Gill Sans"/>
                <a:ea typeface="Gill Sans"/>
                <a:cs typeface="Gill Sans"/>
              </a:rPr>
              <a:t>n &gt; 0 ?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1596168" y="2382346"/>
            <a:ext cx="11917" cy="1737388"/>
          </a:xfrm>
          <a:prstGeom prst="line">
            <a:avLst/>
          </a:prstGeom>
          <a:ln w="50800">
            <a:solidFill>
              <a:srgbClr val="00F9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007397" y="3305178"/>
            <a:ext cx="1643063" cy="5619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sz="2200" kern="0" dirty="0">
                <a:latin typeface="Gill Sans"/>
                <a:ea typeface="Gill Sans"/>
                <a:cs typeface="Gill Sans"/>
              </a:rPr>
              <a:t>n = n -1</a:t>
            </a:r>
          </a:p>
        </p:txBody>
      </p:sp>
      <p:sp>
        <p:nvSpPr>
          <p:cNvPr id="347" name="Shape 347"/>
          <p:cNvSpPr/>
          <p:nvPr/>
        </p:nvSpPr>
        <p:spPr>
          <a:xfrm flipH="1" flipV="1">
            <a:off x="2407919" y="1900485"/>
            <a:ext cx="437201" cy="12404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8" name="Shape 348"/>
          <p:cNvSpPr/>
          <p:nvPr/>
        </p:nvSpPr>
        <p:spPr>
          <a:xfrm flipV="1">
            <a:off x="2826515" y="1900485"/>
            <a:ext cx="9303" cy="483712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9" name="Shape 349"/>
          <p:cNvSpPr/>
          <p:nvPr/>
        </p:nvSpPr>
        <p:spPr>
          <a:xfrm flipH="1">
            <a:off x="2826515" y="2522485"/>
            <a:ext cx="771" cy="1570787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605468" y="4094926"/>
            <a:ext cx="1230346" cy="10748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1" name="Shape 351"/>
          <p:cNvSpPr/>
          <p:nvPr/>
        </p:nvSpPr>
        <p:spPr>
          <a:xfrm flipH="1">
            <a:off x="600838" y="1912888"/>
            <a:ext cx="222598" cy="1659"/>
          </a:xfrm>
          <a:prstGeom prst="line">
            <a:avLst/>
          </a:prstGeom>
          <a:ln w="50800">
            <a:solidFill>
              <a:srgbClr val="00F9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2" name="Shape 352"/>
          <p:cNvSpPr/>
          <p:nvPr/>
        </p:nvSpPr>
        <p:spPr>
          <a:xfrm flipV="1">
            <a:off x="1597790" y="4453185"/>
            <a:ext cx="9303" cy="483713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3" name="Shape 353"/>
          <p:cNvSpPr/>
          <p:nvPr/>
        </p:nvSpPr>
        <p:spPr>
          <a:xfrm flipH="1" flipV="1">
            <a:off x="599093" y="1891863"/>
            <a:ext cx="20353" cy="257515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10143" y="4467011"/>
            <a:ext cx="986027" cy="96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5" name="Shape 355"/>
          <p:cNvSpPr/>
          <p:nvPr/>
        </p:nvSpPr>
        <p:spPr>
          <a:xfrm flipH="1" flipV="1">
            <a:off x="6116597" y="3336324"/>
            <a:ext cx="1144189" cy="826955"/>
          </a:xfrm>
          <a:prstGeom prst="line">
            <a:avLst/>
          </a:prstGeom>
          <a:ln w="508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098891" y="5170063"/>
            <a:ext cx="5700713" cy="1480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/>
          <a:p>
            <a:pPr algn="ctr"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Loops (repeated steps) have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iteration variables</a:t>
            </a:r>
            <a:r>
              <a:rPr sz="2300" kern="0" dirty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that change each time through a loop.  Often these </a:t>
            </a:r>
            <a:r>
              <a:rPr sz="2300" kern="0" dirty="0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iteration variables 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go through a sequence of numbers.</a:t>
            </a:r>
          </a:p>
        </p:txBody>
      </p:sp>
      <p:sp>
        <p:nvSpPr>
          <p:cNvPr id="357" name="Shape 357"/>
          <p:cNvSpPr/>
          <p:nvPr/>
        </p:nvSpPr>
        <p:spPr>
          <a:xfrm>
            <a:off x="169376" y="1267074"/>
            <a:ext cx="679811" cy="61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No</a:t>
            </a:r>
          </a:p>
        </p:txBody>
      </p:sp>
      <p:sp>
        <p:nvSpPr>
          <p:cNvPr id="358" name="Shape 358"/>
          <p:cNvSpPr/>
          <p:nvPr/>
        </p:nvSpPr>
        <p:spPr>
          <a:xfrm>
            <a:off x="785815" y="4914902"/>
            <a:ext cx="1643063" cy="5619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sz="2200" kern="0" dirty="0">
                <a:latin typeface="Gill Sans"/>
                <a:ea typeface="Gill Sans"/>
                <a:cs typeface="Gill Sans"/>
              </a:rPr>
              <a:t>print 'Blastoff'</a:t>
            </a:r>
          </a:p>
        </p:txBody>
      </p:sp>
      <p:sp>
        <p:nvSpPr>
          <p:cNvPr id="359" name="Shape 359"/>
          <p:cNvSpPr/>
          <p:nvPr/>
        </p:nvSpPr>
        <p:spPr>
          <a:xfrm>
            <a:off x="2454123" y="1267074"/>
            <a:ext cx="742252" cy="61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Yes</a:t>
            </a:r>
          </a:p>
        </p:txBody>
      </p:sp>
      <p:sp>
        <p:nvSpPr>
          <p:cNvPr id="360" name="Shape 360"/>
          <p:cNvSpPr/>
          <p:nvPr/>
        </p:nvSpPr>
        <p:spPr>
          <a:xfrm>
            <a:off x="785815" y="457202"/>
            <a:ext cx="1643063" cy="5619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sz="2200" kern="0" dirty="0">
                <a:latin typeface="Gill Sans"/>
                <a:ea typeface="Gill Sans"/>
                <a:cs typeface="Gill Sans"/>
              </a:rPr>
              <a:t>n = 5</a:t>
            </a:r>
          </a:p>
        </p:txBody>
      </p:sp>
      <p:sp>
        <p:nvSpPr>
          <p:cNvPr id="361" name="Shape 361"/>
          <p:cNvSpPr/>
          <p:nvPr/>
        </p:nvSpPr>
        <p:spPr>
          <a:xfrm>
            <a:off x="2014540" y="2390778"/>
            <a:ext cx="1643063" cy="5619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/>
          <a:p>
            <a:pPr algn="ctr" defTabSz="344042" hangingPunct="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22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sz="2200" kern="0" dirty="0">
                <a:solidFill>
                  <a:srgbClr val="FF26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509189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Stored (and reused) Steps</a:t>
            </a:r>
          </a:p>
        </p:txBody>
      </p:sp>
      <p:sp>
        <p:nvSpPr>
          <p:cNvPr id="364" name="Shape 364"/>
          <p:cNvSpPr/>
          <p:nvPr/>
        </p:nvSpPr>
        <p:spPr>
          <a:xfrm>
            <a:off x="7240114" y="2924648"/>
            <a:ext cx="1778794" cy="254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Output: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>
              <a:solidFill>
                <a:srgbClr val="FF4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Hello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Fun</a:t>
            </a:r>
          </a:p>
          <a:p>
            <a:pPr defTabSz="344042" hangingPunct="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Zip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Hello</a:t>
            </a:r>
          </a:p>
          <a:p>
            <a:pPr defTabSz="344042" hangingPunct="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rPr>
              <a:t>Fun</a:t>
            </a:r>
          </a:p>
        </p:txBody>
      </p:sp>
      <p:sp>
        <p:nvSpPr>
          <p:cNvPr id="365" name="Shape 365"/>
          <p:cNvSpPr/>
          <p:nvPr/>
        </p:nvSpPr>
        <p:spPr>
          <a:xfrm>
            <a:off x="4480753" y="2069881"/>
            <a:ext cx="1998963" cy="360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Program: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def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hello():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Hello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Fun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hello()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Zip</a:t>
            </a: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rPr>
              <a:t>hello()</a:t>
            </a:r>
          </a:p>
          <a:p>
            <a:pPr defTabSz="344042" hangingPunct="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93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28625" y="2047877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def</a:t>
            </a:r>
          </a:p>
        </p:txBody>
      </p:sp>
      <p:sp>
        <p:nvSpPr>
          <p:cNvPr id="367" name="Shape 367"/>
          <p:cNvSpPr/>
          <p:nvPr/>
        </p:nvSpPr>
        <p:spPr>
          <a:xfrm flipH="1" flipV="1">
            <a:off x="1190102" y="2485231"/>
            <a:ext cx="3401" cy="1387744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8" name="Shape 368"/>
          <p:cNvSpPr/>
          <p:nvPr/>
        </p:nvSpPr>
        <p:spPr>
          <a:xfrm flipH="1">
            <a:off x="5268718" y="4063473"/>
            <a:ext cx="1924803" cy="256643"/>
          </a:xfrm>
          <a:prstGeom prst="line">
            <a:avLst/>
          </a:prstGeom>
          <a:ln w="508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9" name="Shape 369"/>
          <p:cNvSpPr/>
          <p:nvPr/>
        </p:nvSpPr>
        <p:spPr>
          <a:xfrm flipH="1" flipV="1">
            <a:off x="5300796" y="5075775"/>
            <a:ext cx="1871336" cy="71291"/>
          </a:xfrm>
          <a:prstGeom prst="line">
            <a:avLst/>
          </a:prstGeom>
          <a:ln w="50800">
            <a:solidFill>
              <a:srgbClr val="FF26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464594" y="2733677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/>
          <a:p>
            <a:pPr algn="ctr" defTabSz="344042" hangingPunct="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22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sz="2200" kern="0" dirty="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2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 'Hello'</a:t>
            </a:r>
          </a:p>
        </p:txBody>
      </p:sp>
      <p:sp>
        <p:nvSpPr>
          <p:cNvPr id="371" name="Shape 371"/>
          <p:cNvSpPr/>
          <p:nvPr/>
        </p:nvSpPr>
        <p:spPr>
          <a:xfrm>
            <a:off x="2464594" y="3162301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/>
          <a:p>
            <a:pPr algn="ctr" defTabSz="344042" hangingPunct="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2200" kern="0" dirty="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2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 'Fun'</a:t>
            </a:r>
          </a:p>
        </p:txBody>
      </p:sp>
      <p:sp>
        <p:nvSpPr>
          <p:cNvPr id="372" name="Shape 372"/>
          <p:cNvSpPr/>
          <p:nvPr/>
        </p:nvSpPr>
        <p:spPr>
          <a:xfrm>
            <a:off x="428625" y="3819527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hello()</a:t>
            </a:r>
          </a:p>
        </p:txBody>
      </p:sp>
      <p:sp>
        <p:nvSpPr>
          <p:cNvPr id="373" name="Shape 373"/>
          <p:cNvSpPr/>
          <p:nvPr/>
        </p:nvSpPr>
        <p:spPr>
          <a:xfrm flipH="1" flipV="1">
            <a:off x="1190099" y="4285455"/>
            <a:ext cx="7580" cy="42567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28625" y="4667252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/>
          <a:p>
            <a:pPr algn="ctr" defTabSz="344042" hangingPunct="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2200" kern="0" dirty="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2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 'Zip'</a:t>
            </a:r>
          </a:p>
        </p:txBody>
      </p:sp>
      <p:sp>
        <p:nvSpPr>
          <p:cNvPr id="375" name="Shape 375"/>
          <p:cNvSpPr/>
          <p:nvPr/>
        </p:nvSpPr>
        <p:spPr>
          <a:xfrm flipH="1">
            <a:off x="1984185" y="2843539"/>
            <a:ext cx="455805" cy="992228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6" name="Shape 376"/>
          <p:cNvSpPr/>
          <p:nvPr/>
        </p:nvSpPr>
        <p:spPr>
          <a:xfrm flipV="1">
            <a:off x="2002786" y="3624917"/>
            <a:ext cx="1181372" cy="669755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7" name="Shape 377"/>
          <p:cNvSpPr/>
          <p:nvPr/>
        </p:nvSpPr>
        <p:spPr>
          <a:xfrm flipH="1" flipV="1">
            <a:off x="2067901" y="2273008"/>
            <a:ext cx="604640" cy="434101"/>
          </a:xfrm>
          <a:prstGeom prst="line">
            <a:avLst/>
          </a:prstGeom>
          <a:ln w="50800">
            <a:solidFill>
              <a:srgbClr val="00F900"/>
            </a:solidFill>
            <a:custDash>
              <a:ds d="300000" sp="300000"/>
            </a:custDash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02786" y="5460728"/>
            <a:ext cx="6887014" cy="117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 dirty="0">
                <a:latin typeface="Gill Sans"/>
                <a:ea typeface="Gill Sans"/>
                <a:cs typeface="Gill Sans"/>
              </a:rPr>
              <a:t>We call these little stored chunks of </a:t>
            </a:r>
            <a:endParaRPr lang="en-US" kern="0" dirty="0" smtClean="0">
              <a:latin typeface="Gill Sans"/>
              <a:ea typeface="Gill Sans"/>
              <a:cs typeface="Gill Sans"/>
            </a:endParaRPr>
          </a:p>
          <a:p>
            <a:pPr hangingPunct="0"/>
            <a:r>
              <a:rPr kern="0" dirty="0" smtClean="0">
                <a:latin typeface="Gill Sans"/>
                <a:ea typeface="Gill Sans"/>
                <a:cs typeface="Gill Sans"/>
              </a:rPr>
              <a:t>code </a:t>
            </a:r>
            <a:r>
              <a:rPr kern="0" dirty="0">
                <a:latin typeface="Gill Sans"/>
                <a:ea typeface="Gill Sans"/>
                <a:cs typeface="Gill Sans"/>
              </a:rPr>
              <a:t>“subprograms” or “functions”.</a:t>
            </a:r>
          </a:p>
        </p:txBody>
      </p:sp>
      <p:sp>
        <p:nvSpPr>
          <p:cNvPr id="379" name="Shape 379"/>
          <p:cNvSpPr/>
          <p:nvPr/>
        </p:nvSpPr>
        <p:spPr>
          <a:xfrm>
            <a:off x="2544332" y="1779206"/>
            <a:ext cx="1373435" cy="61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 dirty="0">
                <a:latin typeface="Gill Sans"/>
                <a:ea typeface="Gill Sans"/>
                <a:cs typeface="Gill Sans"/>
              </a:rPr>
              <a:t>hello():</a:t>
            </a:r>
          </a:p>
        </p:txBody>
      </p:sp>
      <p:sp>
        <p:nvSpPr>
          <p:cNvPr id="380" name="Shape 380"/>
          <p:cNvSpPr/>
          <p:nvPr/>
        </p:nvSpPr>
        <p:spPr>
          <a:xfrm>
            <a:off x="428625" y="5476877"/>
            <a:ext cx="1543050" cy="447675"/>
          </a:xfrm>
          <a:prstGeom prst="rect">
            <a:avLst/>
          </a:prstGeom>
          <a:solidFill>
            <a:srgbClr val="00F9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004" tIns="32004" rIns="32004" bIns="32004" anchor="ctr"/>
          <a:lstStyle>
            <a:lvl1pPr algn="ctr" defTabSz="546100">
              <a:defRPr sz="3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hangingPunct="0"/>
            <a:r>
              <a:rPr kern="0">
                <a:latin typeface="Gill Sans"/>
                <a:ea typeface="Gill Sans"/>
                <a:cs typeface="Gill Sans"/>
              </a:rPr>
              <a:t>hello()</a:t>
            </a:r>
          </a:p>
        </p:txBody>
      </p:sp>
      <p:sp>
        <p:nvSpPr>
          <p:cNvPr id="381" name="Shape 381"/>
          <p:cNvSpPr/>
          <p:nvPr/>
        </p:nvSpPr>
        <p:spPr>
          <a:xfrm flipH="1" flipV="1">
            <a:off x="1190099" y="5047455"/>
            <a:ext cx="7580" cy="42567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373438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napshot 2008-12-21 11-18-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244" y="1571625"/>
            <a:ext cx="2800350" cy="23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4680932" y="1134914"/>
            <a:ext cx="4257670" cy="43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2004" tIns="32004" rIns="32004" bIns="32004" anchor="ctr">
            <a:spAutoFit/>
          </a:bodyPr>
          <a:lstStyle/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Your guess is', 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guess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answer = 42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guess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&lt;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answer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 :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Your guess is too low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if 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guess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==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answer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Congratulations!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guess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answer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</a:p>
          <a:p>
            <a:pPr defTabSz="344042" hangingPunct="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sz="2300" kern="0" dirty="0">
                <a:solidFill>
                  <a:srgbClr val="FFFB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Your guess is too high</a:t>
            </a:r>
            <a:r>
              <a:rPr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2300" kern="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2300" kern="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Shape 385"/>
          <p:cNvSpPr/>
          <p:nvPr/>
        </p:nvSpPr>
        <p:spPr>
          <a:xfrm flipH="1">
            <a:off x="2340465" y="1571625"/>
            <a:ext cx="2116378" cy="1091894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3061004" y="4202351"/>
            <a:ext cx="1395840" cy="305314"/>
          </a:xfrm>
          <a:prstGeom prst="line">
            <a:avLst/>
          </a:prstGeom>
          <a:ln w="76200">
            <a:solidFill>
              <a:srgbClr val="00F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hangingPunct="0"/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68244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Rules for Python Variable Names</a:t>
            </a:r>
          </a:p>
        </p:txBody>
      </p:sp>
      <p:sp>
        <p:nvSpPr>
          <p:cNvPr id="475" name="Shape 4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6081">
              <a:defRPr>
                <a:solidFill>
                  <a:srgbClr val="FF40FF"/>
                </a:solidFill>
              </a:defRPr>
            </a:pPr>
            <a:r>
              <a:t>Must start with a letter or underscore _ </a:t>
            </a:r>
          </a:p>
          <a:p>
            <a:pPr marL="656081">
              <a:defRPr>
                <a:solidFill>
                  <a:srgbClr val="FF40FF"/>
                </a:solidFill>
              </a:defRPr>
            </a:pPr>
            <a:r>
              <a:t>Must consist of letters and numbers and underscores</a:t>
            </a:r>
          </a:p>
          <a:p>
            <a:pPr marL="656081">
              <a:defRPr>
                <a:solidFill>
                  <a:srgbClr val="FF40FF"/>
                </a:solidFill>
              </a:defRPr>
            </a:pPr>
            <a:r>
              <a:t>Case Sensitive</a:t>
            </a:r>
          </a:p>
          <a:p>
            <a:pPr marL="656081"/>
            <a:r>
              <a:t>Good:    x   usf   _food   food16   FOOD</a:t>
            </a:r>
          </a:p>
          <a:p>
            <a:pPr marL="656081"/>
            <a:r>
              <a:t>Bad:       42secret  :usf   value-7</a:t>
            </a:r>
          </a:p>
          <a:p>
            <a:pPr marL="656081"/>
            <a:r>
              <a:t>Different:    usf    Usf    USF</a:t>
            </a:r>
          </a:p>
        </p:txBody>
      </p:sp>
    </p:spTree>
    <p:extLst>
      <p:ext uri="{BB962C8B-B14F-4D97-AF65-F5344CB8AC3E}">
        <p14:creationId xmlns:p14="http://schemas.microsoft.com/office/powerpoint/2010/main" val="1767554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1913</Words>
  <Application>Microsoft Macintosh PowerPoint</Application>
  <PresentationFormat>On-screen Show (4:3)</PresentationFormat>
  <Paragraphs>318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White</vt:lpstr>
      <vt:lpstr>Introduction to Python</vt:lpstr>
      <vt:lpstr>PowerPoint Presentation</vt:lpstr>
      <vt:lpstr>Program Steps or Program Flow</vt:lpstr>
      <vt:lpstr>Sequential Steps</vt:lpstr>
      <vt:lpstr>Conditional Steps</vt:lpstr>
      <vt:lpstr>Repeated Steps</vt:lpstr>
      <vt:lpstr>Stored (and reused) Steps</vt:lpstr>
      <vt:lpstr>PowerPoint Presentation</vt:lpstr>
      <vt:lpstr>Rules for Python Variable Names</vt:lpstr>
      <vt:lpstr>Reserved Words</vt:lpstr>
      <vt:lpstr>Assignment Statements</vt:lpstr>
      <vt:lpstr>Python standard data types</vt:lpstr>
      <vt:lpstr>Types and Conversion</vt:lpstr>
      <vt:lpstr>Integer division in Python 3</vt:lpstr>
      <vt:lpstr>Input Statements</vt:lpstr>
      <vt:lpstr>String Data</vt:lpstr>
      <vt:lpstr>Indexing Strings</vt:lpstr>
      <vt:lpstr>Slicing Strings</vt:lpstr>
      <vt:lpstr>Slicing Strings</vt:lpstr>
      <vt:lpstr>Concatenating Strings</vt:lpstr>
      <vt:lpstr>The Python String Library</vt:lpstr>
      <vt:lpstr>The Python String Library</vt:lpstr>
      <vt:lpstr>Breaking the Rules...</vt:lpstr>
      <vt:lpstr>Strings in Python 3</vt:lpstr>
      <vt:lpstr>Converting Integer to String</vt:lpstr>
      <vt:lpstr>Parsing a String</vt:lpstr>
      <vt:lpstr>The try / except Structure</vt:lpstr>
      <vt:lpstr>PowerPoint Presentation</vt:lpstr>
      <vt:lpstr>PowerPoint Presentation</vt:lpstr>
      <vt:lpstr>In class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Van Lent, Colleen</dc:creator>
  <cp:lastModifiedBy>Van Lent, Colleen</cp:lastModifiedBy>
  <cp:revision>9</cp:revision>
  <dcterms:created xsi:type="dcterms:W3CDTF">2016-09-12T18:11:28Z</dcterms:created>
  <dcterms:modified xsi:type="dcterms:W3CDTF">2016-09-12T18:23:05Z</dcterms:modified>
</cp:coreProperties>
</file>