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04" r:id="rId2"/>
    <p:sldId id="320" r:id="rId3"/>
    <p:sldId id="258" r:id="rId4"/>
    <p:sldId id="259" r:id="rId5"/>
    <p:sldId id="271" r:id="rId6"/>
    <p:sldId id="272" r:id="rId7"/>
    <p:sldId id="277" r:id="rId8"/>
    <p:sldId id="278" r:id="rId9"/>
    <p:sldId id="282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331" r:id="rId18"/>
    <p:sldId id="325" r:id="rId19"/>
    <p:sldId id="326" r:id="rId20"/>
    <p:sldId id="32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B035-8F67-964B-8829-0F9D8EA6465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9643-1A83-7D41-A362-274E3D5C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8" y="1550745"/>
            <a:ext cx="8535737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74" y="3886200"/>
            <a:ext cx="7533105" cy="175260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650081" y="180977"/>
            <a:ext cx="7836694" cy="1724025"/>
          </a:xfrm>
          <a:prstGeom prst="rect">
            <a:avLst/>
          </a:prstGeom>
        </p:spPr>
        <p:txBody>
          <a:bodyPr lIns="57607" tIns="28804" rIns="57607" bIns="28804"/>
          <a:lstStyle>
            <a:lvl1pPr>
              <a:defRPr sz="4700"/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4491380" y="6553201"/>
            <a:ext cx="150019" cy="209551"/>
          </a:xfrm>
          <a:prstGeom prst="rect">
            <a:avLst/>
          </a:prstGeom>
        </p:spPr>
        <p:txBody>
          <a:bodyPr lIns="57607" tIns="28804" rIns="57607" bIns="28804"/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2413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909059"/>
            <a:ext cx="8432800" cy="935791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3603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7" y="1024913"/>
            <a:ext cx="8662737" cy="1362075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9684"/>
            <a:ext cx="77724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58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63972"/>
            <a:ext cx="8229600" cy="936229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484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24140"/>
            <a:ext cx="4040188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424140"/>
            <a:ext cx="4041775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1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7824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5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666737"/>
            <a:ext cx="3008313" cy="928791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66738"/>
            <a:ext cx="5111750" cy="5619855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59553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88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36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011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DC227"/>
                </a:solidFill>
                <a:latin typeface="Times New Roman"/>
              </a:rPr>
              <a:t>Top Bar Reserved for U-M Branding and Course Information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652074" y="100461"/>
            <a:ext cx="1389883" cy="411987"/>
          </a:xfrm>
          <a:prstGeom prst="rightArrow">
            <a:avLst/>
          </a:prstGeom>
          <a:solidFill>
            <a:srgbClr val="FDC2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87826" y="100461"/>
            <a:ext cx="1389883" cy="411987"/>
          </a:xfrm>
          <a:prstGeom prst="rightArrow">
            <a:avLst/>
          </a:prstGeom>
          <a:solidFill>
            <a:srgbClr val="FDC2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14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Request/Response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what happens when you type something into the address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some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48"/>
            <a:ext cx="8229600" cy="469222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Tags have a beginning and an end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Some tags have </a:t>
            </a:r>
            <a:r>
              <a:rPr lang="en-US" sz="2400" b="0" i="1" dirty="0" smtClean="0">
                <a:solidFill>
                  <a:srgbClr val="FF6600"/>
                </a:solidFill>
              </a:rPr>
              <a:t>attributes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src</a:t>
            </a:r>
            <a:r>
              <a:rPr lang="en-US" sz="2400" dirty="0" smtClean="0"/>
              <a:t>, </a:t>
            </a:r>
            <a:r>
              <a:rPr lang="en-US" sz="2400" dirty="0" err="1" smtClean="0"/>
              <a:t>href</a:t>
            </a:r>
            <a:r>
              <a:rPr lang="en-US" sz="2400" dirty="0" smtClean="0"/>
              <a:t>, etc..)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351885" y="2458237"/>
            <a:ext cx="6201178" cy="3215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53814" y="2700260"/>
            <a:ext cx="3603134" cy="2879383"/>
            <a:chOff x="2619200" y="2499234"/>
            <a:chExt cx="3603134" cy="2159537"/>
          </a:xfrm>
          <a:solidFill>
            <a:schemeClr val="bg1"/>
          </a:solidFill>
        </p:grpSpPr>
        <p:sp>
          <p:nvSpPr>
            <p:cNvPr id="22" name="Rectangle 2"/>
            <p:cNvSpPr>
              <a:spLocks/>
            </p:cNvSpPr>
            <p:nvPr/>
          </p:nvSpPr>
          <p:spPr bwMode="auto">
            <a:xfrm>
              <a:off x="2814638" y="2499234"/>
              <a:ext cx="3033495" cy="2885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500" dirty="0">
                  <a:solidFill>
                    <a:prstClr val="black">
                      <a:lumMod val="90000"/>
                      <a:lumOff val="10000"/>
                    </a:prstClr>
                  </a:solidFill>
                  <a:latin typeface="Times New Roman"/>
                  <a:ea typeface="ＭＳ Ｐゴシック" charset="0"/>
                </a:rPr>
                <a:t>&lt;h1&gt;</a:t>
              </a:r>
              <a:r>
                <a:rPr lang="en-US" sz="2500" dirty="0">
                  <a:solidFill>
                    <a:srgbClr val="110823"/>
                  </a:solidFill>
                  <a:latin typeface="Times New Roman"/>
                  <a:ea typeface="ＭＳ Ｐゴシック" charset="0"/>
                </a:rPr>
                <a:t>Hello World</a:t>
              </a:r>
              <a:r>
                <a:rPr lang="en-US" sz="2500" dirty="0">
                  <a:solidFill>
                    <a:prstClr val="black">
                      <a:lumMod val="90000"/>
                      <a:lumOff val="10000"/>
                    </a:prstClr>
                  </a:solidFill>
                  <a:latin typeface="Times New Roman"/>
                  <a:ea typeface="ＭＳ Ｐゴシック" charset="0"/>
                </a:rPr>
                <a:t>&lt;/h1&gt;</a:t>
              </a:r>
            </a:p>
          </p:txBody>
        </p:sp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2988584" y="3379975"/>
              <a:ext cx="2678906" cy="590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500" dirty="0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</a:t>
              </a:r>
              <a:r>
                <a:rPr lang="en-US" sz="2500" dirty="0" err="1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img</a:t>
              </a:r>
              <a:r>
                <a:rPr lang="en-US" sz="2500" dirty="0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solidFill>
                    <a:srgbClr val="FF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src</a:t>
              </a:r>
              <a:r>
                <a:rPr lang="en-US" sz="2500" dirty="0">
                  <a:solidFill>
                    <a:srgbClr val="FF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=</a:t>
              </a:r>
              <a:r>
                <a:rPr lang="en-US" sz="2500" dirty="0">
                  <a:solidFill>
                    <a:srgbClr val="FF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‘’</a:t>
              </a:r>
              <a:r>
                <a:rPr lang="en-US" altLang="ja-JP" sz="2500" dirty="0" err="1">
                  <a:solidFill>
                    <a:srgbClr val="FF00FF"/>
                  </a:solidFill>
                  <a:latin typeface="Times New Roman"/>
                  <a:ea typeface="ＭＳ Ｐ明朝"/>
                  <a:cs typeface="Gill Sans" charset="0"/>
                </a:rPr>
                <a:t>x.gif</a:t>
              </a:r>
              <a:r>
                <a:rPr lang="ja-JP" altLang="en-US" sz="2500" dirty="0">
                  <a:solidFill>
                    <a:srgbClr val="FF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”</a:t>
              </a:r>
              <a:r>
                <a:rPr lang="en-US" altLang="ja-JP" sz="2500" dirty="0">
                  <a:solidFill>
                    <a:srgbClr val="FF7F00"/>
                  </a:solidFill>
                  <a:latin typeface="Times New Roman"/>
                  <a:ea typeface="ＭＳ Ｐ明朝"/>
                  <a:cs typeface="Gill Sans" charset="0"/>
                </a:rPr>
                <a:t> </a:t>
              </a:r>
              <a:r>
                <a:rPr lang="en-US" altLang="ja-JP" sz="2500" dirty="0">
                  <a:solidFill>
                    <a:srgbClr val="174576"/>
                  </a:solidFill>
                  <a:latin typeface="Times New Roman"/>
                  <a:ea typeface="ＭＳ Ｐ明朝"/>
                  <a:cs typeface="Gill Sans" charset="0"/>
                </a:rPr>
                <a:t>/&gt;</a:t>
              </a:r>
              <a:endParaRPr lang="en-US" sz="2500" dirty="0">
                <a:solidFill>
                  <a:srgbClr val="174576"/>
                </a:solidFill>
                <a:latin typeface="Times New Roman"/>
                <a:cs typeface="Gill Sans" charset="0"/>
              </a:endParaRPr>
            </a:p>
          </p:txBody>
        </p:sp>
        <p:sp>
          <p:nvSpPr>
            <p:cNvPr id="24" name="Rectangle 4"/>
            <p:cNvSpPr>
              <a:spLocks/>
            </p:cNvSpPr>
            <p:nvPr/>
          </p:nvSpPr>
          <p:spPr bwMode="auto">
            <a:xfrm>
              <a:off x="2619200" y="2846301"/>
              <a:ext cx="1029907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Start tag</a:t>
              </a:r>
              <a:endParaRPr lang="en-US" sz="2400" b="1" i="1" dirty="0">
                <a:solidFill>
                  <a:prstClr val="black">
                    <a:lumMod val="90000"/>
                    <a:lumOff val="10000"/>
                  </a:prstClr>
                </a:solidFill>
                <a:latin typeface="Times New Roman"/>
                <a:ea typeface="ＭＳ Ｐゴシック" charset="0"/>
              </a:endParaRPr>
            </a:p>
          </p:txBody>
        </p:sp>
        <p:sp>
          <p:nvSpPr>
            <p:cNvPr id="25" name="Rectangle 5"/>
            <p:cNvSpPr>
              <a:spLocks/>
            </p:cNvSpPr>
            <p:nvPr/>
          </p:nvSpPr>
          <p:spPr bwMode="auto">
            <a:xfrm>
              <a:off x="4920051" y="2851254"/>
              <a:ext cx="1302283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b="1" dirty="0" smtClean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Closing tag</a:t>
              </a:r>
              <a:endParaRPr lang="en-US" sz="2400" b="1" i="1" dirty="0">
                <a:solidFill>
                  <a:prstClr val="black">
                    <a:lumMod val="90000"/>
                    <a:lumOff val="10000"/>
                  </a:prstClr>
                </a:solidFill>
                <a:latin typeface="Times New Roman"/>
                <a:ea typeface="ＭＳ Ｐゴシック" charset="0"/>
              </a:endParaRPr>
            </a:p>
          </p:txBody>
        </p:sp>
        <p:sp>
          <p:nvSpPr>
            <p:cNvPr id="26" name="Rectangle 6"/>
            <p:cNvSpPr>
              <a:spLocks/>
            </p:cNvSpPr>
            <p:nvPr/>
          </p:nvSpPr>
          <p:spPr bwMode="auto">
            <a:xfrm>
              <a:off x="3553115" y="4381772"/>
              <a:ext cx="1702582" cy="27699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1" dirty="0" smtClean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Self-closing tag</a:t>
              </a:r>
              <a:endParaRPr lang="en-US" sz="2400" b="1" dirty="0">
                <a:solidFill>
                  <a:srgbClr val="174576"/>
                </a:solidFill>
                <a:latin typeface="PT Sans Narrow"/>
                <a:ea typeface="ＭＳ Ｐゴシック" charset="0"/>
                <a:cs typeface="PT Sans Narrow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424527" y="3992824"/>
              <a:ext cx="471488" cy="3429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4920050" y="3813155"/>
              <a:ext cx="493429" cy="52256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7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458"/>
            <a:ext cx="8432428" cy="449192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Headings (block)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&lt;h1&gt;, &lt;h2&gt;, &lt;h3&gt;, &lt;h4&gt;, &lt;h5&gt;, &lt;h6&gt;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These tags have </a:t>
            </a:r>
            <a:r>
              <a:rPr lang="en-US" sz="2400" b="0" dirty="0" smtClean="0">
                <a:solidFill>
                  <a:srgbClr val="FF6600"/>
                </a:solidFill>
              </a:rPr>
              <a:t>syntax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0" dirty="0" smtClean="0">
                <a:solidFill>
                  <a:srgbClr val="FF6600"/>
                </a:solidFill>
              </a:rPr>
              <a:t>semantics</a:t>
            </a:r>
          </a:p>
          <a:p>
            <a:pPr lvl="1" indent="0">
              <a:buNone/>
            </a:pPr>
            <a:endParaRPr lang="en-US" sz="2400" b="0" dirty="0" smtClean="0">
              <a:solidFill>
                <a:srgbClr val="FF66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Paragraphs (block)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&lt;p&gt; …. &lt;/p&gt;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Should only contain inline elements</a:t>
            </a:r>
          </a:p>
          <a:p>
            <a:pPr lvl="1" indent="0">
              <a:buNone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err="1" smtClean="0"/>
              <a:t>Divs</a:t>
            </a:r>
            <a:r>
              <a:rPr lang="en-US" sz="2400" dirty="0" smtClean="0"/>
              <a:t> (block)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&lt;div&gt;...&lt;/div&gt;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Generic section that is larger than a paragraph</a:t>
            </a:r>
          </a:p>
        </p:txBody>
      </p:sp>
    </p:spTree>
    <p:extLst>
      <p:ext uri="{BB962C8B-B14F-4D97-AF65-F5344CB8AC3E}">
        <p14:creationId xmlns:p14="http://schemas.microsoft.com/office/powerpoint/2010/main" val="230749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7298"/>
            <a:ext cx="8229600" cy="3184537"/>
          </a:xfrm>
        </p:spPr>
        <p:txBody>
          <a:bodyPr numCol="2">
            <a:normAutofit lnSpcReduction="10000"/>
          </a:bodyPr>
          <a:lstStyle/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 smtClean="0"/>
              <a:t>Ordered lists</a:t>
            </a:r>
          </a:p>
          <a:p>
            <a:pPr defTabSz="914399">
              <a:defRPr/>
            </a:pPr>
            <a:r>
              <a:rPr lang="en-US" sz="2400" dirty="0" smtClean="0"/>
              <a:t>     &lt;</a:t>
            </a:r>
            <a:r>
              <a:rPr lang="en-US" sz="2400" dirty="0" err="1"/>
              <a:t>ol</a:t>
            </a:r>
            <a:r>
              <a:rPr lang="en-US" sz="2400" dirty="0"/>
              <a:t>&gt; </a:t>
            </a:r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&lt;li&gt; Item One &lt;/li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&lt;li&gt; Item Two &lt;/li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     &lt;/</a:t>
            </a:r>
            <a:r>
              <a:rPr lang="en-US" sz="2400" dirty="0" err="1"/>
              <a:t>ol</a:t>
            </a:r>
            <a:r>
              <a:rPr lang="en-US" sz="2400" dirty="0" smtClean="0"/>
              <a:t>&gt;</a:t>
            </a: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endParaRPr lang="en-US" sz="2400" dirty="0" smtClean="0"/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 smtClean="0"/>
              <a:t>Unordered lists</a:t>
            </a:r>
            <a:endParaRPr lang="en-US" sz="2400" dirty="0"/>
          </a:p>
          <a:p>
            <a:pPr defTabSz="914399">
              <a:defRPr/>
            </a:pPr>
            <a:r>
              <a:rPr lang="en-US" sz="2400" dirty="0"/>
              <a:t>     </a:t>
            </a:r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/>
              <a:t>&gt; </a:t>
            </a:r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</a:t>
            </a:r>
            <a:r>
              <a:rPr lang="en-US" sz="2400" dirty="0" smtClean="0"/>
              <a:t>     &lt;</a:t>
            </a:r>
            <a:r>
              <a:rPr lang="en-US" sz="2400" dirty="0"/>
              <a:t>li&gt; Item One &lt;/li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</a:t>
            </a:r>
            <a:r>
              <a:rPr lang="en-US" sz="2400" dirty="0" smtClean="0"/>
              <a:t>     &lt;</a:t>
            </a:r>
            <a:r>
              <a:rPr lang="en-US" sz="2400" dirty="0"/>
              <a:t>li&gt; Item Two &lt;/li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&lt;/</a:t>
            </a:r>
            <a:r>
              <a:rPr lang="en-US" sz="2400" dirty="0" err="1"/>
              <a:t>ul</a:t>
            </a:r>
            <a:r>
              <a:rPr lang="en-US" sz="2400" dirty="0" smtClean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endParaRPr lang="en-US" sz="2400" dirty="0" smtClean="0"/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201832"/>
            <a:ext cx="8229600" cy="133389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 smtClean="0"/>
              <a:t>Line breaks</a:t>
            </a:r>
          </a:p>
          <a:p>
            <a:pPr defTabSz="914399">
              <a:defRPr/>
            </a:pPr>
            <a:r>
              <a:rPr lang="en-US" sz="2400" dirty="0" smtClean="0"/>
              <a:t>    &lt;</a:t>
            </a:r>
            <a:r>
              <a:rPr lang="en-US" sz="2400" dirty="0" err="1" smtClean="0"/>
              <a:t>br</a:t>
            </a:r>
            <a:r>
              <a:rPr lang="en-US" sz="2400" dirty="0" smtClean="0"/>
              <a:t>/&gt;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55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42" y="2094048"/>
            <a:ext cx="8602903" cy="403211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Attributes provide additional information about an element</a:t>
            </a:r>
          </a:p>
          <a:p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Always specified in the </a:t>
            </a:r>
            <a:r>
              <a:rPr lang="en-US" sz="2600" b="0" dirty="0" smtClean="0">
                <a:solidFill>
                  <a:srgbClr val="FF6600"/>
                </a:solidFill>
              </a:rPr>
              <a:t>start</a:t>
            </a:r>
            <a:r>
              <a:rPr lang="en-US" sz="2600" dirty="0" smtClean="0">
                <a:solidFill>
                  <a:srgbClr val="FF6600"/>
                </a:solidFill>
              </a:rPr>
              <a:t> tag</a:t>
            </a:r>
          </a:p>
          <a:p>
            <a:pPr marL="457200" indent="-457200">
              <a:buFont typeface="Arial"/>
              <a:buChar char="•"/>
            </a:pPr>
            <a:endParaRPr lang="en-US" sz="2600" dirty="0" smtClean="0">
              <a:solidFill>
                <a:srgbClr val="FF66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Attributes come in name/value pairs</a:t>
            </a:r>
          </a:p>
        </p:txBody>
      </p:sp>
    </p:spTree>
    <p:extLst>
      <p:ext uri="{BB962C8B-B14F-4D97-AF65-F5344CB8AC3E}">
        <p14:creationId xmlns:p14="http://schemas.microsoft.com/office/powerpoint/2010/main" val="24800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7891"/>
            <a:ext cx="8229600" cy="3603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Images (inline)</a:t>
            </a:r>
          </a:p>
          <a:p>
            <a:pPr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 = “</a:t>
            </a:r>
            <a:r>
              <a:rPr lang="en-US" sz="2400" dirty="0" err="1"/>
              <a:t>myPicture.jpg</a:t>
            </a:r>
            <a:r>
              <a:rPr lang="en-US" sz="2400" dirty="0"/>
              <a:t> alt = “Image of Colleen”/&gt;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Images rarely work the first time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Show a broken link, too big, too small, etc.</a:t>
            </a:r>
          </a:p>
          <a:p>
            <a:pPr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2041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001" y="1844844"/>
            <a:ext cx="8432800" cy="4710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73946" y="2679065"/>
            <a:ext cx="7510472" cy="295465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ＭＳ Ｐゴシック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src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=”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logo.jpg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”</a:t>
            </a:r>
          </a:p>
          <a:p>
            <a:pPr>
              <a:defRPr/>
            </a:pPr>
            <a:r>
              <a:rPr lang="en-US" sz="2400" dirty="0">
                <a:solidFill>
                  <a:srgbClr val="B2B2B2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           alt="company logo"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            title = "AAA1 LLC" </a:t>
            </a: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Times New Roman"/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Times New Roman"/>
                <a:ea typeface="ＭＳ Ｐゴシック" charset="0"/>
              </a:rPr>
              <a:t>	      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ea typeface="ＭＳ Ｐゴシック" charset="0"/>
              </a:rPr>
              <a:t>class </a:t>
            </a:r>
            <a:r>
              <a:rPr lang="en-US" sz="2400" dirty="0">
                <a:solidFill>
                  <a:srgbClr val="008000"/>
                </a:solidFill>
                <a:latin typeface="Times New Roman"/>
                <a:ea typeface="ＭＳ Ｐゴシック" charset="0"/>
              </a:rPr>
              <a:t>= "thumbnail"/&gt;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508432" y="2679067"/>
            <a:ext cx="2407594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dirty="0">
                <a:solidFill>
                  <a:srgbClr val="FF7F00"/>
                </a:solidFill>
                <a:latin typeface="Times New Roman"/>
                <a:ea typeface="ＭＳ Ｐゴシック" charset="0"/>
                <a:cs typeface="ＭＳ Ｐゴシック" charset="0"/>
              </a:rPr>
              <a:t>Image filename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058526" y="3412111"/>
            <a:ext cx="2857500" cy="50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imes New Roman"/>
                <a:ea typeface="ＭＳ Ｐゴシック" charset="0"/>
                <a:cs typeface="ＭＳ Ｐゴシック" charset="0"/>
              </a:rPr>
              <a:t>Info for screen readers, broken links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8425" y="4116377"/>
            <a:ext cx="37552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Displays on hover</a:t>
            </a:r>
            <a:endParaRPr lang="en-US" sz="2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5" name="Rectangle 10"/>
          <p:cNvSpPr>
            <a:spLocks/>
          </p:cNvSpPr>
          <p:nvPr/>
        </p:nvSpPr>
        <p:spPr bwMode="auto">
          <a:xfrm>
            <a:off x="4853695" y="4223467"/>
            <a:ext cx="3327172" cy="16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 smtClean="0">
                <a:solidFill>
                  <a:srgbClr val="528A02"/>
                </a:solidFill>
                <a:latin typeface="Times New Roman"/>
                <a:ea typeface="ＭＳ Ｐゴシック" charset="0"/>
                <a:cs typeface="ＭＳ Ｐゴシック" charset="0"/>
              </a:rPr>
              <a:t>Extra </a:t>
            </a:r>
            <a:r>
              <a:rPr lang="en-US" sz="2200" dirty="0">
                <a:solidFill>
                  <a:srgbClr val="528A02"/>
                </a:solidFill>
                <a:latin typeface="Times New Roman"/>
                <a:ea typeface="ＭＳ Ｐゴシック" charset="0"/>
                <a:cs typeface="ＭＳ Ｐゴシック" charset="0"/>
              </a:rPr>
              <a:t>formatting (height, width, position, etc.)</a:t>
            </a:r>
          </a:p>
        </p:txBody>
      </p:sp>
    </p:spTree>
    <p:extLst>
      <p:ext uri="{BB962C8B-B14F-4D97-AF65-F5344CB8AC3E}">
        <p14:creationId xmlns:p14="http://schemas.microsoft.com/office/powerpoint/2010/main" val="34421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6603"/>
            <a:ext cx="8229600" cy="3603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As you learn the tags, you learn their specific attributes.  Some apply to any tag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class – applies special properties to groups of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id – specifies a unique id to one element on the page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style – specifies a certain visual style (avoid this one!!!)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err="1" smtClean="0"/>
              <a:t>accesskey</a:t>
            </a:r>
            <a:r>
              <a:rPr lang="en-US" sz="2400" dirty="0" smtClean="0"/>
              <a:t> – a shortcut key to activate an element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err="1" smtClean="0"/>
              <a:t>tabindex</a:t>
            </a:r>
            <a:r>
              <a:rPr lang="en-US" sz="2400" dirty="0" smtClean="0"/>
              <a:t> – the order that the tab </a:t>
            </a:r>
            <a:r>
              <a:rPr lang="en-US" sz="2400" dirty="0" err="1" smtClean="0"/>
              <a:t>butotn</a:t>
            </a:r>
            <a:r>
              <a:rPr lang="en-US" sz="2400" dirty="0" smtClean="0"/>
              <a:t> brings elements into focus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25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linked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886" y="2495081"/>
            <a:ext cx="8651443" cy="2940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5148" y="2835947"/>
            <a:ext cx="8349291" cy="2180587"/>
            <a:chOff x="385763" y="1345208"/>
            <a:chExt cx="9671671" cy="2571766"/>
          </a:xfrm>
        </p:grpSpPr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385763" y="1345208"/>
              <a:ext cx="9671671" cy="471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&lt;a </a:t>
              </a:r>
              <a:r>
                <a:rPr lang="en-US" sz="2600" dirty="0" err="1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href</a:t>
              </a:r>
              <a:r>
                <a:rPr lang="en-US" sz="2600" dirty="0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="http://</a:t>
              </a:r>
              <a:r>
                <a:rPr lang="en-US" sz="2600" dirty="0" err="1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www.intro-webdesign.com</a:t>
              </a:r>
              <a:r>
                <a:rPr lang="en-US" sz="2600" dirty="0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/"</a:t>
              </a:r>
              <a:r>
                <a:rPr lang="en-US" sz="2600" dirty="0" smtClean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&gt;</a:t>
              </a:r>
              <a:r>
                <a:rPr lang="en-US" sz="2600" dirty="0" smtClean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Web Design</a:t>
              </a:r>
              <a:r>
                <a:rPr lang="en-US" sz="2600" dirty="0" smtClean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/a&gt;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603647" y="2977965"/>
              <a:ext cx="1757249" cy="43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Opening tag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8771470" y="2272500"/>
              <a:ext cx="1202207" cy="87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Closing </a:t>
              </a:r>
              <a:endParaRPr lang="en-US" sz="2400" dirty="0" smtClean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endParaRPr>
            </a:p>
            <a:p>
              <a:pPr algn="ctr"/>
              <a:r>
                <a:rPr lang="en-US" sz="2400" dirty="0" smtClean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tag</a:t>
              </a:r>
              <a:endParaRPr lang="en-US" sz="24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03647" y="1835943"/>
              <a:ext cx="485086" cy="117749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9543964" y="1856645"/>
              <a:ext cx="0" cy="4042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2941950" y="2577854"/>
              <a:ext cx="2973698" cy="43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Where to go on click</a:t>
              </a: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7181304" y="3481387"/>
              <a:ext cx="2670359" cy="43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Clickable text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01409" y="1819274"/>
              <a:ext cx="0" cy="1594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271445" y="1856647"/>
              <a:ext cx="0" cy="648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  <p:cxnSp>
        <p:nvCxnSpPr>
          <p:cNvPr id="17" name="Elbow Connector 16"/>
          <p:cNvCxnSpPr/>
          <p:nvPr/>
        </p:nvCxnSpPr>
        <p:spPr>
          <a:xfrm flipV="1">
            <a:off x="2220224" y="3236056"/>
            <a:ext cx="4277518" cy="1202381"/>
          </a:xfrm>
          <a:prstGeom prst="bentConnector3">
            <a:avLst>
              <a:gd name="adj1" fmla="val 100154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References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886" y="1711660"/>
            <a:ext cx="8651443" cy="4807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5146" y="1778342"/>
            <a:ext cx="5552924" cy="1165624"/>
            <a:chOff x="385763" y="1188126"/>
            <a:chExt cx="6432409" cy="1374730"/>
          </a:xfrm>
        </p:grpSpPr>
        <p:sp>
          <p:nvSpPr>
            <p:cNvPr id="9" name="Rectangle 2"/>
            <p:cNvSpPr>
              <a:spLocks/>
            </p:cNvSpPr>
            <p:nvPr/>
          </p:nvSpPr>
          <p:spPr bwMode="auto">
            <a:xfrm>
              <a:off x="385763" y="1188126"/>
              <a:ext cx="6297976" cy="471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&lt;a </a:t>
              </a:r>
              <a:r>
                <a:rPr lang="en-US" sz="2600" dirty="0" err="1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href</a:t>
              </a:r>
              <a:r>
                <a:rPr lang="en-US" sz="26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=“page2.html"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&gt;</a:t>
              </a:r>
              <a:r>
                <a:rPr lang="en-US" sz="2600" dirty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Second Page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&lt;/a&gt;</a:t>
              </a: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1081278" y="2127268"/>
              <a:ext cx="5736894" cy="43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Local file in the same folder</a:t>
              </a: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831990" y="1658616"/>
              <a:ext cx="0" cy="3960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  <p:sp>
        <p:nvSpPr>
          <p:cNvPr id="28" name="Rectangle 2"/>
          <p:cNvSpPr>
            <a:spLocks/>
          </p:cNvSpPr>
          <p:nvPr/>
        </p:nvSpPr>
        <p:spPr bwMode="auto">
          <a:xfrm>
            <a:off x="515153" y="3391514"/>
            <a:ext cx="614067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&lt;a </a:t>
            </a:r>
            <a:r>
              <a:rPr lang="en-US" sz="2600" dirty="0" err="1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href</a:t>
            </a:r>
            <a:r>
              <a:rPr lang="en-US" sz="26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=“docs/page2.html"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&gt;</a:t>
            </a:r>
            <a:r>
              <a:rPr lang="en-US" sz="2600" dirty="0">
                <a:solidFill>
                  <a:srgbClr val="103154"/>
                </a:solidFill>
                <a:latin typeface="Times New Roman"/>
                <a:ea typeface="ＭＳ Ｐゴシック" charset="0"/>
                <a:cs typeface="ＭＳ Ｐゴシック" charset="0"/>
              </a:rPr>
              <a:t>Second Page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&lt;/a&gt;</a:t>
            </a: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999514" y="4212051"/>
            <a:ext cx="4952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Local file in a different folder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659287" y="3858311"/>
            <a:ext cx="0" cy="335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2287712" y="5444383"/>
            <a:ext cx="0" cy="335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2" name="Rectangle 2"/>
          <p:cNvSpPr>
            <a:spLocks/>
          </p:cNvSpPr>
          <p:nvPr/>
        </p:nvSpPr>
        <p:spPr bwMode="auto">
          <a:xfrm>
            <a:off x="515152" y="4955426"/>
            <a:ext cx="535400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&lt;a </a:t>
            </a:r>
            <a:r>
              <a:rPr lang="en-US" sz="2600" dirty="0" err="1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href</a:t>
            </a:r>
            <a:r>
              <a:rPr lang="en-US" sz="26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=“#history"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&gt;</a:t>
            </a:r>
            <a:r>
              <a:rPr lang="en-US" sz="2600" dirty="0">
                <a:solidFill>
                  <a:srgbClr val="103154"/>
                </a:solidFill>
                <a:latin typeface="Times New Roman"/>
                <a:ea typeface="ＭＳ Ｐゴシック" charset="0"/>
                <a:cs typeface="ＭＳ Ｐゴシック" charset="0"/>
              </a:rPr>
              <a:t>History section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&lt;/a&gt;</a:t>
            </a:r>
          </a:p>
        </p:txBody>
      </p:sp>
      <p:sp>
        <p:nvSpPr>
          <p:cNvPr id="33" name="Rectangle 8"/>
          <p:cNvSpPr>
            <a:spLocks/>
          </p:cNvSpPr>
          <p:nvPr/>
        </p:nvSpPr>
        <p:spPr bwMode="auto">
          <a:xfrm>
            <a:off x="672818" y="5841747"/>
            <a:ext cx="8230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Segment in this same file that has been identified as history section</a:t>
            </a:r>
          </a:p>
        </p:txBody>
      </p:sp>
    </p:spTree>
    <p:extLst>
      <p:ext uri="{BB962C8B-B14F-4D97-AF65-F5344CB8AC3E}">
        <p14:creationId xmlns:p14="http://schemas.microsoft.com/office/powerpoint/2010/main" val="7407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napshot 2008-09-02 08-36-5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9327" y="1221695"/>
            <a:ext cx="2421731" cy="2148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1194983899606690431network_could_nicolas_cl_.svg.m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1692" y="1265710"/>
            <a:ext cx="2025254" cy="2043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12.jpg"/>
          <p:cNvPicPr>
            <a:picLocks noChangeAspect="1"/>
          </p:cNvPicPr>
          <p:nvPr/>
        </p:nvPicPr>
        <p:blipFill>
          <a:blip r:embed="rId4">
            <a:extLst/>
          </a:blip>
          <a:srcRect l="8907" t="4969" r="4839" b="6929"/>
          <a:stretch>
            <a:fillRect/>
          </a:stretch>
        </p:blipFill>
        <p:spPr>
          <a:xfrm>
            <a:off x="688927" y="927224"/>
            <a:ext cx="2451423" cy="2717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9" y="0"/>
                </a:moveTo>
                <a:lnTo>
                  <a:pt x="15864" y="2"/>
                </a:lnTo>
                <a:lnTo>
                  <a:pt x="15587" y="5"/>
                </a:lnTo>
                <a:lnTo>
                  <a:pt x="15243" y="14"/>
                </a:lnTo>
                <a:lnTo>
                  <a:pt x="14822" y="26"/>
                </a:lnTo>
                <a:lnTo>
                  <a:pt x="14316" y="40"/>
                </a:lnTo>
                <a:lnTo>
                  <a:pt x="13720" y="59"/>
                </a:lnTo>
                <a:lnTo>
                  <a:pt x="13022" y="85"/>
                </a:lnTo>
                <a:lnTo>
                  <a:pt x="12215" y="114"/>
                </a:lnTo>
                <a:lnTo>
                  <a:pt x="11291" y="147"/>
                </a:lnTo>
                <a:lnTo>
                  <a:pt x="10244" y="185"/>
                </a:lnTo>
                <a:lnTo>
                  <a:pt x="9064" y="227"/>
                </a:lnTo>
                <a:lnTo>
                  <a:pt x="8712" y="239"/>
                </a:lnTo>
                <a:lnTo>
                  <a:pt x="8291" y="253"/>
                </a:lnTo>
                <a:lnTo>
                  <a:pt x="7813" y="270"/>
                </a:lnTo>
                <a:lnTo>
                  <a:pt x="7650" y="274"/>
                </a:lnTo>
                <a:lnTo>
                  <a:pt x="7622" y="277"/>
                </a:lnTo>
                <a:lnTo>
                  <a:pt x="7382" y="284"/>
                </a:lnTo>
                <a:lnTo>
                  <a:pt x="7095" y="293"/>
                </a:lnTo>
                <a:lnTo>
                  <a:pt x="6769" y="303"/>
                </a:lnTo>
                <a:lnTo>
                  <a:pt x="6609" y="308"/>
                </a:lnTo>
                <a:lnTo>
                  <a:pt x="6210" y="319"/>
                </a:lnTo>
                <a:lnTo>
                  <a:pt x="5671" y="334"/>
                </a:lnTo>
                <a:lnTo>
                  <a:pt x="5158" y="348"/>
                </a:lnTo>
                <a:lnTo>
                  <a:pt x="4119" y="379"/>
                </a:lnTo>
                <a:lnTo>
                  <a:pt x="3281" y="407"/>
                </a:lnTo>
                <a:lnTo>
                  <a:pt x="2616" y="435"/>
                </a:lnTo>
                <a:lnTo>
                  <a:pt x="2103" y="468"/>
                </a:lnTo>
                <a:lnTo>
                  <a:pt x="1715" y="504"/>
                </a:lnTo>
                <a:lnTo>
                  <a:pt x="1430" y="544"/>
                </a:lnTo>
                <a:lnTo>
                  <a:pt x="1223" y="594"/>
                </a:lnTo>
                <a:lnTo>
                  <a:pt x="1070" y="651"/>
                </a:lnTo>
                <a:lnTo>
                  <a:pt x="785" y="819"/>
                </a:lnTo>
                <a:lnTo>
                  <a:pt x="553" y="1032"/>
                </a:lnTo>
                <a:lnTo>
                  <a:pt x="358" y="1306"/>
                </a:lnTo>
                <a:lnTo>
                  <a:pt x="187" y="1658"/>
                </a:lnTo>
                <a:lnTo>
                  <a:pt x="47" y="2001"/>
                </a:lnTo>
                <a:lnTo>
                  <a:pt x="16" y="2162"/>
                </a:lnTo>
                <a:lnTo>
                  <a:pt x="0" y="2319"/>
                </a:lnTo>
                <a:lnTo>
                  <a:pt x="10" y="4261"/>
                </a:lnTo>
                <a:lnTo>
                  <a:pt x="14" y="4720"/>
                </a:lnTo>
                <a:lnTo>
                  <a:pt x="20" y="5202"/>
                </a:lnTo>
                <a:lnTo>
                  <a:pt x="26" y="5692"/>
                </a:lnTo>
                <a:lnTo>
                  <a:pt x="33" y="6180"/>
                </a:lnTo>
                <a:lnTo>
                  <a:pt x="43" y="6648"/>
                </a:lnTo>
                <a:lnTo>
                  <a:pt x="53" y="7081"/>
                </a:lnTo>
                <a:lnTo>
                  <a:pt x="63" y="7464"/>
                </a:lnTo>
                <a:lnTo>
                  <a:pt x="73" y="7788"/>
                </a:lnTo>
                <a:lnTo>
                  <a:pt x="92" y="8380"/>
                </a:lnTo>
                <a:lnTo>
                  <a:pt x="108" y="8971"/>
                </a:lnTo>
                <a:lnTo>
                  <a:pt x="120" y="9489"/>
                </a:lnTo>
                <a:lnTo>
                  <a:pt x="124" y="9870"/>
                </a:lnTo>
                <a:lnTo>
                  <a:pt x="138" y="10365"/>
                </a:lnTo>
                <a:lnTo>
                  <a:pt x="183" y="10774"/>
                </a:lnTo>
                <a:lnTo>
                  <a:pt x="260" y="11115"/>
                </a:lnTo>
                <a:lnTo>
                  <a:pt x="372" y="11401"/>
                </a:lnTo>
                <a:lnTo>
                  <a:pt x="399" y="11467"/>
                </a:lnTo>
                <a:lnTo>
                  <a:pt x="421" y="11555"/>
                </a:lnTo>
                <a:lnTo>
                  <a:pt x="437" y="11678"/>
                </a:lnTo>
                <a:lnTo>
                  <a:pt x="448" y="11855"/>
                </a:lnTo>
                <a:lnTo>
                  <a:pt x="456" y="12101"/>
                </a:lnTo>
                <a:lnTo>
                  <a:pt x="462" y="12432"/>
                </a:lnTo>
                <a:lnTo>
                  <a:pt x="466" y="12868"/>
                </a:lnTo>
                <a:lnTo>
                  <a:pt x="468" y="13419"/>
                </a:lnTo>
                <a:lnTo>
                  <a:pt x="474" y="14767"/>
                </a:lnTo>
                <a:lnTo>
                  <a:pt x="484" y="15967"/>
                </a:lnTo>
                <a:lnTo>
                  <a:pt x="498" y="17015"/>
                </a:lnTo>
                <a:lnTo>
                  <a:pt x="513" y="17907"/>
                </a:lnTo>
                <a:lnTo>
                  <a:pt x="531" y="18638"/>
                </a:lnTo>
                <a:lnTo>
                  <a:pt x="553" y="19206"/>
                </a:lnTo>
                <a:lnTo>
                  <a:pt x="578" y="19606"/>
                </a:lnTo>
                <a:lnTo>
                  <a:pt x="606" y="19835"/>
                </a:lnTo>
                <a:lnTo>
                  <a:pt x="726" y="20235"/>
                </a:lnTo>
                <a:lnTo>
                  <a:pt x="913" y="20597"/>
                </a:lnTo>
                <a:lnTo>
                  <a:pt x="1151" y="20902"/>
                </a:lnTo>
                <a:lnTo>
                  <a:pt x="1426" y="21127"/>
                </a:lnTo>
                <a:lnTo>
                  <a:pt x="1501" y="21172"/>
                </a:lnTo>
                <a:lnTo>
                  <a:pt x="1578" y="21212"/>
                </a:lnTo>
                <a:lnTo>
                  <a:pt x="1664" y="21245"/>
                </a:lnTo>
                <a:lnTo>
                  <a:pt x="1776" y="21276"/>
                </a:lnTo>
                <a:lnTo>
                  <a:pt x="1920" y="21300"/>
                </a:lnTo>
                <a:lnTo>
                  <a:pt x="2107" y="21321"/>
                </a:lnTo>
                <a:lnTo>
                  <a:pt x="2347" y="21340"/>
                </a:lnTo>
                <a:lnTo>
                  <a:pt x="2654" y="21354"/>
                </a:lnTo>
                <a:lnTo>
                  <a:pt x="3037" y="21366"/>
                </a:lnTo>
                <a:lnTo>
                  <a:pt x="3505" y="21375"/>
                </a:lnTo>
                <a:lnTo>
                  <a:pt x="4070" y="21382"/>
                </a:lnTo>
                <a:lnTo>
                  <a:pt x="4743" y="21389"/>
                </a:lnTo>
                <a:lnTo>
                  <a:pt x="5535" y="21394"/>
                </a:lnTo>
                <a:lnTo>
                  <a:pt x="6456" y="21399"/>
                </a:lnTo>
                <a:lnTo>
                  <a:pt x="7516" y="21404"/>
                </a:lnTo>
                <a:lnTo>
                  <a:pt x="8726" y="21408"/>
                </a:lnTo>
                <a:lnTo>
                  <a:pt x="9402" y="21411"/>
                </a:lnTo>
                <a:lnTo>
                  <a:pt x="10071" y="21413"/>
                </a:lnTo>
                <a:lnTo>
                  <a:pt x="10726" y="21415"/>
                </a:lnTo>
                <a:lnTo>
                  <a:pt x="11366" y="21415"/>
                </a:lnTo>
                <a:lnTo>
                  <a:pt x="11985" y="21418"/>
                </a:lnTo>
                <a:lnTo>
                  <a:pt x="12577" y="21420"/>
                </a:lnTo>
                <a:lnTo>
                  <a:pt x="13144" y="21423"/>
                </a:lnTo>
                <a:lnTo>
                  <a:pt x="13677" y="21423"/>
                </a:lnTo>
                <a:lnTo>
                  <a:pt x="14174" y="21425"/>
                </a:lnTo>
                <a:lnTo>
                  <a:pt x="14631" y="21425"/>
                </a:lnTo>
                <a:lnTo>
                  <a:pt x="15044" y="21425"/>
                </a:lnTo>
                <a:lnTo>
                  <a:pt x="15410" y="21427"/>
                </a:lnTo>
                <a:lnTo>
                  <a:pt x="15723" y="21427"/>
                </a:lnTo>
                <a:lnTo>
                  <a:pt x="15982" y="21427"/>
                </a:lnTo>
                <a:lnTo>
                  <a:pt x="16179" y="21427"/>
                </a:lnTo>
                <a:lnTo>
                  <a:pt x="16315" y="21425"/>
                </a:lnTo>
                <a:lnTo>
                  <a:pt x="16739" y="21427"/>
                </a:lnTo>
                <a:lnTo>
                  <a:pt x="17062" y="21439"/>
                </a:lnTo>
                <a:lnTo>
                  <a:pt x="17276" y="21458"/>
                </a:lnTo>
                <a:lnTo>
                  <a:pt x="17369" y="21484"/>
                </a:lnTo>
                <a:lnTo>
                  <a:pt x="17428" y="21510"/>
                </a:lnTo>
                <a:lnTo>
                  <a:pt x="17538" y="21534"/>
                </a:lnTo>
                <a:lnTo>
                  <a:pt x="17688" y="21555"/>
                </a:lnTo>
                <a:lnTo>
                  <a:pt x="17857" y="21567"/>
                </a:lnTo>
                <a:lnTo>
                  <a:pt x="18415" y="21591"/>
                </a:lnTo>
                <a:lnTo>
                  <a:pt x="18897" y="21600"/>
                </a:lnTo>
                <a:lnTo>
                  <a:pt x="19308" y="21595"/>
                </a:lnTo>
                <a:lnTo>
                  <a:pt x="19655" y="21576"/>
                </a:lnTo>
                <a:lnTo>
                  <a:pt x="19944" y="21543"/>
                </a:lnTo>
                <a:lnTo>
                  <a:pt x="20184" y="21496"/>
                </a:lnTo>
                <a:lnTo>
                  <a:pt x="20382" y="21430"/>
                </a:lnTo>
                <a:lnTo>
                  <a:pt x="20546" y="21349"/>
                </a:lnTo>
                <a:lnTo>
                  <a:pt x="20792" y="21153"/>
                </a:lnTo>
                <a:lnTo>
                  <a:pt x="21030" y="20881"/>
                </a:lnTo>
                <a:lnTo>
                  <a:pt x="21246" y="20550"/>
                </a:lnTo>
                <a:lnTo>
                  <a:pt x="21421" y="20188"/>
                </a:lnTo>
                <a:lnTo>
                  <a:pt x="21529" y="19913"/>
                </a:lnTo>
                <a:lnTo>
                  <a:pt x="21551" y="19852"/>
                </a:lnTo>
                <a:lnTo>
                  <a:pt x="21576" y="19750"/>
                </a:lnTo>
                <a:lnTo>
                  <a:pt x="21584" y="19691"/>
                </a:lnTo>
                <a:lnTo>
                  <a:pt x="21590" y="16142"/>
                </a:lnTo>
                <a:lnTo>
                  <a:pt x="21580" y="16095"/>
                </a:lnTo>
                <a:lnTo>
                  <a:pt x="21569" y="15927"/>
                </a:lnTo>
                <a:lnTo>
                  <a:pt x="21567" y="15667"/>
                </a:lnTo>
                <a:lnTo>
                  <a:pt x="21570" y="15456"/>
                </a:lnTo>
                <a:lnTo>
                  <a:pt x="21576" y="15279"/>
                </a:lnTo>
                <a:lnTo>
                  <a:pt x="21584" y="15151"/>
                </a:lnTo>
                <a:lnTo>
                  <a:pt x="21592" y="15094"/>
                </a:lnTo>
                <a:lnTo>
                  <a:pt x="21600" y="11183"/>
                </a:lnTo>
                <a:lnTo>
                  <a:pt x="21401" y="10720"/>
                </a:lnTo>
                <a:lnTo>
                  <a:pt x="21212" y="10336"/>
                </a:lnTo>
                <a:lnTo>
                  <a:pt x="21004" y="10022"/>
                </a:lnTo>
                <a:lnTo>
                  <a:pt x="20770" y="9768"/>
                </a:lnTo>
                <a:lnTo>
                  <a:pt x="20508" y="9577"/>
                </a:lnTo>
                <a:lnTo>
                  <a:pt x="20247" y="9423"/>
                </a:lnTo>
                <a:lnTo>
                  <a:pt x="20205" y="9416"/>
                </a:lnTo>
                <a:lnTo>
                  <a:pt x="18616" y="9378"/>
                </a:lnTo>
                <a:lnTo>
                  <a:pt x="18289" y="9371"/>
                </a:lnTo>
                <a:lnTo>
                  <a:pt x="17985" y="9359"/>
                </a:lnTo>
                <a:lnTo>
                  <a:pt x="17705" y="9350"/>
                </a:lnTo>
                <a:lnTo>
                  <a:pt x="17459" y="9336"/>
                </a:lnTo>
                <a:lnTo>
                  <a:pt x="17255" y="9324"/>
                </a:lnTo>
                <a:lnTo>
                  <a:pt x="17099" y="9312"/>
                </a:lnTo>
                <a:lnTo>
                  <a:pt x="16995" y="9300"/>
                </a:lnTo>
                <a:lnTo>
                  <a:pt x="16983" y="9295"/>
                </a:lnTo>
                <a:lnTo>
                  <a:pt x="16926" y="9293"/>
                </a:lnTo>
                <a:lnTo>
                  <a:pt x="16922" y="8704"/>
                </a:lnTo>
                <a:lnTo>
                  <a:pt x="16915" y="8403"/>
                </a:lnTo>
                <a:lnTo>
                  <a:pt x="16903" y="7970"/>
                </a:lnTo>
                <a:lnTo>
                  <a:pt x="16891" y="7474"/>
                </a:lnTo>
                <a:lnTo>
                  <a:pt x="16879" y="6927"/>
                </a:lnTo>
                <a:lnTo>
                  <a:pt x="16867" y="6343"/>
                </a:lnTo>
                <a:lnTo>
                  <a:pt x="16856" y="5732"/>
                </a:lnTo>
                <a:lnTo>
                  <a:pt x="16846" y="5105"/>
                </a:lnTo>
                <a:lnTo>
                  <a:pt x="16836" y="4479"/>
                </a:lnTo>
                <a:lnTo>
                  <a:pt x="16828" y="3861"/>
                </a:lnTo>
                <a:lnTo>
                  <a:pt x="16820" y="3262"/>
                </a:lnTo>
                <a:lnTo>
                  <a:pt x="16814" y="2699"/>
                </a:lnTo>
                <a:lnTo>
                  <a:pt x="16812" y="2181"/>
                </a:lnTo>
                <a:lnTo>
                  <a:pt x="16810" y="1720"/>
                </a:lnTo>
                <a:lnTo>
                  <a:pt x="16808" y="1268"/>
                </a:lnTo>
                <a:lnTo>
                  <a:pt x="16800" y="908"/>
                </a:lnTo>
                <a:lnTo>
                  <a:pt x="16785" y="629"/>
                </a:lnTo>
                <a:lnTo>
                  <a:pt x="16761" y="421"/>
                </a:lnTo>
                <a:lnTo>
                  <a:pt x="16726" y="270"/>
                </a:lnTo>
                <a:lnTo>
                  <a:pt x="16678" y="163"/>
                </a:lnTo>
                <a:lnTo>
                  <a:pt x="16616" y="90"/>
                </a:lnTo>
                <a:lnTo>
                  <a:pt x="16499" y="26"/>
                </a:lnTo>
                <a:lnTo>
                  <a:pt x="16444" y="17"/>
                </a:lnTo>
                <a:lnTo>
                  <a:pt x="16362" y="7"/>
                </a:lnTo>
                <a:lnTo>
                  <a:pt x="16242" y="2"/>
                </a:lnTo>
                <a:lnTo>
                  <a:pt x="1607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3565493" y="1777896"/>
            <a:ext cx="1859996" cy="7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50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4500" dirty="0"/>
              <a:t>Internet</a:t>
            </a:r>
          </a:p>
        </p:txBody>
      </p:sp>
      <p:sp>
        <p:nvSpPr>
          <p:cNvPr id="233" name="Shape 233"/>
          <p:cNvSpPr/>
          <p:nvPr/>
        </p:nvSpPr>
        <p:spPr>
          <a:xfrm flipH="1">
            <a:off x="3092472" y="1635469"/>
            <a:ext cx="2928552" cy="1"/>
          </a:xfrm>
          <a:prstGeom prst="line">
            <a:avLst/>
          </a:prstGeom>
          <a:ln w="889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115835" y="2666230"/>
            <a:ext cx="2879125" cy="32951"/>
          </a:xfrm>
          <a:prstGeom prst="line">
            <a:avLst/>
          </a:prstGeom>
          <a:ln w="889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439748" y="4127249"/>
            <a:ext cx="853436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 dirty="0">
                <a:solidFill>
                  <a:srgbClr val="FF0000"/>
                </a:solidFill>
              </a:rPr>
              <a:t>HTML</a:t>
            </a:r>
          </a:p>
        </p:txBody>
      </p:sp>
      <p:sp>
        <p:nvSpPr>
          <p:cNvPr id="236" name="Shape 236"/>
          <p:cNvSpPr/>
          <p:nvPr/>
        </p:nvSpPr>
        <p:spPr>
          <a:xfrm>
            <a:off x="1840456" y="4682420"/>
            <a:ext cx="566623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CSS</a:t>
            </a:r>
          </a:p>
        </p:txBody>
      </p:sp>
      <p:sp>
        <p:nvSpPr>
          <p:cNvPr id="237" name="Shape 237"/>
          <p:cNvSpPr/>
          <p:nvPr/>
        </p:nvSpPr>
        <p:spPr>
          <a:xfrm>
            <a:off x="1508689" y="4035809"/>
            <a:ext cx="1244443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JavaScript</a:t>
            </a:r>
          </a:p>
        </p:txBody>
      </p:sp>
      <p:sp>
        <p:nvSpPr>
          <p:cNvPr id="238" name="Shape 238"/>
          <p:cNvSpPr/>
          <p:nvPr/>
        </p:nvSpPr>
        <p:spPr>
          <a:xfrm>
            <a:off x="780819" y="4604044"/>
            <a:ext cx="785659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AJAX</a:t>
            </a:r>
          </a:p>
        </p:txBody>
      </p:sp>
      <p:sp>
        <p:nvSpPr>
          <p:cNvPr id="239" name="Shape 239"/>
          <p:cNvSpPr/>
          <p:nvPr/>
        </p:nvSpPr>
        <p:spPr>
          <a:xfrm>
            <a:off x="3415663" y="3624329"/>
            <a:ext cx="759485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solidFill>
                  <a:srgbClr val="FF0000"/>
                </a:solidFill>
              </a:rPr>
              <a:t>HTTP</a:t>
            </a:r>
          </a:p>
        </p:txBody>
      </p:sp>
      <p:sp>
        <p:nvSpPr>
          <p:cNvPr id="240" name="Shape 240"/>
          <p:cNvSpPr/>
          <p:nvPr/>
        </p:nvSpPr>
        <p:spPr>
          <a:xfrm>
            <a:off x="4543705" y="3526357"/>
            <a:ext cx="975139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41" name="Shape 241"/>
          <p:cNvSpPr/>
          <p:nvPr/>
        </p:nvSpPr>
        <p:spPr>
          <a:xfrm>
            <a:off x="3479561" y="4127249"/>
            <a:ext cx="1146034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242" name="Shape 242"/>
          <p:cNvSpPr/>
          <p:nvPr/>
        </p:nvSpPr>
        <p:spPr>
          <a:xfrm>
            <a:off x="4891605" y="4035809"/>
            <a:ext cx="607951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GET</a:t>
            </a:r>
          </a:p>
        </p:txBody>
      </p:sp>
      <p:sp>
        <p:nvSpPr>
          <p:cNvPr id="243" name="Shape 243"/>
          <p:cNvSpPr/>
          <p:nvPr/>
        </p:nvSpPr>
        <p:spPr>
          <a:xfrm>
            <a:off x="4177927" y="4682420"/>
            <a:ext cx="749428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POST</a:t>
            </a:r>
          </a:p>
        </p:txBody>
      </p:sp>
      <p:sp>
        <p:nvSpPr>
          <p:cNvPr id="244" name="Shape 244"/>
          <p:cNvSpPr/>
          <p:nvPr/>
        </p:nvSpPr>
        <p:spPr>
          <a:xfrm>
            <a:off x="6320826" y="3892117"/>
            <a:ext cx="864181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 dirty="0">
                <a:solidFill>
                  <a:schemeClr val="bg2"/>
                </a:solidFill>
              </a:rPr>
              <a:t>Python</a:t>
            </a:r>
          </a:p>
        </p:txBody>
      </p:sp>
      <p:sp>
        <p:nvSpPr>
          <p:cNvPr id="245" name="Shape 245"/>
          <p:cNvSpPr/>
          <p:nvPr/>
        </p:nvSpPr>
        <p:spPr>
          <a:xfrm>
            <a:off x="6142909" y="4604044"/>
            <a:ext cx="1220010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Templates</a:t>
            </a:r>
          </a:p>
        </p:txBody>
      </p:sp>
      <p:sp>
        <p:nvSpPr>
          <p:cNvPr id="246" name="Shape 246"/>
          <p:cNvSpPr/>
          <p:nvPr/>
        </p:nvSpPr>
        <p:spPr>
          <a:xfrm>
            <a:off x="7414301" y="4035809"/>
            <a:ext cx="1263266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Data Store</a:t>
            </a:r>
          </a:p>
        </p:txBody>
      </p:sp>
      <p:sp>
        <p:nvSpPr>
          <p:cNvPr id="247" name="Shape 247"/>
          <p:cNvSpPr/>
          <p:nvPr/>
        </p:nvSpPr>
        <p:spPr>
          <a:xfrm>
            <a:off x="7667759" y="4499540"/>
            <a:ext cx="1270705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memcache</a:t>
            </a:r>
          </a:p>
        </p:txBody>
      </p:sp>
      <p:sp>
        <p:nvSpPr>
          <p:cNvPr id="248" name="Shape 248"/>
          <p:cNvSpPr/>
          <p:nvPr/>
        </p:nvSpPr>
        <p:spPr>
          <a:xfrm>
            <a:off x="7109032" y="5213371"/>
            <a:ext cx="707412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MVC</a:t>
            </a:r>
          </a:p>
        </p:txBody>
      </p:sp>
      <p:sp>
        <p:nvSpPr>
          <p:cNvPr id="249" name="Shape 249"/>
          <p:cNvSpPr/>
          <p:nvPr/>
        </p:nvSpPr>
        <p:spPr>
          <a:xfrm>
            <a:off x="1327738" y="5218133"/>
            <a:ext cx="989403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13368480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 as the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3551"/>
            <a:ext cx="8229600" cy="36039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“clickable” component doesn’t have to be text.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1216" y="3032933"/>
            <a:ext cx="8151217" cy="1578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&lt;a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href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="http://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www.redcross.org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 &lt;</a:t>
            </a:r>
            <a:r>
              <a:rPr lang="en-US" sz="2400" dirty="0" err="1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img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"http://</a:t>
            </a:r>
            <a:r>
              <a:rPr lang="en-US" sz="2400" dirty="0" err="1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www.redcross.org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/images/</a:t>
            </a:r>
            <a:r>
              <a:rPr lang="en-US" sz="2400" dirty="0" err="1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redcross-logo.png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"  </a:t>
            </a:r>
          </a:p>
          <a:p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  alt = "Red Cross logo"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/&gt;</a:t>
            </a:r>
          </a:p>
          <a:p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&lt;/a&gt;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81216" y="4845610"/>
            <a:ext cx="8151217" cy="13438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&lt;a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href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="http://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www.redcross.org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 &lt;</a:t>
            </a:r>
            <a:r>
              <a:rPr lang="en-US" sz="2400" dirty="0" err="1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img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”</a:t>
            </a:r>
            <a:r>
              <a:rPr lang="en-US" sz="2400" dirty="0" err="1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imgs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redcross-logo.png</a:t>
            </a:r>
            <a:r>
              <a:rPr lang="en-US" sz="24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” alt = "Red Cross logo"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/&gt;</a:t>
            </a:r>
          </a:p>
          <a:p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&lt;/a&gt;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4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HTML?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4048"/>
            <a:ext cx="8229600" cy="422450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HTML stands for </a:t>
            </a:r>
            <a:r>
              <a:rPr lang="en-US" dirty="0" smtClean="0">
                <a:solidFill>
                  <a:srgbClr val="FF6600"/>
                </a:solidFill>
              </a:rPr>
              <a:t>Hypertext Markup Language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Markup languages are not the same as programming languages, they use </a:t>
            </a:r>
            <a:r>
              <a:rPr lang="en-US" b="1" i="1" dirty="0" smtClean="0">
                <a:solidFill>
                  <a:srgbClr val="FF6600"/>
                </a:solidFill>
              </a:rPr>
              <a:t>tags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to annotate documents.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HTML the tags indicate where headings, images, lists, links, line breaks, and other components should go.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.html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51"/>
            <a:ext cx="8229600" cy="421707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When your computer opens a .html file, it knows to open it in an Internet browser (Chrome, Firefox, Safari, etc.)</a:t>
            </a:r>
          </a:p>
          <a:p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The browser can read this file and know how to display it on the screen.</a:t>
            </a:r>
          </a:p>
          <a:p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Screen readers and other assistive devices can also utilize the HTML tags to present the information is special ways.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0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355"/>
            <a:ext cx="8229600" cy="422810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Basis of HTML5 is “</a:t>
            </a:r>
            <a:r>
              <a:rPr lang="en-US" sz="2400" i="1" dirty="0" smtClean="0"/>
              <a:t>New </a:t>
            </a:r>
            <a:r>
              <a:rPr lang="en-US" sz="2400" i="1" dirty="0"/>
              <a:t>features should be based on HTML, CSS, the DOM, and </a:t>
            </a:r>
            <a:r>
              <a:rPr lang="en-US" sz="2400" i="1" dirty="0" smtClean="0"/>
              <a:t>JavaScript…</a:t>
            </a:r>
            <a:r>
              <a:rPr lang="en-US" sz="2400" dirty="0" smtClean="0"/>
              <a:t>”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DOM provides common tree-like structure that all pages should follow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Computer Scientists love trees (the mathematical kind) because you can test them.</a:t>
            </a:r>
          </a:p>
          <a:p>
            <a:pPr marL="1200150" lvl="1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8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8 at 3.2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79" y="1490672"/>
            <a:ext cx="6698246" cy="489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is built on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088"/>
            <a:ext cx="8229600" cy="12049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895" y="6453271"/>
            <a:ext cx="3034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http://www.w3schools.com/</a:t>
            </a:r>
            <a:r>
              <a:rPr lang="en-US" sz="1200" dirty="0" err="1">
                <a:solidFill>
                  <a:srgbClr val="FFFFFF"/>
                </a:solidFill>
              </a:rPr>
              <a:t>js</a:t>
            </a:r>
            <a:r>
              <a:rPr lang="en-US" sz="1200" dirty="0">
                <a:solidFill>
                  <a:srgbClr val="FFFFFF"/>
                </a:solidFill>
              </a:rPr>
              <a:t>/</a:t>
            </a:r>
            <a:r>
              <a:rPr lang="en-US" sz="1200" dirty="0" err="1">
                <a:solidFill>
                  <a:srgbClr val="FFFFFF"/>
                </a:solidFill>
              </a:rPr>
              <a:t>js_htmldom.asp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4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115"/>
            <a:ext cx="8229600" cy="3603988"/>
          </a:xfrm>
        </p:spPr>
        <p:txBody>
          <a:bodyPr>
            <a:normAutofit/>
          </a:bodyPr>
          <a:lstStyle/>
          <a:p>
            <a:endParaRPr lang="en-US" sz="2400" dirty="0" smtClean="0"/>
          </a:p>
        </p:txBody>
      </p:sp>
      <p:pic>
        <p:nvPicPr>
          <p:cNvPr id="5" name="Content Placeholder 3" descr="Screen Shot 2015-06-26 at 11.07.0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" r="-120"/>
          <a:stretch/>
        </p:blipFill>
        <p:spPr>
          <a:xfrm>
            <a:off x="457200" y="1844850"/>
            <a:ext cx="8332073" cy="37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5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26 at 11.1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1" y="983195"/>
            <a:ext cx="6172200" cy="5295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Tags and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first big disappointment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677</Words>
  <Application>Microsoft Macintosh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Georgia</vt:lpstr>
      <vt:lpstr>Gill Sans</vt:lpstr>
      <vt:lpstr>Gill Sans SemiBold</vt:lpstr>
      <vt:lpstr>Lucida Grande</vt:lpstr>
      <vt:lpstr>ＭＳ Ｐゴシック</vt:lpstr>
      <vt:lpstr>ＭＳ Ｐ明朝</vt:lpstr>
      <vt:lpstr>PT Sans Narrow</vt:lpstr>
      <vt:lpstr>Times New Roman</vt:lpstr>
      <vt:lpstr>041415 Powerpoint A</vt:lpstr>
      <vt:lpstr>The Request/Response Cycle</vt:lpstr>
      <vt:lpstr>PowerPoint Presentation</vt:lpstr>
      <vt:lpstr>What is HTML?  </vt:lpstr>
      <vt:lpstr>.html files</vt:lpstr>
      <vt:lpstr>The Document Object Model (DOM)</vt:lpstr>
      <vt:lpstr>HTML is built on the DOM</vt:lpstr>
      <vt:lpstr>Example</vt:lpstr>
      <vt:lpstr>PowerPoint Presentation</vt:lpstr>
      <vt:lpstr>HTML5 Tags and Syntax</vt:lpstr>
      <vt:lpstr>Finally, some tags…</vt:lpstr>
      <vt:lpstr>Common Tags</vt:lpstr>
      <vt:lpstr>More tags</vt:lpstr>
      <vt:lpstr>Attributes</vt:lpstr>
      <vt:lpstr>Images</vt:lpstr>
      <vt:lpstr>Images</vt:lpstr>
      <vt:lpstr>More Attributes</vt:lpstr>
      <vt:lpstr>Hyperlinks</vt:lpstr>
      <vt:lpstr>Absolute reference</vt:lpstr>
      <vt:lpstr>Relative References</vt:lpstr>
      <vt:lpstr>Using Images as the Link</vt:lpstr>
    </vt:vector>
  </TitlesOfParts>
  <Company>University of Michigan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School of Michigan</dc:creator>
  <cp:lastModifiedBy>Microsoft Office User</cp:lastModifiedBy>
  <cp:revision>12</cp:revision>
  <dcterms:created xsi:type="dcterms:W3CDTF">2016-01-17T19:06:56Z</dcterms:created>
  <dcterms:modified xsi:type="dcterms:W3CDTF">2016-10-03T14:38:37Z</dcterms:modified>
</cp:coreProperties>
</file>