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0"/>
  </p:notesMasterIdLst>
  <p:sldIdLst>
    <p:sldId id="26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18" r:id="rId14"/>
    <p:sldId id="320" r:id="rId15"/>
    <p:sldId id="322" r:id="rId16"/>
    <p:sldId id="321" r:id="rId17"/>
    <p:sldId id="323" r:id="rId18"/>
    <p:sldId id="324" r:id="rId19"/>
    <p:sldId id="325" r:id="rId20"/>
    <p:sldId id="334" r:id="rId21"/>
    <p:sldId id="326" r:id="rId22"/>
    <p:sldId id="327" r:id="rId23"/>
    <p:sldId id="328" r:id="rId24"/>
    <p:sldId id="332" r:id="rId25"/>
    <p:sldId id="333" r:id="rId26"/>
    <p:sldId id="331" r:id="rId27"/>
    <p:sldId id="329" r:id="rId28"/>
    <p:sldId id="33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0732-A7A9-4A6B-8684-72633B29DF1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EEB3-81C0-4621-8654-924D1CE7A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A60C-79F5-41BB-8507-8CAF2C2E80F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DA99-3ABC-44F8-BB49-F5688B5F0D17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647B-46FE-4BF2-966F-31F0DC86D5EA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8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BE89-B8AE-44E4-A5FE-8D031ACE116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92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FFCF-071A-4223-91ED-DBA0FD9B681C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484-F1B0-407B-B99D-31A4A5A3AA8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9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1934-45AF-410B-8602-5AD22B1F490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0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B22A-9038-4E46-BD80-3A09BEFC111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68CC-0C2D-4EF2-AA5B-E90677BFBD4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39D-353D-41D9-A067-3ED6BE1004DC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BFA-93A6-4FFA-8607-83BC3AFEC9CA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5F00-3197-4900-90E0-E22D9FFA4DD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1F8-B61B-4A08-8493-4629B8BCA93B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6914-A333-422B-AD76-D43E30F8B6DF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ED0F-A730-4015-A095-68A823D5EDA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4CE-536E-43B2-9C43-F0D7AD7A289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0F05-52F7-42B3-969E-DFC46B6A619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1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5394-6142-44F8-93C4-8FA841EB4AA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A28761-57E4-4C73-A718-90040EA5025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credit-card-fraud-detection-classification-algorithms-python/#t-1600792769587" TargetMode="External"/><Relationship Id="rId2" Type="http://schemas.openxmlformats.org/officeDocument/2006/relationships/hyperlink" Target="https://medium.com/analytics-vidhya/credit-card-fraud-detection-in-python-using-scikit-learn-f9046a030f50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urcomat.org/index.php/turkbilmat/article/view/7473" TargetMode="External"/><Relationship Id="rId5" Type="http://schemas.openxmlformats.org/officeDocument/2006/relationships/hyperlink" Target="https://ieeexplore.ieee.org/document/8824930" TargetMode="External"/><Relationship Id="rId4" Type="http://schemas.openxmlformats.org/officeDocument/2006/relationships/hyperlink" Target="https://www.researchgate.net/publication/344788652_CREDIT_CARD_FRAUD_DETECTION_USING_DATA_MINING_TECHNIQU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99" y="232644"/>
            <a:ext cx="7048408" cy="3859825"/>
          </a:xfrm>
        </p:spPr>
        <p:txBody>
          <a:bodyPr>
            <a:normAutofit/>
          </a:bodyPr>
          <a:lstStyle/>
          <a:p>
            <a:r>
              <a:rPr lang="en-US" sz="8000" dirty="0"/>
              <a:t>E-commerce</a:t>
            </a:r>
            <a:br>
              <a:rPr lang="en-US" sz="8000" dirty="0"/>
            </a:br>
            <a:r>
              <a:rPr lang="en-US" sz="3600" dirty="0"/>
              <a:t>Risk Of Credit Card Frauds &amp; Data Mining Role In This Risk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: hussein fawaz - M2 DSRA 2021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: DR. Maguy Medlej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13C4-9C82-493F-94F5-C649E64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CCF1-2C41-46B6-A8BB-690FA7B1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35" y="71794"/>
            <a:ext cx="5050665" cy="6765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AA881-E3E5-49EA-BAC9-51813D19E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50" y="0"/>
            <a:ext cx="896585" cy="89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41ED0-2269-4020-9AE9-DCAF6539FE51}"/>
              </a:ext>
            </a:extLst>
          </p:cNvPr>
          <p:cNvSpPr txBox="1"/>
          <p:nvPr/>
        </p:nvSpPr>
        <p:spPr>
          <a:xfrm>
            <a:off x="3051241" y="5699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11-12-2021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DE2-DAB0-4E8E-9E1E-0890EBD1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75" y="221589"/>
            <a:ext cx="10676312" cy="1450757"/>
          </a:xfrm>
        </p:spPr>
        <p:txBody>
          <a:bodyPr/>
          <a:lstStyle/>
          <a:p>
            <a:r>
              <a:rPr lang="en-US" dirty="0"/>
              <a:t>Credit Card Fraud Detection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1BB49-2F0B-4C71-A0E7-CDB1B0A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472E172-598C-467E-9BFD-BDF98372E8EF}"/>
              </a:ext>
            </a:extLst>
          </p:cNvPr>
          <p:cNvSpPr/>
          <p:nvPr/>
        </p:nvSpPr>
        <p:spPr>
          <a:xfrm>
            <a:off x="9828883" y="1976905"/>
            <a:ext cx="1944709" cy="1841679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Transaction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E9F51-A64B-4702-8620-E81D0066E9F7}"/>
              </a:ext>
            </a:extLst>
          </p:cNvPr>
          <p:cNvSpPr/>
          <p:nvPr/>
        </p:nvSpPr>
        <p:spPr>
          <a:xfrm>
            <a:off x="704749" y="2228925"/>
            <a:ext cx="1390918" cy="11333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7851D-7733-4AEC-BF8E-92C08DCBF761}"/>
              </a:ext>
            </a:extLst>
          </p:cNvPr>
          <p:cNvSpPr/>
          <p:nvPr/>
        </p:nvSpPr>
        <p:spPr>
          <a:xfrm>
            <a:off x="3233885" y="2156352"/>
            <a:ext cx="5048518" cy="12726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15F9B43-6E9A-44BC-B875-DA0AEB3ED719}"/>
              </a:ext>
            </a:extLst>
          </p:cNvPr>
          <p:cNvSpPr/>
          <p:nvPr/>
        </p:nvSpPr>
        <p:spPr>
          <a:xfrm>
            <a:off x="4242029" y="2188352"/>
            <a:ext cx="3065171" cy="36060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Detection system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C811248-D920-4970-A79F-00BE74CABD4D}"/>
              </a:ext>
            </a:extLst>
          </p:cNvPr>
          <p:cNvSpPr/>
          <p:nvPr/>
        </p:nvSpPr>
        <p:spPr>
          <a:xfrm>
            <a:off x="3306008" y="2904913"/>
            <a:ext cx="2820472" cy="42355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Detection Algorithm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0EA847E-464F-4738-A709-8ED4D8FA370E}"/>
              </a:ext>
            </a:extLst>
          </p:cNvPr>
          <p:cNvSpPr/>
          <p:nvPr/>
        </p:nvSpPr>
        <p:spPr>
          <a:xfrm>
            <a:off x="6289768" y="2900079"/>
            <a:ext cx="1918953" cy="42355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Pattern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0CF10A7-F237-47F0-A175-C1AEBBE35EE6}"/>
              </a:ext>
            </a:extLst>
          </p:cNvPr>
          <p:cNvSpPr/>
          <p:nvPr/>
        </p:nvSpPr>
        <p:spPr>
          <a:xfrm>
            <a:off x="8208721" y="3971841"/>
            <a:ext cx="2150771" cy="9144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Fraudulent Transaction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95B9E7F-B16F-4565-90B6-2D2E90124560}"/>
              </a:ext>
            </a:extLst>
          </p:cNvPr>
          <p:cNvSpPr/>
          <p:nvPr/>
        </p:nvSpPr>
        <p:spPr>
          <a:xfrm>
            <a:off x="8208720" y="5343441"/>
            <a:ext cx="2150771" cy="914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 Bank To Stop Transaction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2ED1263-551A-4AF2-9C1B-0A23B2DC6D56}"/>
              </a:ext>
            </a:extLst>
          </p:cNvPr>
          <p:cNvSpPr/>
          <p:nvPr/>
        </p:nvSpPr>
        <p:spPr>
          <a:xfrm>
            <a:off x="1400208" y="5377998"/>
            <a:ext cx="2150771" cy="9144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 Transaction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E3DA1A3-2A77-4A03-8114-B58FD80C9292}"/>
              </a:ext>
            </a:extLst>
          </p:cNvPr>
          <p:cNvSpPr/>
          <p:nvPr/>
        </p:nvSpPr>
        <p:spPr>
          <a:xfrm>
            <a:off x="4242029" y="3885553"/>
            <a:ext cx="3007215" cy="1086976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B15E15-79A9-4804-ACF6-7DF0B03F21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95667" y="2792676"/>
            <a:ext cx="1138218" cy="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A2C1A-9047-4893-AE15-D391077016B4}"/>
              </a:ext>
            </a:extLst>
          </p:cNvPr>
          <p:cNvCxnSpPr>
            <a:stCxn id="6" idx="2"/>
          </p:cNvCxnSpPr>
          <p:nvPr/>
        </p:nvCxnSpPr>
        <p:spPr>
          <a:xfrm flipH="1">
            <a:off x="8282403" y="2897745"/>
            <a:ext cx="1546480" cy="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49D678-50CF-4F14-A1BE-F0136DFB671E}"/>
              </a:ext>
            </a:extLst>
          </p:cNvPr>
          <p:cNvCxnSpPr>
            <a:cxnSpLocks/>
          </p:cNvCxnSpPr>
          <p:nvPr/>
        </p:nvCxnSpPr>
        <p:spPr>
          <a:xfrm>
            <a:off x="5721538" y="3449177"/>
            <a:ext cx="1" cy="4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2FF908-4E63-4E4B-BE85-770467ABD95B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7249244" y="4429041"/>
            <a:ext cx="95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5D942F-10C9-488A-ACFF-252D97524C62}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flipH="1">
            <a:off x="3550979" y="4972529"/>
            <a:ext cx="2194658" cy="8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3675CF-02B0-4D62-8B74-AD413E46DA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284106" y="4886241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5E1B44-1BF9-453C-9BC6-6BE2EDCD21C0}"/>
              </a:ext>
            </a:extLst>
          </p:cNvPr>
          <p:cNvSpPr txBox="1"/>
          <p:nvPr/>
        </p:nvSpPr>
        <p:spPr>
          <a:xfrm>
            <a:off x="7517671" y="3964354"/>
            <a:ext cx="43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247D1-B122-4724-BED4-919C02E4CCCE}"/>
              </a:ext>
            </a:extLst>
          </p:cNvPr>
          <p:cNvSpPr txBox="1"/>
          <p:nvPr/>
        </p:nvSpPr>
        <p:spPr>
          <a:xfrm>
            <a:off x="4350609" y="4926512"/>
            <a:ext cx="43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2228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D53E4-FC3D-4B30-868A-8F83C64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57859-DCFD-403C-A2A8-E3CA895F4DC8}"/>
              </a:ext>
            </a:extLst>
          </p:cNvPr>
          <p:cNvSpPr txBox="1"/>
          <p:nvPr/>
        </p:nvSpPr>
        <p:spPr>
          <a:xfrm>
            <a:off x="1039968" y="724575"/>
            <a:ext cx="9387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			Random Forest Algorithm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DBE22-E8E0-4528-87E4-0EAD48B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298" y="2128837"/>
            <a:ext cx="12542298" cy="37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EEA-E4A7-4DF3-B438-A19A2A01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E13-2937-4713-861A-E5359F63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3" y="2868054"/>
            <a:ext cx="4649274" cy="239940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It’s a supervised learning technique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Used for both classification and regression problems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Based on the concept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9000-CACD-437A-92D3-110891D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BA9536-8298-424D-939B-25C34C86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76" y="2281070"/>
            <a:ext cx="6062932" cy="3602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AD0E1C-FF81-4765-B43B-5B6CEC6E2DF7}"/>
              </a:ext>
            </a:extLst>
          </p:cNvPr>
          <p:cNvSpPr txBox="1"/>
          <p:nvPr/>
        </p:nvSpPr>
        <p:spPr>
          <a:xfrm>
            <a:off x="10346127" y="33405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0930-32FA-4C8F-8DD6-68D2A99717A3}"/>
              </a:ext>
            </a:extLst>
          </p:cNvPr>
          <p:cNvSpPr txBox="1"/>
          <p:nvPr/>
        </p:nvSpPr>
        <p:spPr>
          <a:xfrm>
            <a:off x="9709483" y="23324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286053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0BDF-A620-4CAF-8DD3-DA316F1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Choosing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230E-D103-4EB0-83B4-39318B2A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3" y="2663349"/>
            <a:ext cx="6088834" cy="376089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0" i="0" cap="none" dirty="0">
                <a:solidFill>
                  <a:srgbClr val="3A3B41"/>
                </a:solidFill>
                <a:effectLst/>
              </a:rPr>
              <a:t>It's used a lot in banking, the stock market, medicine, and e-commerce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cap="none" dirty="0">
              <a:solidFill>
                <a:srgbClr val="3A3B4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cap="none" dirty="0">
              <a:solidFill>
                <a:srgbClr val="3A3B4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>
                <a:solidFill>
                  <a:srgbClr val="3A3B41"/>
                </a:solidFill>
              </a:rPr>
              <a:t>Get better results than other algorithms</a:t>
            </a:r>
            <a:endParaRPr lang="en-US" sz="2200" cap="none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33BC-550E-4CEA-A772-9A3A77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182AF-735C-49A1-8F80-0ED2CC0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97" y="2214694"/>
            <a:ext cx="5267325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43DE3-DA59-49BF-B16B-C365DDB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09" y="3748947"/>
            <a:ext cx="4305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9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B1D-7A73-4F06-8242-B3EB5D06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Random Forest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CF93-097B-407A-B1B4-9521853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62F17-0533-4F83-98F2-1FDC5062729F}"/>
              </a:ext>
            </a:extLst>
          </p:cNvPr>
          <p:cNvSpPr txBox="1"/>
          <p:nvPr/>
        </p:nvSpPr>
        <p:spPr>
          <a:xfrm>
            <a:off x="463489" y="3065790"/>
            <a:ext cx="54228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222222"/>
                </a:solidFill>
                <a:effectLst/>
              </a:rPr>
              <a:t>Random forest works on the bagging principle.</a:t>
            </a:r>
          </a:p>
          <a:p>
            <a:r>
              <a:rPr lang="en-US" sz="2200" dirty="0">
                <a:solidFill>
                  <a:srgbClr val="222222"/>
                </a:solidFill>
              </a:rPr>
              <a:t>It’</a:t>
            </a:r>
            <a:r>
              <a:rPr lang="en-US" sz="2200" dirty="0"/>
              <a:t>s composed of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Bootstrapping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Aggregation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D5B906-326C-4AD7-A78D-33BDEE24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30" y="2365812"/>
            <a:ext cx="4784128" cy="28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CFD6-9153-4019-8BC8-2242A8A2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Random Forest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F4D-3DAE-4297-AF25-6A36A394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289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Steps involved in random forest algorithm: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E080-0D6C-460E-B66F-15CCF892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66EA-AE99-4695-8ADF-CD54D74E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54" y="3010493"/>
            <a:ext cx="4629150" cy="287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C2782-45FC-4A83-9645-4E4170F3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48" y="2293040"/>
            <a:ext cx="4415008" cy="39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4E-6853-45EF-A6A7-8439C8A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48AE-80CE-4EE4-B446-C140CF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45" y="1878769"/>
            <a:ext cx="6571250" cy="46926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u="sng" dirty="0"/>
              <a:t>1. </a:t>
            </a:r>
            <a:r>
              <a:rPr lang="en-US" b="1" u="sng" dirty="0"/>
              <a:t>Understanding the dataset</a:t>
            </a:r>
            <a:endParaRPr lang="en-US" sz="2200" b="1" u="sng" dirty="0"/>
          </a:p>
          <a:p>
            <a:pPr algn="just"/>
            <a:endParaRPr lang="en-US" sz="2200" b="1" u="sng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cap="none" dirty="0"/>
              <a:t>“Credit card fraud detection” dataset on [kaggle.Com]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cap="none" dirty="0"/>
              <a:t>Transactions were made in September 2013, by European credit card holders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cap="none" dirty="0"/>
              <a:t>Shape of the data 284807 entries and 31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3221-824F-43ED-A1D9-EF8811A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02DCA-BFEE-4459-AFE3-803E642F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32" y="2372352"/>
            <a:ext cx="3510923" cy="35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4E54-F236-428E-979E-B98FDD0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5273-29A0-4E9B-B7C3-137E3F9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D59B3-1543-4DC9-848C-60AE7667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695"/>
              </p:ext>
            </p:extLst>
          </p:nvPr>
        </p:nvGraphicFramePr>
        <p:xfrm>
          <a:off x="1223030" y="3074004"/>
          <a:ext cx="9745940" cy="268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95">
                  <a:extLst>
                    <a:ext uri="{9D8B030D-6E8A-4147-A177-3AD203B41FA5}">
                      <a16:colId xmlns:a16="http://schemas.microsoft.com/office/drawing/2014/main" val="3783310214"/>
                    </a:ext>
                  </a:extLst>
                </a:gridCol>
                <a:gridCol w="8566845">
                  <a:extLst>
                    <a:ext uri="{9D8B030D-6E8A-4147-A177-3AD203B41FA5}">
                      <a16:colId xmlns:a16="http://schemas.microsoft.com/office/drawing/2014/main" val="2504998207"/>
                    </a:ext>
                  </a:extLst>
                </a:gridCol>
              </a:tblGrid>
              <a:tr h="38812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45127"/>
                  </a:ext>
                </a:extLst>
              </a:tr>
              <a:tr h="679217">
                <a:tc>
                  <a:txBody>
                    <a:bodyPr/>
                    <a:lstStyle/>
                    <a:p>
                      <a:r>
                        <a:rPr lang="en-US" dirty="0"/>
                        <a:t>V1 .. V28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Masked using principal component analysis (PCA) due the sensitivity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98485"/>
                  </a:ext>
                </a:extLst>
              </a:tr>
              <a:tr h="388124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Total transaction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9302"/>
                  </a:ext>
                </a:extLst>
              </a:tr>
              <a:tr h="547858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seconds elapsed between the current transaction and the  first transaction in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7306"/>
                  </a:ext>
                </a:extLst>
              </a:tr>
              <a:tr h="679217">
                <a:tc>
                  <a:txBody>
                    <a:bodyPr/>
                    <a:lstStyle/>
                    <a:p>
                      <a:r>
                        <a:rPr lang="en-US" dirty="0"/>
                        <a:t>Class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1 For fraudulent cases - 0 for non-fraudulent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308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3C8668-5CF2-4A40-83FE-E620A8F8B0CC}"/>
              </a:ext>
            </a:extLst>
          </p:cNvPr>
          <p:cNvSpPr txBox="1"/>
          <p:nvPr/>
        </p:nvSpPr>
        <p:spPr>
          <a:xfrm>
            <a:off x="817522" y="1955481"/>
            <a:ext cx="308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sng" dirty="0">
                <a:effectLst/>
              </a:rPr>
              <a:t>2. FEATURES DESCRIPTION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9183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A2F8-BC07-4CD0-9C5A-C7C9F36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D5AF-E1B2-42C1-ACC9-1B5647D4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B817A-7030-42FA-BC47-A1698CF735FF}"/>
              </a:ext>
            </a:extLst>
          </p:cNvPr>
          <p:cNvSpPr txBox="1"/>
          <p:nvPr/>
        </p:nvSpPr>
        <p:spPr>
          <a:xfrm>
            <a:off x="620408" y="2957347"/>
            <a:ext cx="51919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292929"/>
                </a:solidFill>
                <a:effectLst/>
              </a:rPr>
              <a:t>There is only 0.17% fraudulent transaction out all the transactions.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The data is highly Unbalanced.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</a:rPr>
              <a:t>Fraud Cases : 492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292929"/>
                </a:solidFill>
              </a:rPr>
              <a:t>Valid Transaction : 	284315</a:t>
            </a:r>
            <a:endParaRPr lang="en-US" sz="2200" b="0" i="0" dirty="0">
              <a:solidFill>
                <a:srgbClr val="292929"/>
              </a:solidFill>
              <a:effectLst/>
            </a:endParaRPr>
          </a:p>
          <a:p>
            <a:pPr algn="just"/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4458F-5AC7-4B5C-AADB-D38EDA80042F}"/>
              </a:ext>
            </a:extLst>
          </p:cNvPr>
          <p:cNvSpPr txBox="1"/>
          <p:nvPr/>
        </p:nvSpPr>
        <p:spPr>
          <a:xfrm>
            <a:off x="8164215" y="2981728"/>
            <a:ext cx="3832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93EDE-7B92-4337-B295-927FA4769676}"/>
              </a:ext>
            </a:extLst>
          </p:cNvPr>
          <p:cNvSpPr txBox="1"/>
          <p:nvPr/>
        </p:nvSpPr>
        <p:spPr>
          <a:xfrm>
            <a:off x="7678665" y="5827984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Correlation matrix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512CD-0280-4D61-841B-2CCFD6C0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79" y="2264030"/>
            <a:ext cx="4247452" cy="35639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AA73D0-A97E-42DC-946E-78DAFB0BCE88}"/>
              </a:ext>
            </a:extLst>
          </p:cNvPr>
          <p:cNvSpPr txBox="1"/>
          <p:nvPr/>
        </p:nvSpPr>
        <p:spPr>
          <a:xfrm>
            <a:off x="745217" y="1951880"/>
            <a:ext cx="60981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3. </a:t>
            </a:r>
            <a:r>
              <a:rPr lang="en-US" sz="2000" b="1" u="sng" dirty="0"/>
              <a:t>DESCRIBING  THE DATASET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172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708-DD60-4BCB-8FC5-1C444619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18EB-9A8A-4C7B-879D-A5A61A56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7" y="2786516"/>
            <a:ext cx="10058400" cy="3408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>
              <a:solidFill>
                <a:srgbClr val="292929"/>
              </a:solidFill>
            </a:endParaRP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Splitting of the data set into training and test set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Applying RFA and classifying dataset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Perform analysis for finding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907C-F090-4C5E-9EB6-E6393691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BD4BF-50B5-4ACB-9260-8CF305FF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8" y="2944735"/>
            <a:ext cx="4636168" cy="26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767C27-2270-451A-A7CD-EB80B59F82F1}"/>
              </a:ext>
            </a:extLst>
          </p:cNvPr>
          <p:cNvSpPr txBox="1"/>
          <p:nvPr/>
        </p:nvSpPr>
        <p:spPr>
          <a:xfrm>
            <a:off x="751925" y="1926736"/>
            <a:ext cx="4961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cap="none" dirty="0">
                <a:solidFill>
                  <a:srgbClr val="292929"/>
                </a:solidFill>
              </a:rPr>
              <a:t>4. BUILDING T</a:t>
            </a:r>
            <a:r>
              <a:rPr lang="en-US" sz="2000" b="1" i="0" u="sng" kern="1200" cap="none" dirty="0">
                <a:solidFill>
                  <a:srgbClr val="292929"/>
                </a:solidFill>
                <a:effectLst/>
                <a:ea typeface="+mn-ea"/>
                <a:cs typeface="+mn-cs"/>
              </a:rPr>
              <a:t>HE RANDOM FOREST MODEL</a:t>
            </a:r>
            <a:r>
              <a:rPr lang="en-US" sz="2400" b="1" i="0" u="sng" kern="1200" cap="none" dirty="0">
                <a:solidFill>
                  <a:srgbClr val="292929"/>
                </a:solidFill>
                <a:effectLst/>
                <a:ea typeface="+mn-ea"/>
                <a:cs typeface="+mn-cs"/>
              </a:rPr>
              <a:t> </a:t>
            </a:r>
            <a:endParaRPr lang="en-US" sz="2000" b="1" i="0" u="sng" kern="1200" cap="none" dirty="0">
              <a:solidFill>
                <a:srgbClr val="292929"/>
              </a:solidFill>
              <a:effectLst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803-B2AA-4B88-AE4C-D9B606B6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60" y="109182"/>
            <a:ext cx="10058400" cy="145075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81A6-AC58-42C3-BAA8-ECBE7337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60" y="1985371"/>
            <a:ext cx="7275910" cy="44614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/>
              <a:t>Define the topic - E-commerce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Possible risks in E-commerce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Risk of credit cards frauds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Application of random forest in credit card frauds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Critical evaluate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Resources</a:t>
            </a:r>
          </a:p>
          <a:p>
            <a:pPr marL="0" indent="0">
              <a:buNone/>
            </a:pPr>
            <a:r>
              <a:rPr lang="en-US" cap="none" dirty="0"/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42FD-DAB1-416F-9B69-F15500C1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DE5-ED83-4595-9636-6036FD4B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81C3-FC49-4226-B9CB-8739B541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815855" cy="419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404040"/>
                </a:solidFill>
              </a:rPr>
              <a:t>5. </a:t>
            </a:r>
            <a:r>
              <a:rPr lang="en-US" b="1" u="sng" kern="1200" dirty="0">
                <a:solidFill>
                  <a:srgbClr val="292929"/>
                </a:solidFill>
                <a:effectLst/>
                <a:ea typeface="+mn-ea"/>
                <a:cs typeface="+mn-cs"/>
              </a:rPr>
              <a:t>M</a:t>
            </a:r>
            <a:r>
              <a:rPr lang="en-US" b="1" u="sng" dirty="0">
                <a:solidFill>
                  <a:srgbClr val="292929"/>
                </a:solidFill>
              </a:rPr>
              <a:t>odel Result</a:t>
            </a: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9896-0382-459A-98BE-0168AFAA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2E95-2665-4873-AC70-4C50CBF3233D}"/>
              </a:ext>
            </a:extLst>
          </p:cNvPr>
          <p:cNvSpPr txBox="1"/>
          <p:nvPr/>
        </p:nvSpPr>
        <p:spPr>
          <a:xfrm>
            <a:off x="3317798" y="5233015"/>
            <a:ext cx="5344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EFF7C98-76CF-45B9-BACA-8605E1637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74749"/>
              </p:ext>
            </p:extLst>
          </p:nvPr>
        </p:nvGraphicFramePr>
        <p:xfrm>
          <a:off x="2438315" y="3134584"/>
          <a:ext cx="6777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550">
                  <a:extLst>
                    <a:ext uri="{9D8B030D-6E8A-4147-A177-3AD203B41FA5}">
                      <a16:colId xmlns:a16="http://schemas.microsoft.com/office/drawing/2014/main" val="1381033032"/>
                    </a:ext>
                  </a:extLst>
                </a:gridCol>
                <a:gridCol w="2311325">
                  <a:extLst>
                    <a:ext uri="{9D8B030D-6E8A-4147-A177-3AD203B41FA5}">
                      <a16:colId xmlns:a16="http://schemas.microsoft.com/office/drawing/2014/main" val="204242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7847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38113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53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6677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6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774F-FF0C-4CF8-B81A-DB760A91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Critically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3157-AAF6-42A3-9220-4895A9EF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51921"/>
            <a:ext cx="10058400" cy="185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cap="none" dirty="0">
                <a:solidFill>
                  <a:srgbClr val="292929"/>
                </a:solidFill>
              </a:rPr>
              <a:t>But all this work has been done on an imbalanced dataset</a:t>
            </a:r>
            <a:r>
              <a:rPr lang="en-US" sz="2200" b="0" i="0" cap="none" dirty="0">
                <a:solidFill>
                  <a:schemeClr val="tx1"/>
                </a:solidFill>
                <a:effectLst/>
              </a:rPr>
              <a:t> but we got a </a:t>
            </a:r>
            <a:r>
              <a:rPr lang="en-US" sz="2200" b="0" i="0" cap="none" dirty="0">
                <a:solidFill>
                  <a:srgbClr val="292929"/>
                </a:solidFill>
                <a:effectLst/>
              </a:rPr>
              <a:t>satisfactory </a:t>
            </a:r>
            <a:r>
              <a:rPr lang="en-US" sz="2200" b="0" i="0" cap="none" dirty="0">
                <a:solidFill>
                  <a:schemeClr val="tx1"/>
                </a:solidFill>
                <a:effectLst/>
              </a:rPr>
              <a:t>result. </a:t>
            </a:r>
            <a:r>
              <a:rPr lang="en-US" sz="2200" cap="none" dirty="0">
                <a:solidFill>
                  <a:schemeClr val="tx1"/>
                </a:solidFill>
              </a:rPr>
              <a:t>So if we can use some t</a:t>
            </a:r>
            <a:r>
              <a:rPr lang="en-US" sz="2200" i="0" cap="none" dirty="0">
                <a:solidFill>
                  <a:srgbClr val="222222"/>
                </a:solidFill>
                <a:effectLst/>
              </a:rPr>
              <a:t>echniques to deal with imbalanced classes such as </a:t>
            </a:r>
            <a:r>
              <a:rPr lang="en-US" sz="2200" i="0" cap="none" dirty="0">
                <a:solidFill>
                  <a:srgbClr val="111111"/>
                </a:solidFill>
                <a:effectLst/>
              </a:rPr>
              <a:t>k-fold cross-validation, resample the training set, or cluster the abundant class, it can giv</a:t>
            </a:r>
            <a:r>
              <a:rPr lang="en-US" sz="2200" cap="none" dirty="0">
                <a:solidFill>
                  <a:srgbClr val="111111"/>
                </a:solidFill>
              </a:rPr>
              <a:t>e us more improved evaluation measures.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4BB1-CCC8-4FA2-BB8F-95A0E486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C7B0-87F4-4939-AD77-842AF64F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286603"/>
            <a:ext cx="10804357" cy="1450757"/>
          </a:xfrm>
        </p:spPr>
        <p:txBody>
          <a:bodyPr>
            <a:normAutofit/>
          </a:bodyPr>
          <a:lstStyle/>
          <a:p>
            <a:r>
              <a:rPr lang="en-US" dirty="0"/>
              <a:t>Model Improvement using 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7ED3-4B0D-44A0-81EC-FB14F3F9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6" y="202971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Sampling Techniques Used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cap="none" dirty="0">
                <a:solidFill>
                  <a:srgbClr val="292929"/>
                </a:solidFill>
                <a:effectLst/>
              </a:rPr>
              <a:t>Undersampling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cap="none" dirty="0">
                <a:solidFill>
                  <a:srgbClr val="292929"/>
                </a:solidFill>
                <a:effectLst/>
              </a:rPr>
              <a:t>Oversampling </a:t>
            </a:r>
          </a:p>
          <a:p>
            <a:pPr marL="0" indent="0">
              <a:buNone/>
            </a:pPr>
            <a:endParaRPr lang="en-US" sz="20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1D452-2151-450A-B10F-73C85C5A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1CBB86-A115-4B3C-B10A-09E3DC02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14059"/>
              </p:ext>
            </p:extLst>
          </p:nvPr>
        </p:nvGraphicFramePr>
        <p:xfrm>
          <a:off x="5916790" y="3577795"/>
          <a:ext cx="61292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144">
                  <a:extLst>
                    <a:ext uri="{9D8B030D-6E8A-4147-A177-3AD203B41FA5}">
                      <a16:colId xmlns:a16="http://schemas.microsoft.com/office/drawing/2014/main" val="1381033032"/>
                    </a:ext>
                  </a:extLst>
                </a:gridCol>
                <a:gridCol w="2090154">
                  <a:extLst>
                    <a:ext uri="{9D8B030D-6E8A-4147-A177-3AD203B41FA5}">
                      <a16:colId xmlns:a16="http://schemas.microsoft.com/office/drawing/2014/main" val="204242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7847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38113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53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6677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1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FD7436-5115-4613-B149-FE58BB6742EB}"/>
              </a:ext>
            </a:extLst>
          </p:cNvPr>
          <p:cNvSpPr txBox="1"/>
          <p:nvPr/>
        </p:nvSpPr>
        <p:spPr>
          <a:xfrm>
            <a:off x="6722226" y="3121729"/>
            <a:ext cx="456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result after applying undersampling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DE42B-CA1D-4F0C-8AAE-A2E00D9F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3" y="3741771"/>
            <a:ext cx="5108524" cy="15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E03-1460-4FB0-9B17-4C0B1C6A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DD1-C168-412B-AAF2-B9D9022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900725"/>
            <a:ext cx="10058400" cy="17425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cap="none" dirty="0">
                <a:solidFill>
                  <a:srgbClr val="292929"/>
                </a:solidFill>
                <a:effectLst/>
                <a:latin typeface="charter"/>
              </a:rPr>
              <a:t>This field needs so much more research and this is one of the topics where an increase in specificity by 0.1% will save millions, if not billions of dollars.</a:t>
            </a:r>
            <a:endParaRPr lang="en-US" sz="28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AE28-A050-4258-B129-A84335ED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33B-16F7-4219-B3EC-D2C7022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DF61-EC76-4A13-86D8-4F5BC7A3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2108201"/>
            <a:ext cx="10563252" cy="37608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medium.com</a:t>
            </a:r>
            <a:r>
              <a:rPr lang="en-US" dirty="0">
                <a:hlinkClick r:id="rId2"/>
              </a:rPr>
              <a:t>/analytics-</a:t>
            </a:r>
            <a:r>
              <a:rPr lang="en-US" dirty="0" err="1">
                <a:hlinkClick r:id="rId2"/>
              </a:rPr>
              <a:t>vidhya</a:t>
            </a:r>
            <a:r>
              <a:rPr lang="en-US" dirty="0">
                <a:hlinkClick r:id="rId2"/>
              </a:rPr>
              <a:t>/credit-card-fraud-detection-in-python-using-scikit-learn-f9046a030f50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dataaspirant.com</a:t>
            </a:r>
            <a:r>
              <a:rPr lang="en-US" dirty="0">
                <a:hlinkClick r:id="rId3"/>
              </a:rPr>
              <a:t>/credit-card-fraud-detection-classification-algorithms-python/#t-1600792769587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4"/>
              </a:rPr>
              <a:t>(PDF) CREDIT CARD FRAUD DETECTION USING DATA MINING TECHNIQUES (</a:t>
            </a:r>
            <a:r>
              <a:rPr lang="en-US" dirty="0" err="1">
                <a:hlinkClick r:id="rId4"/>
              </a:rPr>
              <a:t>researchgate.net</a:t>
            </a:r>
            <a:r>
              <a:rPr lang="en-US" dirty="0">
                <a:hlinkClick r:id="rId4"/>
              </a:rPr>
              <a:t>)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5"/>
              </a:rPr>
              <a:t> Credit Card Fraud Detection Using Random Forest Algorithm | IEEE Conference Publication | IEEE Xplore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Fraud Detection in Credit Card Transactions using Anomaly Detection | Turkish Journal of Computer and Mathematics Education (</a:t>
            </a:r>
            <a:r>
              <a:rPr lang="en-US" dirty="0" err="1">
                <a:hlinkClick r:id="rId6"/>
              </a:rPr>
              <a:t>TURCOMAT</a:t>
            </a:r>
            <a:r>
              <a:rPr lang="en-US" dirty="0">
                <a:hlinkClick r:id="rId6"/>
              </a:rPr>
              <a:t>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3E08-B799-42D0-97FE-4C8929A0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C38AC-4FAC-4ECD-B1E1-F71AA62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68729-6A5C-44B7-8927-DC1401EE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93" y="522574"/>
            <a:ext cx="7596813" cy="50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486F-AF96-40AB-91CA-1E13AE84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A12-0A3C-4456-9F5B-864927E7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9" y="3052376"/>
            <a:ext cx="5973220" cy="1772287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200" cap="none" dirty="0"/>
              <a:t>The term electronic commerce (E-commerce) refers to a business model that allows companies and individuals to buy and sell goods and services over the internet.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11C1-EE95-469D-9D3E-22FB574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89DF1-4138-4EC5-91A8-404B289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35" y="2297329"/>
            <a:ext cx="4529070" cy="29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A38-78C8-436D-871C-44E510D9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5" y="286603"/>
            <a:ext cx="1160386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What Are The Possible Risks Of E-commerce Business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9150-83D1-4A09-B2C1-BAE84A56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Online security breach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Client disputes and refunds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Violation of intellectual property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Credit cards scams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Poor customer service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cap="none" dirty="0"/>
              <a:t>Weak authentication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5C8B-0B00-4985-B377-2D2F3B2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3403A-3A94-4EE6-8116-F6B7043D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22" y="2228174"/>
            <a:ext cx="5604909" cy="33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5B8D5-9C2A-4B75-838E-88CAB1D5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10A47-E293-4D4E-8631-FDD92F7E060E}"/>
              </a:ext>
            </a:extLst>
          </p:cNvPr>
          <p:cNvSpPr txBox="1"/>
          <p:nvPr/>
        </p:nvSpPr>
        <p:spPr>
          <a:xfrm>
            <a:off x="452707" y="941768"/>
            <a:ext cx="1044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>
                <a:solidFill>
                  <a:srgbClr val="3C4043"/>
                </a:solidFill>
                <a:effectLst/>
                <a:latin typeface="+mj-lt"/>
              </a:rPr>
              <a:t> RISK OF CREDIT CARDS </a:t>
            </a:r>
            <a:r>
              <a:rPr lang="en-US" sz="3600" dirty="0">
                <a:solidFill>
                  <a:srgbClr val="3C4043"/>
                </a:solidFill>
                <a:latin typeface="+mj-lt"/>
              </a:rPr>
              <a:t>S</a:t>
            </a:r>
            <a:r>
              <a:rPr lang="en-US" sz="3600" i="0" dirty="0">
                <a:solidFill>
                  <a:srgbClr val="3C4043"/>
                </a:solidFill>
                <a:effectLst/>
                <a:latin typeface="+mj-lt"/>
              </a:rPr>
              <a:t>CAMS AND FRAUDS </a:t>
            </a:r>
            <a:r>
              <a:rPr lang="en-US" sz="3600" dirty="0">
                <a:solidFill>
                  <a:srgbClr val="3C4043"/>
                </a:solidFill>
                <a:latin typeface="+mj-lt"/>
              </a:rPr>
              <a:t>I</a:t>
            </a:r>
            <a:r>
              <a:rPr lang="en-US" sz="3600" i="0" dirty="0">
                <a:solidFill>
                  <a:srgbClr val="3C4043"/>
                </a:solidFill>
                <a:effectLst/>
                <a:latin typeface="+mj-lt"/>
              </a:rPr>
              <a:t>N </a:t>
            </a:r>
            <a:r>
              <a:rPr lang="en-US" sz="3600" dirty="0">
                <a:solidFill>
                  <a:srgbClr val="3C4043"/>
                </a:solidFill>
                <a:latin typeface="+mj-lt"/>
              </a:rPr>
              <a:t>E</a:t>
            </a:r>
            <a:r>
              <a:rPr lang="en-US" sz="3600" i="0" dirty="0">
                <a:solidFill>
                  <a:srgbClr val="3C4043"/>
                </a:solidFill>
                <a:effectLst/>
                <a:latin typeface="+mj-lt"/>
              </a:rPr>
              <a:t>COMMERCE</a:t>
            </a:r>
            <a:endParaRPr lang="en-US" sz="3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2A51-37C4-4E2C-BEE2-688DF9F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2" y="248723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510F-D14A-42E8-AAD3-B5256318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26" y="263529"/>
            <a:ext cx="10467948" cy="1450757"/>
          </a:xfrm>
        </p:spPr>
        <p:txBody>
          <a:bodyPr/>
          <a:lstStyle/>
          <a:p>
            <a:r>
              <a:rPr lang="en-US" dirty="0"/>
              <a:t>Define Credit Frauds in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C02E-EBEF-4DC8-9F01-37DE638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51" y="3011885"/>
            <a:ext cx="5791437" cy="1339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cap="none" dirty="0">
                <a:cs typeface="Arial" panose="020B0604020202020204" pitchFamily="34" charset="0"/>
              </a:rPr>
              <a:t>Credit card fraud is when someone makes an unauthorized purchase with credit card information that isn't theirs.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0138-79BE-497D-AE12-6FC39A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8FA5C-CE63-4923-A8E5-D999AC48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15" y="2029074"/>
            <a:ext cx="4876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EC95-171B-45A8-9519-61838F0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Applied In This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4FF1-71BC-4817-983B-E0638127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378F7-E93C-49DB-9250-26C99F05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65" y="2051777"/>
            <a:ext cx="6474188" cy="41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FC0-87BB-473F-AA28-5BD232CC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Involved in 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A8B0-D098-4E0C-B64F-D9C2E006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Enormous data is processed every day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Imbalanced data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Data availability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Misclassified data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Adaptive techniques used against the model by the scammers</a:t>
            </a:r>
          </a:p>
          <a:p>
            <a:pPr algn="just"/>
            <a:endParaRPr lang="en-US" sz="2200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1F3AE-67F3-43AA-AC62-69154EF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5F83A-7403-4448-9910-12E2F877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85" y="1875741"/>
            <a:ext cx="3024591" cy="23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4AA6-6A06-4653-86E8-EA4C2A0B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Tackle These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F8FD-D257-4860-8FBC-01A5B97F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26281" cy="37608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The model used must be simple and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Use some techniques to deal with imbalance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Reduce dimensionality for protecting the user privacy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Take a more trustworthy source, for double-checking the data</a:t>
            </a:r>
            <a:endParaRPr lang="en-US" sz="2200" cap="non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38B3-46A2-47F5-8478-C51041B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931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24856</TotalTime>
  <Words>769</Words>
  <Application>Microsoft Office PowerPoint</Application>
  <PresentationFormat>Widescreen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charter</vt:lpstr>
      <vt:lpstr>sohne</vt:lpstr>
      <vt:lpstr>Tw Cen MT</vt:lpstr>
      <vt:lpstr>Droplet</vt:lpstr>
      <vt:lpstr>E-commerce Risk Of Credit Card Frauds &amp; Data Mining Role In This Risk</vt:lpstr>
      <vt:lpstr>Content</vt:lpstr>
      <vt:lpstr>What is E-commerce</vt:lpstr>
      <vt:lpstr>What Are The Possible Risks Of E-commerce Business ?</vt:lpstr>
      <vt:lpstr>PowerPoint Presentation</vt:lpstr>
      <vt:lpstr>Define Credit Frauds in e-commerce</vt:lpstr>
      <vt:lpstr>Data Mining Applied In This Risk</vt:lpstr>
      <vt:lpstr>Challenges Involved in credit card fraud detection</vt:lpstr>
      <vt:lpstr>How To Tackle These Challenges </vt:lpstr>
      <vt:lpstr>Credit Card Fraud Detection System</vt:lpstr>
      <vt:lpstr>PowerPoint Presentation</vt:lpstr>
      <vt:lpstr>What is Random Forest</vt:lpstr>
      <vt:lpstr>Why Choosing Random Forest</vt:lpstr>
      <vt:lpstr>How Random Forest Work</vt:lpstr>
      <vt:lpstr>How Random Forest Work</vt:lpstr>
      <vt:lpstr>Random Forest Applied In Credit Cards Fraud Detection</vt:lpstr>
      <vt:lpstr>Random Forest Applied In Credit Cards Fraud Detection</vt:lpstr>
      <vt:lpstr>Random Forest Applied In Credit Cards Fraud Detection</vt:lpstr>
      <vt:lpstr>Random Forest Applied In Credit Cards Fraud Detection</vt:lpstr>
      <vt:lpstr>Random Forest Applied In Credit Cards Fraud Detection</vt:lpstr>
      <vt:lpstr>Critically evaluate</vt:lpstr>
      <vt:lpstr>Model Improvement using Sampling Techniques</vt:lpstr>
      <vt:lpstr>Conclusion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Risks-Challenges-How Data Mining help in this domain</dc:title>
  <dc:creator>hussein fawaz</dc:creator>
  <cp:lastModifiedBy>hussein fawaz</cp:lastModifiedBy>
  <cp:revision>217</cp:revision>
  <dcterms:created xsi:type="dcterms:W3CDTF">2021-11-30T10:08:05Z</dcterms:created>
  <dcterms:modified xsi:type="dcterms:W3CDTF">2021-12-17T19:02:40Z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