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4"/>
  </p:sldMasterIdLst>
  <p:notesMasterIdLst>
    <p:notesMasterId r:id="rId29"/>
  </p:notesMasterIdLst>
  <p:sldIdLst>
    <p:sldId id="268" r:id="rId5"/>
    <p:sldId id="311" r:id="rId6"/>
    <p:sldId id="312" r:id="rId7"/>
    <p:sldId id="313" r:id="rId8"/>
    <p:sldId id="315" r:id="rId9"/>
    <p:sldId id="316" r:id="rId10"/>
    <p:sldId id="317" r:id="rId11"/>
    <p:sldId id="319" r:id="rId12"/>
    <p:sldId id="318" r:id="rId13"/>
    <p:sldId id="320" r:id="rId14"/>
    <p:sldId id="322" r:id="rId15"/>
    <p:sldId id="321" r:id="rId16"/>
    <p:sldId id="323" r:id="rId17"/>
    <p:sldId id="324" r:id="rId18"/>
    <p:sldId id="325" r:id="rId19"/>
    <p:sldId id="334" r:id="rId20"/>
    <p:sldId id="326" r:id="rId21"/>
    <p:sldId id="327" r:id="rId22"/>
    <p:sldId id="328" r:id="rId23"/>
    <p:sldId id="332" r:id="rId24"/>
    <p:sldId id="333" r:id="rId25"/>
    <p:sldId id="331" r:id="rId26"/>
    <p:sldId id="329" r:id="rId27"/>
    <p:sldId id="33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3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40732-A7A9-4A6B-8684-72633B29DF16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EEB3-81C0-4621-8654-924D1CE7A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1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66C-55D3-4A78-8090-83FD8911CB8D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80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100F-7A80-47F5-992B-DDA2851E3FF3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8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045B-9E16-4FD7-8E31-3B3CA665D166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6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0324-5CA8-4ED9-9FED-920A7F2761B6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0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8BC7-A35A-4A11-BB79-405C7CB222FC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10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9DC-E22F-44DC-9E6E-816874409C04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2075-54A1-42AA-BBFE-102F3AC5A79F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B453-7E8A-42EA-83AB-DFFD336A1DC6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7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65AF-9CF6-4926-8BB4-8B4649846E36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Credit Card Frauds Detection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6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85BCBD-E5C0-41EE-BFA4-51BA913518AC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Credit Card Frauds Detection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7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2BCE-B107-4F9C-9243-E7A63EC31E9B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Credit Card Frauds Detection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6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557152-E2C8-4A05-A4F4-436C79F0D3DD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Credit Card Frauds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9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aspirant.com/credit-card-fraud-detection-classification-algorithms-python/#t-1600792769587" TargetMode="External"/><Relationship Id="rId7" Type="http://schemas.openxmlformats.org/officeDocument/2006/relationships/hyperlink" Target="https://dataaspirant.com/credit-card-fraud-detection-classification-algorithms-python" TargetMode="External"/><Relationship Id="rId2" Type="http://schemas.openxmlformats.org/officeDocument/2006/relationships/hyperlink" Target="https://medium.com/analytics-vidhya/credit-card-fraud-detection-in-python-using-scikit-learn-f9046a030f5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urcomat.org/index.php/turkbilmat/article/view/7473" TargetMode="External"/><Relationship Id="rId5" Type="http://schemas.openxmlformats.org/officeDocument/2006/relationships/hyperlink" Target="https://ieeexplore.ieee.org/document/8824930" TargetMode="External"/><Relationship Id="rId4" Type="http://schemas.openxmlformats.org/officeDocument/2006/relationships/hyperlink" Target="https://www.researchgate.net/publication/344788652_CREDIT_CARD_FRAUD_DETECTION_USING_DATA_MINING_TECHNIQUE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899" y="314252"/>
            <a:ext cx="7048408" cy="3859825"/>
          </a:xfrm>
        </p:spPr>
        <p:txBody>
          <a:bodyPr>
            <a:normAutofit/>
          </a:bodyPr>
          <a:lstStyle/>
          <a:p>
            <a:r>
              <a:rPr lang="en-US" sz="8000" dirty="0"/>
              <a:t>E-commerce</a:t>
            </a:r>
            <a:br>
              <a:rPr lang="en-US" sz="8000" dirty="0"/>
            </a:br>
            <a:r>
              <a:rPr lang="en-US" sz="3600" dirty="0"/>
              <a:t>Risk Of Credit Card Frauds &amp; Data Mining Role In This Risk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: hussein fawaz - M2 DSRA 2021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: DR. Maguy Medlej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613C4-9C82-493F-94F5-C649E64D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06CCF1-2C41-46B6-A8BB-690FA7B10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335" y="0"/>
            <a:ext cx="5050665" cy="6332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AAA881-E3E5-49EA-BAC9-51813D19E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50" y="44902"/>
            <a:ext cx="896585" cy="89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441ED0-2269-4020-9AE9-DCAF6539FE51}"/>
              </a:ext>
            </a:extLst>
          </p:cNvPr>
          <p:cNvSpPr txBox="1"/>
          <p:nvPr/>
        </p:nvSpPr>
        <p:spPr>
          <a:xfrm>
            <a:off x="632899" y="567006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23-12-2021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B5B45-034C-4AD8-B5E2-C537E92E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FFD-4F02-4952-BB08-C123AAA289C0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C5986-363E-4185-BD54-2BCC8B10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E66A0F5-2545-4A60-8AA4-CAD5495062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42"/>
          <a:stretch/>
        </p:blipFill>
        <p:spPr bwMode="auto">
          <a:xfrm>
            <a:off x="0" y="44902"/>
            <a:ext cx="905142" cy="88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D53E4-FC3D-4B30-868A-8F83C646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 descr="Random Forest Classifier in Machine Learning | Palin Analytics">
            <a:extLst>
              <a:ext uri="{FF2B5EF4-FFF2-40B4-BE49-F238E27FC236}">
                <a16:creationId xmlns:a16="http://schemas.microsoft.com/office/drawing/2014/main" id="{006133ED-EBC2-4AF8-ADE7-D3A88A2AF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1"/>
          <a:stretch/>
        </p:blipFill>
        <p:spPr bwMode="auto">
          <a:xfrm>
            <a:off x="1244825" y="736980"/>
            <a:ext cx="9967658" cy="487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8213-0C24-4085-B731-7A219DBC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BE3D-3F26-49C6-B6E6-63EB7209720D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F3F68-1531-45AE-8529-033887B6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77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0EEA-E4A7-4DF3-B438-A19A2A01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9E13-2937-4713-861A-E5359F637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3" y="2868054"/>
            <a:ext cx="4649274" cy="2399405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cap="none" dirty="0"/>
              <a:t>It’s a supervised learning technique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cap="none" dirty="0"/>
              <a:t>Used for both classification and regression problems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cap="none" dirty="0"/>
              <a:t>Based on the concept of ensemble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99000-CACD-437A-92D3-110891D3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BA9536-8298-424D-939B-25C34C86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086" y="2297470"/>
            <a:ext cx="6062932" cy="36022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AD0E1C-FF81-4765-B43B-5B6CEC6E2DF7}"/>
              </a:ext>
            </a:extLst>
          </p:cNvPr>
          <p:cNvSpPr txBox="1"/>
          <p:nvPr/>
        </p:nvSpPr>
        <p:spPr>
          <a:xfrm>
            <a:off x="10346127" y="334058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0930-32FA-4C8F-8DD6-68D2A99717A3}"/>
              </a:ext>
            </a:extLst>
          </p:cNvPr>
          <p:cNvSpPr txBox="1"/>
          <p:nvPr/>
        </p:nvSpPr>
        <p:spPr>
          <a:xfrm>
            <a:off x="9709483" y="233247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B5A68-11B9-4B06-89FC-C75DA826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47E4-C422-497D-80F2-D4D805C149C5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50898-7B4B-4B89-A7D0-817083EA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3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0BDF-A620-4CAF-8DD3-DA316F1E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Choosing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230E-D103-4EB0-83B4-39318B2A8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463" y="2663349"/>
            <a:ext cx="6088834" cy="3760891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b="0" i="0" cap="none" dirty="0">
                <a:solidFill>
                  <a:srgbClr val="3A3B41"/>
                </a:solidFill>
                <a:effectLst/>
              </a:rPr>
              <a:t>It's used a lot in banking, the stock market, medicine, and e-commerce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200" cap="none" dirty="0">
              <a:solidFill>
                <a:srgbClr val="3A3B4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200" cap="none" dirty="0">
              <a:solidFill>
                <a:srgbClr val="3A3B4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200" cap="none" dirty="0">
                <a:solidFill>
                  <a:srgbClr val="3A3B41"/>
                </a:solidFill>
              </a:rPr>
              <a:t>Get better results than other algorithms</a:t>
            </a:r>
            <a:endParaRPr lang="en-US" sz="2200" cap="none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533BC-550E-4CEA-A772-9A3A77C7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F182AF-735C-49A1-8F80-0ED2CC0E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297" y="2214694"/>
            <a:ext cx="5267325" cy="1428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A43DE3-DA59-49BF-B16B-C365DDB0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309" y="3748947"/>
            <a:ext cx="4305300" cy="202882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93B02-0557-48BF-B627-A9C4FF0A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2374-63E0-424F-B364-A6239387BACF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E3CC9-34B5-47F2-83CE-49052114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9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CB1D-7A73-4F06-8242-B3EB5D06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Random Forest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ECF93-097B-407A-B1B4-95218539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662F17-0533-4F83-98F2-1FDC5062729F}"/>
              </a:ext>
            </a:extLst>
          </p:cNvPr>
          <p:cNvSpPr txBox="1"/>
          <p:nvPr/>
        </p:nvSpPr>
        <p:spPr>
          <a:xfrm>
            <a:off x="1004402" y="2896513"/>
            <a:ext cx="551529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222222"/>
                </a:solidFill>
                <a:effectLst/>
              </a:rPr>
              <a:t>Random forest works on the bagging principle.</a:t>
            </a:r>
          </a:p>
          <a:p>
            <a:endParaRPr lang="en-US" sz="2200" dirty="0">
              <a:solidFill>
                <a:srgbClr val="222222"/>
              </a:solidFill>
              <a:effectLst/>
            </a:endParaRPr>
          </a:p>
          <a:p>
            <a:r>
              <a:rPr lang="en-US" sz="2200" dirty="0">
                <a:solidFill>
                  <a:srgbClr val="222222"/>
                </a:solidFill>
              </a:rPr>
              <a:t>It’</a:t>
            </a:r>
            <a:r>
              <a:rPr lang="en-US" sz="2200" dirty="0"/>
              <a:t>s composed of two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Bootstrapping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Aggregation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D5B906-326C-4AD7-A78D-33BDEE241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530" y="2365812"/>
            <a:ext cx="4784128" cy="284650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AB053-EA5C-4ABB-A16A-AB492476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6CC2-62CB-4912-B48C-2365BF6984DF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E7EC-0B5F-4F97-A5C2-D11EA9D2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7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CFD6-9153-4019-8BC8-2242A8A2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Random Forest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FF4D-3DAE-4297-AF25-6A36A394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6289"/>
            <a:ext cx="10058400" cy="376089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Steps involved in random forest algorithm: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AE080-0D6C-460E-B66F-15CCF892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866EA-AE99-4695-8ADF-CD54D74E2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54" y="3010493"/>
            <a:ext cx="4629150" cy="2876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FC2782-45FC-4A83-9645-4E4170F3D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48" y="2293040"/>
            <a:ext cx="4415008" cy="395386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6963A-84E6-469A-978F-E4121E84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C6E2-F0C9-4F2D-89AC-4040EE82E570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09FE4B-EE97-49F0-810E-CC306D7F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7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234E-6853-45EF-A6A7-8439C8A2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Applied In Credit Cards Fraud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848AE-80CE-4EE4-B446-C140CFADD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45" y="1878769"/>
            <a:ext cx="6571250" cy="46926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u="sng" dirty="0"/>
              <a:t>1. Understanding the dataset</a:t>
            </a:r>
          </a:p>
          <a:p>
            <a:pPr algn="just"/>
            <a:endParaRPr lang="en-US" sz="2200" b="1" u="sng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200" cap="none" dirty="0"/>
              <a:t>“Credit card fraud detection” dataset on [kaggle.Com]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cap="none" dirty="0"/>
              <a:t>Transactions were made in September 2013, by European credit card holders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cap="none" dirty="0"/>
              <a:t>Shape of the data 284807 entries and 31 columns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43221-824F-43ED-A1D9-EF8811A0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402DCA-BFEE-4459-AFE3-803E642F8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132" y="2372352"/>
            <a:ext cx="3510923" cy="351092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C0E45-9938-4694-88A4-6E653138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9C89-8CC2-4DAD-A279-36E1C92EA299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46E4F-C3D4-4960-9B10-65F7BCFF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31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4E54-F236-428E-979E-B98FDD0E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Applied In Credit Cards Fraud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95273-29A0-4E9B-B7C3-137E3F9E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9D59B3-1543-4DC9-848C-60AE76679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42695"/>
              </p:ext>
            </p:extLst>
          </p:nvPr>
        </p:nvGraphicFramePr>
        <p:xfrm>
          <a:off x="1223030" y="3074004"/>
          <a:ext cx="9745940" cy="2774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095">
                  <a:extLst>
                    <a:ext uri="{9D8B030D-6E8A-4147-A177-3AD203B41FA5}">
                      <a16:colId xmlns:a16="http://schemas.microsoft.com/office/drawing/2014/main" val="3783310214"/>
                    </a:ext>
                  </a:extLst>
                </a:gridCol>
                <a:gridCol w="8566845">
                  <a:extLst>
                    <a:ext uri="{9D8B030D-6E8A-4147-A177-3AD203B41FA5}">
                      <a16:colId xmlns:a16="http://schemas.microsoft.com/office/drawing/2014/main" val="2504998207"/>
                    </a:ext>
                  </a:extLst>
                </a:gridCol>
              </a:tblGrid>
              <a:tr h="38812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545127"/>
                  </a:ext>
                </a:extLst>
              </a:tr>
              <a:tr h="679217">
                <a:tc>
                  <a:txBody>
                    <a:bodyPr/>
                    <a:lstStyle/>
                    <a:p>
                      <a:r>
                        <a:rPr lang="en-US" dirty="0"/>
                        <a:t>V1 .. V28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Masked using principal component analysis (PCA) due the sensitivity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398485"/>
                  </a:ext>
                </a:extLst>
              </a:tr>
              <a:tr h="388124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Total transaction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49302"/>
                  </a:ext>
                </a:extLst>
              </a:tr>
              <a:tr h="547858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The seconds elapsed between the current transaction and the  first transaction in the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487306"/>
                  </a:ext>
                </a:extLst>
              </a:tr>
              <a:tr h="679217">
                <a:tc>
                  <a:txBody>
                    <a:bodyPr/>
                    <a:lstStyle/>
                    <a:p>
                      <a:r>
                        <a:rPr lang="en-US" dirty="0"/>
                        <a:t>Class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 1 For fraudulent cases - 0 for non-fraudulent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2308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3C8668-5CF2-4A40-83FE-E620A8F8B0CC}"/>
              </a:ext>
            </a:extLst>
          </p:cNvPr>
          <p:cNvSpPr txBox="1"/>
          <p:nvPr/>
        </p:nvSpPr>
        <p:spPr>
          <a:xfrm>
            <a:off x="817522" y="1955481"/>
            <a:ext cx="3081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u="sng" dirty="0">
                <a:effectLst/>
              </a:rPr>
              <a:t>2. FEATURES DESCRIPTION</a:t>
            </a:r>
            <a:endParaRPr lang="en-US" sz="2000" b="1" u="sn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9A217-00B3-4792-B52F-D61C9AA0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5BEF-EFDA-4DC8-A010-85CBD67C3C8C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9E127-C94D-49F6-84B8-E47AC4D1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0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A2F8-BC07-4CD0-9C5A-C7C9F366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Applied In Credit Cards Fraud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CD5AF-E1B2-42C1-ACC9-1B5647D4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B817A-7030-42FA-BC47-A1698CF735FF}"/>
              </a:ext>
            </a:extLst>
          </p:cNvPr>
          <p:cNvSpPr txBox="1"/>
          <p:nvPr/>
        </p:nvSpPr>
        <p:spPr>
          <a:xfrm>
            <a:off x="745217" y="2981728"/>
            <a:ext cx="519190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0" i="0" dirty="0">
                <a:solidFill>
                  <a:srgbClr val="292929"/>
                </a:solidFill>
                <a:effectLst/>
              </a:rPr>
              <a:t>There is only 0.17% fraudulent transaction out all the transactions. </a:t>
            </a:r>
            <a:r>
              <a:rPr lang="en-US" sz="2200" b="0" i="0" dirty="0">
                <a:solidFill>
                  <a:srgbClr val="FF0000"/>
                </a:solidFill>
                <a:effectLst/>
              </a:rPr>
              <a:t>The data is highly Unbalanced.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0" i="0" dirty="0">
                <a:solidFill>
                  <a:srgbClr val="292929"/>
                </a:solidFill>
                <a:effectLst/>
              </a:rPr>
              <a:t>Fraud Cases : 492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solidFill>
                  <a:srgbClr val="292929"/>
                </a:solidFill>
              </a:rPr>
              <a:t>Valid Transaction : 	284315</a:t>
            </a:r>
            <a:endParaRPr lang="en-US" sz="2200" b="0" i="0" dirty="0">
              <a:solidFill>
                <a:srgbClr val="292929"/>
              </a:solidFill>
              <a:effectLst/>
            </a:endParaRPr>
          </a:p>
          <a:p>
            <a:pPr algn="just"/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4458F-5AC7-4B5C-AADB-D38EDA80042F}"/>
              </a:ext>
            </a:extLst>
          </p:cNvPr>
          <p:cNvSpPr txBox="1"/>
          <p:nvPr/>
        </p:nvSpPr>
        <p:spPr>
          <a:xfrm>
            <a:off x="8164215" y="2981728"/>
            <a:ext cx="38328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93EDE-7B92-4337-B295-927FA4769676}"/>
              </a:ext>
            </a:extLst>
          </p:cNvPr>
          <p:cNvSpPr txBox="1"/>
          <p:nvPr/>
        </p:nvSpPr>
        <p:spPr>
          <a:xfrm>
            <a:off x="7678665" y="5827984"/>
            <a:ext cx="18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Correlation matrix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A512CD-0280-4D61-841B-2CCFD6C0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279" y="2264030"/>
            <a:ext cx="4247452" cy="35639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AA73D0-A97E-42DC-946E-78DAFB0BCE88}"/>
              </a:ext>
            </a:extLst>
          </p:cNvPr>
          <p:cNvSpPr txBox="1"/>
          <p:nvPr/>
        </p:nvSpPr>
        <p:spPr>
          <a:xfrm>
            <a:off x="745217" y="1951880"/>
            <a:ext cx="60981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u="sng" dirty="0"/>
              <a:t>3. </a:t>
            </a:r>
            <a:r>
              <a:rPr lang="en-US" sz="2000" b="1" u="sng" dirty="0"/>
              <a:t>DESCRIBING  THE DATASET</a:t>
            </a:r>
            <a:endParaRPr lang="en-US" sz="2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6664A-068A-4CFB-92F2-3AFD52E6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27D2-0E2D-4BEB-99B4-83CA990BBBCD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F400-17FC-4A21-838D-EA3AD4BE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25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2708-DD60-4BCB-8FC5-1C444619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Applied In Credit Cards Fraud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18EB-9A8A-4C7B-879D-A5A61A56E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25" y="2725461"/>
            <a:ext cx="10058400" cy="34082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>
              <a:solidFill>
                <a:srgbClr val="292929"/>
              </a:solidFill>
            </a:endParaRPr>
          </a:p>
          <a:p>
            <a:pPr marL="342900" indent="-342900" algn="just">
              <a:buFont typeface="+mj-lt"/>
              <a:buAutoNum type="alphaLcPeriod"/>
            </a:pPr>
            <a:r>
              <a:rPr lang="en-US" sz="2200" cap="none" dirty="0">
                <a:solidFill>
                  <a:srgbClr val="292929"/>
                </a:solidFill>
              </a:rPr>
              <a:t>Splitting of the data set into training and test set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en-US" sz="2200" cap="none" dirty="0">
                <a:solidFill>
                  <a:srgbClr val="292929"/>
                </a:solidFill>
              </a:rPr>
              <a:t>Applying RFA and classifying dataset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en-US" sz="2200" cap="none" dirty="0">
                <a:solidFill>
                  <a:srgbClr val="292929"/>
                </a:solidFill>
              </a:rPr>
              <a:t>Perform analysis for finding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F907C-F090-4C5E-9EB6-E6393691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E0BD4BF-50B5-4ACB-9260-8CF305FF9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285" y="2665400"/>
            <a:ext cx="4636168" cy="265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767C27-2270-451A-A7CD-EB80B59F82F1}"/>
              </a:ext>
            </a:extLst>
          </p:cNvPr>
          <p:cNvSpPr txBox="1"/>
          <p:nvPr/>
        </p:nvSpPr>
        <p:spPr>
          <a:xfrm>
            <a:off x="751925" y="1926736"/>
            <a:ext cx="49616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cap="none" dirty="0">
                <a:solidFill>
                  <a:srgbClr val="292929"/>
                </a:solidFill>
              </a:rPr>
              <a:t>4. BUILDING T</a:t>
            </a:r>
            <a:r>
              <a:rPr lang="en-US" sz="2000" b="1" i="0" u="sng" kern="1200" cap="none" dirty="0">
                <a:solidFill>
                  <a:srgbClr val="292929"/>
                </a:solidFill>
                <a:effectLst/>
                <a:ea typeface="+mn-ea"/>
                <a:cs typeface="+mn-cs"/>
              </a:rPr>
              <a:t>HE RANDOM FOREST MODEL</a:t>
            </a:r>
            <a:r>
              <a:rPr lang="en-US" sz="2400" b="1" i="0" u="sng" kern="1200" cap="none" dirty="0">
                <a:solidFill>
                  <a:srgbClr val="292929"/>
                </a:solidFill>
                <a:effectLst/>
                <a:ea typeface="+mn-ea"/>
                <a:cs typeface="+mn-cs"/>
              </a:rPr>
              <a:t> </a:t>
            </a:r>
            <a:endParaRPr lang="en-US" sz="2000" b="1" i="0" u="sng" kern="1200" cap="none" dirty="0">
              <a:solidFill>
                <a:srgbClr val="292929"/>
              </a:solidFill>
              <a:effectLst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7C402-2948-4B6C-B42B-8D53A518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080F-852B-4FCE-8E12-803BC59A3141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5570A-592C-47F9-8316-BF645591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04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5DE5-ED83-4595-9636-6036FD4B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Applied In Credit Cards Fraud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81C3-FC49-4226-B9CB-8739B5411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815855" cy="4196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404040"/>
                </a:solidFill>
              </a:rPr>
              <a:t>5. </a:t>
            </a:r>
            <a:r>
              <a:rPr lang="en-US" b="1" u="sng" kern="1200" dirty="0">
                <a:solidFill>
                  <a:srgbClr val="292929"/>
                </a:solidFill>
                <a:effectLst/>
                <a:ea typeface="+mn-ea"/>
                <a:cs typeface="+mn-cs"/>
              </a:rPr>
              <a:t>M</a:t>
            </a:r>
            <a:r>
              <a:rPr lang="en-US" b="1" u="sng" dirty="0">
                <a:solidFill>
                  <a:srgbClr val="292929"/>
                </a:solidFill>
              </a:rPr>
              <a:t>odel Result</a:t>
            </a:r>
          </a:p>
          <a:p>
            <a:endParaRPr lang="en-US" sz="2200" b="1" u="sng" dirty="0">
              <a:solidFill>
                <a:srgbClr val="292929"/>
              </a:solidFill>
            </a:endParaRPr>
          </a:p>
          <a:p>
            <a:endParaRPr lang="en-US" sz="2200" b="1" u="sng" dirty="0">
              <a:solidFill>
                <a:srgbClr val="292929"/>
              </a:solidFill>
            </a:endParaRPr>
          </a:p>
          <a:p>
            <a:endParaRPr lang="en-US" sz="2200" b="1" u="sng" dirty="0">
              <a:solidFill>
                <a:srgbClr val="292929"/>
              </a:solidFill>
            </a:endParaRPr>
          </a:p>
          <a:p>
            <a:endParaRPr lang="en-US" sz="2000" dirty="0">
              <a:solidFill>
                <a:srgbClr val="292929"/>
              </a:solidFill>
              <a:latin typeface="sohne"/>
            </a:endParaRPr>
          </a:p>
          <a:p>
            <a:endParaRPr lang="en-US" sz="2000" dirty="0">
              <a:solidFill>
                <a:srgbClr val="292929"/>
              </a:solidFill>
              <a:latin typeface="sohne"/>
            </a:endParaRPr>
          </a:p>
          <a:p>
            <a:endParaRPr lang="en-US" sz="2000" dirty="0">
              <a:solidFill>
                <a:srgbClr val="292929"/>
              </a:solidFill>
              <a:latin typeface="so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19896-0382-459A-98BE-0168AFAA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6EFF7C98-76CF-45B9-BACA-8605E1637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815987"/>
              </p:ext>
            </p:extLst>
          </p:nvPr>
        </p:nvGraphicFramePr>
        <p:xfrm>
          <a:off x="1097279" y="3072587"/>
          <a:ext cx="526223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760">
                  <a:extLst>
                    <a:ext uri="{9D8B030D-6E8A-4147-A177-3AD203B41FA5}">
                      <a16:colId xmlns:a16="http://schemas.microsoft.com/office/drawing/2014/main" val="1381033032"/>
                    </a:ext>
                  </a:extLst>
                </a:gridCol>
                <a:gridCol w="1794477">
                  <a:extLst>
                    <a:ext uri="{9D8B030D-6E8A-4147-A177-3AD203B41FA5}">
                      <a16:colId xmlns:a16="http://schemas.microsoft.com/office/drawing/2014/main" val="20424226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 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47847"/>
                  </a:ext>
                </a:extLst>
              </a:tr>
              <a:tr h="333297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738113"/>
                  </a:ext>
                </a:extLst>
              </a:tr>
              <a:tr h="333297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457535"/>
                  </a:ext>
                </a:extLst>
              </a:tr>
              <a:tr h="333297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66775"/>
                  </a:ext>
                </a:extLst>
              </a:tr>
              <a:tr h="333297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01671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8D874DBE-413C-49C3-83B5-15C89413D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58" y="2722432"/>
            <a:ext cx="4570679" cy="252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B244A-5608-497F-8ABD-E9BD247B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9853-65AD-4DFD-A19D-119446C31D5B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C08631-B4B6-40DC-AFF3-61F61CE6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6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C803-B2AA-4B88-AE4C-D9B606B6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60" y="109182"/>
            <a:ext cx="10058400" cy="1450757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81A6-AC58-42C3-BAA8-ECBE7337E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60" y="1985371"/>
            <a:ext cx="7275910" cy="44614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cap="none" dirty="0"/>
              <a:t>Define the topic - E-commerce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cap="none" dirty="0"/>
              <a:t>Possible risks in E-commerce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cap="none" dirty="0"/>
              <a:t>Risk of credit cards frauds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cap="none" dirty="0"/>
              <a:t>Random forest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cap="none" dirty="0"/>
              <a:t>Application of random forest in credit card frauds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cap="none" dirty="0"/>
              <a:t>Critical evaluate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cap="none" dirty="0"/>
              <a:t>Conclusion</a:t>
            </a:r>
          </a:p>
          <a:p>
            <a:pPr marL="0" indent="0">
              <a:buNone/>
            </a:pPr>
            <a:r>
              <a:rPr lang="en-US" sz="2200" cap="none" dirty="0"/>
              <a:t>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442FD-DAB1-416F-9B69-F15500C1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88862-3AE5-4603-9226-29BA6149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8CE-211D-419C-B436-276D74DD0546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8FA42-07C3-4187-8519-01E180B9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1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774F-FF0C-4CF8-B81A-DB760A91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Critically evaluate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23157-AAF6-42A3-9220-4895A9EF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51921"/>
            <a:ext cx="10058400" cy="1854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cap="none" dirty="0">
                <a:solidFill>
                  <a:srgbClr val="292929"/>
                </a:solidFill>
              </a:rPr>
              <a:t>But all this work has been done on an imbalanced dataset</a:t>
            </a:r>
            <a:r>
              <a:rPr lang="en-US" sz="2200" b="0" i="0" cap="none" dirty="0">
                <a:solidFill>
                  <a:schemeClr val="tx1"/>
                </a:solidFill>
                <a:effectLst/>
              </a:rPr>
              <a:t> but we got a </a:t>
            </a:r>
            <a:r>
              <a:rPr lang="en-US" sz="2200" b="0" i="0" cap="none" dirty="0">
                <a:solidFill>
                  <a:srgbClr val="292929"/>
                </a:solidFill>
                <a:effectLst/>
              </a:rPr>
              <a:t>satisfactory </a:t>
            </a:r>
            <a:r>
              <a:rPr lang="en-US" sz="2200" b="0" i="0" cap="none" dirty="0">
                <a:solidFill>
                  <a:schemeClr val="tx1"/>
                </a:solidFill>
                <a:effectLst/>
              </a:rPr>
              <a:t>result </a:t>
            </a:r>
            <a:r>
              <a:rPr lang="en-US" sz="2200" b="0" i="0" cap="none" dirty="0">
                <a:solidFill>
                  <a:srgbClr val="FF0000"/>
                </a:solidFill>
                <a:effectLst/>
              </a:rPr>
              <a:t>but not suitable</a:t>
            </a:r>
            <a:r>
              <a:rPr lang="en-US" sz="2200" b="0" i="0" cap="none" dirty="0">
                <a:solidFill>
                  <a:schemeClr val="tx1"/>
                </a:solidFill>
                <a:effectLst/>
              </a:rPr>
              <a:t>. </a:t>
            </a:r>
            <a:r>
              <a:rPr lang="en-US" sz="2200" cap="none" dirty="0">
                <a:solidFill>
                  <a:schemeClr val="tx1"/>
                </a:solidFill>
              </a:rPr>
              <a:t>So if we can use some t</a:t>
            </a:r>
            <a:r>
              <a:rPr lang="en-US" sz="2200" i="0" cap="none" dirty="0">
                <a:solidFill>
                  <a:srgbClr val="222222"/>
                </a:solidFill>
                <a:effectLst/>
              </a:rPr>
              <a:t>echniques to deal with imbalanced classes such as </a:t>
            </a:r>
            <a:r>
              <a:rPr lang="en-US" sz="2200" i="0" cap="none" dirty="0">
                <a:solidFill>
                  <a:srgbClr val="111111"/>
                </a:solidFill>
                <a:effectLst/>
              </a:rPr>
              <a:t>k-fold cross-validation, resample the training set, or cluster the abundant class, it can giv</a:t>
            </a:r>
            <a:r>
              <a:rPr lang="en-US" sz="2200" cap="none" dirty="0">
                <a:solidFill>
                  <a:srgbClr val="111111"/>
                </a:solidFill>
              </a:rPr>
              <a:t>e us more improved evaluation measures.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B4BB1-CCC8-4FA2-BB8F-95A0E486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2A8A8-E2BA-4DB5-84D1-396092F2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AEAC-3B40-4E46-A4CA-3BDC8E7E8DCB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15DFD-DB32-4B8A-A932-E55D1BFE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26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C7B0-87F4-4939-AD77-842AF64F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286603"/>
            <a:ext cx="10804357" cy="1450757"/>
          </a:xfrm>
        </p:spPr>
        <p:txBody>
          <a:bodyPr>
            <a:normAutofit/>
          </a:bodyPr>
          <a:lstStyle/>
          <a:p>
            <a:r>
              <a:rPr lang="en-US" dirty="0"/>
              <a:t>Model Improvement using Sampling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7ED3-4B0D-44A0-81EC-FB14F3F9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443" y="2145315"/>
            <a:ext cx="10364452" cy="342410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Sampling Techniques Used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0" cap="none" dirty="0">
                <a:solidFill>
                  <a:srgbClr val="292929"/>
                </a:solidFill>
                <a:effectLst/>
              </a:rPr>
              <a:t>Undersampling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0" cap="none" dirty="0">
                <a:solidFill>
                  <a:srgbClr val="292929"/>
                </a:solidFill>
                <a:effectLst/>
              </a:rPr>
              <a:t>Oversampling </a:t>
            </a:r>
          </a:p>
          <a:p>
            <a:pPr marL="0" indent="0">
              <a:buNone/>
            </a:pPr>
            <a:endParaRPr lang="en-US" sz="2000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1D452-2151-450A-B10F-73C85C5A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1CBB86-A115-4B3C-B10A-09E3DC02C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6105"/>
              </p:ext>
            </p:extLst>
          </p:nvPr>
        </p:nvGraphicFramePr>
        <p:xfrm>
          <a:off x="5938009" y="4054475"/>
          <a:ext cx="612929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144">
                  <a:extLst>
                    <a:ext uri="{9D8B030D-6E8A-4147-A177-3AD203B41FA5}">
                      <a16:colId xmlns:a16="http://schemas.microsoft.com/office/drawing/2014/main" val="1381033032"/>
                    </a:ext>
                  </a:extLst>
                </a:gridCol>
                <a:gridCol w="2090154">
                  <a:extLst>
                    <a:ext uri="{9D8B030D-6E8A-4147-A177-3AD203B41FA5}">
                      <a16:colId xmlns:a16="http://schemas.microsoft.com/office/drawing/2014/main" val="20424226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 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47847"/>
                  </a:ext>
                </a:extLst>
              </a:tr>
              <a:tr h="333297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738113"/>
                  </a:ext>
                </a:extLst>
              </a:tr>
              <a:tr h="333297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457535"/>
                  </a:ext>
                </a:extLst>
              </a:tr>
              <a:tr h="333297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66775"/>
                  </a:ext>
                </a:extLst>
              </a:tr>
              <a:tr h="333297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016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0FD7436-5115-4613-B149-FE58BB6742EB}"/>
              </a:ext>
            </a:extLst>
          </p:cNvPr>
          <p:cNvSpPr txBox="1"/>
          <p:nvPr/>
        </p:nvSpPr>
        <p:spPr>
          <a:xfrm>
            <a:off x="6831556" y="3660261"/>
            <a:ext cx="4560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 result after applying undersampling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DE42B-CA1D-4F0C-8AAE-A2E00D9F1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29" y="4225499"/>
            <a:ext cx="5108524" cy="1500849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F406871-8776-47E8-B832-B75AA7B47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707913"/>
              </p:ext>
            </p:extLst>
          </p:nvPr>
        </p:nvGraphicFramePr>
        <p:xfrm>
          <a:off x="8097806" y="2538330"/>
          <a:ext cx="1802652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901326">
                  <a:extLst>
                    <a:ext uri="{9D8B030D-6E8A-4147-A177-3AD203B41FA5}">
                      <a16:colId xmlns:a16="http://schemas.microsoft.com/office/drawing/2014/main" val="1667159887"/>
                    </a:ext>
                  </a:extLst>
                </a:gridCol>
                <a:gridCol w="901326">
                  <a:extLst>
                    <a:ext uri="{9D8B030D-6E8A-4147-A177-3AD203B41FA5}">
                      <a16:colId xmlns:a16="http://schemas.microsoft.com/office/drawing/2014/main" val="3645931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9449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5DBE939-EB05-45FC-B38E-DFB935E9B539}"/>
              </a:ext>
            </a:extLst>
          </p:cNvPr>
          <p:cNvSpPr txBox="1"/>
          <p:nvPr/>
        </p:nvSpPr>
        <p:spPr>
          <a:xfrm>
            <a:off x="8097806" y="216090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BDE9299-91DE-4B4C-AD38-91D15C88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CBA9-77C4-4757-A941-E81A5A8D46B3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4B15DCC-705F-401F-92AF-8F7A6076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26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5E03-1460-4FB0-9B17-4C0B1C6A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0DD1-C168-412B-AAF2-B9D9022D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900725"/>
            <a:ext cx="10058400" cy="17425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0" i="0" cap="none" dirty="0">
                <a:solidFill>
                  <a:srgbClr val="292929"/>
                </a:solidFill>
                <a:effectLst/>
                <a:latin typeface="charter"/>
              </a:rPr>
              <a:t>This field needs so much more research and this is one of the topics where an increase in specificity by 0.1% will save millions, if not billions of dollars.</a:t>
            </a:r>
            <a:endParaRPr lang="en-US" sz="28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DAE28-A050-4258-B129-A84335ED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44089-A0A6-4EB0-9D5E-D8D31D41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8296-D98B-4EAD-A2FF-13B474B1EE68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13FFA-8B33-479E-A0E0-17004CC4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2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133B-16F7-4219-B3EC-D2C7022A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DF61-EC76-4A13-86D8-4F5BC7A3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28" y="2108201"/>
            <a:ext cx="10563252" cy="3760891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medium.com</a:t>
            </a:r>
            <a:r>
              <a:rPr lang="en-US" dirty="0">
                <a:hlinkClick r:id="rId2"/>
              </a:rPr>
              <a:t>/analytics-</a:t>
            </a:r>
            <a:r>
              <a:rPr lang="en-US" dirty="0" err="1">
                <a:hlinkClick r:id="rId2"/>
              </a:rPr>
              <a:t>vidhya</a:t>
            </a:r>
            <a:r>
              <a:rPr lang="en-US" dirty="0">
                <a:hlinkClick r:id="rId2"/>
              </a:rPr>
              <a:t>/credit-card-fraud-detection-in-python-using-scikit-learn-f9046a030f50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dataaspirant.com</a:t>
            </a:r>
            <a:r>
              <a:rPr lang="en-US" dirty="0">
                <a:hlinkClick r:id="rId3"/>
              </a:rPr>
              <a:t>/credit-card-fraud-detection-classification-algorithms-python/#t-1600792769587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(PDF) CREDIT CARD FRAUD DETECTION USING DATA MINING TECHNIQUES (</a:t>
            </a:r>
            <a:r>
              <a:rPr lang="en-US" dirty="0" err="1">
                <a:hlinkClick r:id="rId4"/>
              </a:rPr>
              <a:t>researchgate.net</a:t>
            </a:r>
            <a:r>
              <a:rPr lang="en-US" dirty="0">
                <a:hlinkClick r:id="rId4"/>
              </a:rPr>
              <a:t>)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 Credit Card Fraud Detection Using Random Forest Algorithm | IEEE Conference Publication | IEEE Xplore</a:t>
            </a:r>
            <a:endParaRPr lang="en-US" dirty="0"/>
          </a:p>
          <a:p>
            <a:pPr algn="just"/>
            <a:r>
              <a:rPr lang="en-US" dirty="0">
                <a:hlinkClick r:id="rId6"/>
              </a:rPr>
              <a:t>Fraud Detection in Credit Card Transactions using Anomaly Detection | Turkish Journal of Computer and Mathematics Education (</a:t>
            </a:r>
            <a:r>
              <a:rPr lang="en-US" dirty="0" err="1">
                <a:hlinkClick r:id="rId6"/>
              </a:rPr>
              <a:t>TURCOMAT</a:t>
            </a:r>
            <a:r>
              <a:rPr lang="en-US" dirty="0">
                <a:hlinkClick r:id="rId6"/>
              </a:rPr>
              <a:t>)</a:t>
            </a:r>
            <a:endParaRPr lang="en-US" dirty="0"/>
          </a:p>
          <a:p>
            <a:pPr algn="just"/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dataaspirant.com</a:t>
            </a:r>
            <a:r>
              <a:rPr lang="en-US" dirty="0">
                <a:hlinkClick r:id="rId7"/>
              </a:rPr>
              <a:t>/credit-card-fraud-detection-classification-algorithms-python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53E08-B799-42D0-97FE-4C8929A0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3E663-08A7-4276-8E01-AF1D7D03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A1BC-BB67-4EA7-9B6C-B458CC0E3444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D3BFF-2F7E-4B59-BB92-2F3AAEE5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06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4C38AC-4FAC-4ECD-B1E1-F71AA628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68729-6A5C-44B7-8927-DC1401EE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93" y="522574"/>
            <a:ext cx="7596813" cy="506454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BE963-668F-43C9-BECA-54A9E435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FE28-51B3-4922-BEEC-E73FA3D000CE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F3838-EEC6-4577-A83D-3F33B203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0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486F-AF96-40AB-91CA-1E13AE84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E-commerce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9A12-0A3C-4456-9F5B-864927E7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59" y="3052376"/>
            <a:ext cx="5973220" cy="1772287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sz="2200" cap="none" dirty="0"/>
              <a:t>The term electronic commerce (E-commerce) refers to a business model that allows companies and individuals to buy and sell goods and services over the internet.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011C1-EE95-469D-9D3E-22FB574B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158422C-7433-4099-814F-69E4C654A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34" y="2068265"/>
            <a:ext cx="4798307" cy="3052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3C8F5-C2B2-4E36-8676-002ADFA4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BADF-517B-4FF0-BB5D-0BDA70BCB797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FD9E86-6A9B-45CA-96B4-942B1F4D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2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5A38-78C8-436D-871C-44E510D9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45" y="286603"/>
            <a:ext cx="11603865" cy="1450757"/>
          </a:xfrm>
        </p:spPr>
        <p:txBody>
          <a:bodyPr>
            <a:normAutofit/>
          </a:bodyPr>
          <a:lstStyle/>
          <a:p>
            <a:r>
              <a:rPr lang="en-US" sz="4000" dirty="0"/>
              <a:t>What Are The Possible Risks Of E-commerce Business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9150-83D1-4A09-B2C1-BAE84A560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977" y="2436425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200" cap="none" dirty="0"/>
              <a:t>Online security breach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200" cap="none" dirty="0"/>
              <a:t>Client disputes and refunds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200" cap="none" dirty="0"/>
              <a:t>Violation of intellectual property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200" cap="none" dirty="0"/>
              <a:t>Credit cards scams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200" cap="none" dirty="0"/>
              <a:t>Poor customer service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200" cap="none" dirty="0"/>
              <a:t>Weak authentication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E5C8B-0B00-4985-B377-2D2F3B28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43403A-3A94-4EE6-8116-F6B7043DB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222" y="2228174"/>
            <a:ext cx="5604909" cy="33279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173B-2BDF-4C07-BFEC-FF64B22C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EBF3-74E1-499C-AB26-86700E9BA971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11280C-E376-410A-94C6-656E61BF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4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510F-D14A-42E8-AAD3-B5256318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026" y="263529"/>
            <a:ext cx="10467948" cy="1450757"/>
          </a:xfrm>
        </p:spPr>
        <p:txBody>
          <a:bodyPr/>
          <a:lstStyle/>
          <a:p>
            <a:r>
              <a:rPr lang="en-US" dirty="0"/>
              <a:t>Define Credit Frauds in e-commerce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BC02E-EBEF-4DC8-9F01-37DE638BF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51" y="3011885"/>
            <a:ext cx="5791437" cy="1339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cap="none" dirty="0">
                <a:cs typeface="Arial" panose="020B0604020202020204" pitchFamily="34" charset="0"/>
              </a:rPr>
              <a:t>Credit card fraud is when someone makes an unauthorized purchase with credit card information that isn't theirs.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0138-79BE-497D-AE12-6FC39AE3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11C8F1-DD5B-430B-A6F9-E2E757486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4" t="2423" r="13282" b="40788"/>
          <a:stretch/>
        </p:blipFill>
        <p:spPr bwMode="auto">
          <a:xfrm>
            <a:off x="6761410" y="2464607"/>
            <a:ext cx="5177306" cy="243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05BE07E-1DD7-458D-B15D-C0FD6221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429A-4ECA-4FD9-AC50-DBAC2A77C2B4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40E3C5-B6EE-4061-85C8-04C38CE8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3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EC95-171B-45A8-9519-61838F05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32" y="-565867"/>
            <a:ext cx="10364451" cy="1596177"/>
          </a:xfrm>
        </p:spPr>
        <p:txBody>
          <a:bodyPr/>
          <a:lstStyle/>
          <a:p>
            <a:r>
              <a:rPr lang="en-US" dirty="0"/>
              <a:t>Data Mining Applied In This Risk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84FF1-71BC-4817-983B-E0638127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E57EAE-5F33-4DB5-B800-AF108BBA4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30310"/>
            <a:ext cx="11430000" cy="528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B2B08-F938-430D-8828-C04BE5D7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FB12-BA6A-4B8B-8B5A-CF8424C339B3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0E776-58DE-49D9-93F4-EE9639C8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1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0FC0-87BB-473F-AA28-5BD232CC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Involved in credit card fraud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A8B0-D098-4E0C-B64F-D9C2E0069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39918"/>
            <a:ext cx="10058400" cy="4023360"/>
          </a:xfrm>
        </p:spPr>
        <p:txBody>
          <a:bodyPr>
            <a:noAutofit/>
          </a:bodyPr>
          <a:lstStyle/>
          <a:p>
            <a:pPr algn="just" fontAlgn="base">
              <a:buFont typeface="+mj-lt"/>
              <a:buAutoNum type="arabicPeriod"/>
            </a:pPr>
            <a:r>
              <a:rPr lang="en-US" sz="2200" b="0" i="0" cap="none" dirty="0">
                <a:solidFill>
                  <a:schemeClr val="tx1"/>
                </a:solidFill>
                <a:effectLst/>
              </a:rPr>
              <a:t>   Enormous data is processed every day</a:t>
            </a:r>
          </a:p>
          <a:p>
            <a:pPr algn="just" fontAlgn="base">
              <a:buFont typeface="+mj-lt"/>
              <a:buAutoNum type="arabicPeriod"/>
            </a:pPr>
            <a:r>
              <a:rPr lang="en-US" sz="2200" b="0" i="0" cap="none" dirty="0">
                <a:solidFill>
                  <a:schemeClr val="tx1"/>
                </a:solidFill>
                <a:effectLst/>
              </a:rPr>
              <a:t>   Imbalanced data</a:t>
            </a:r>
          </a:p>
          <a:p>
            <a:pPr algn="just" fontAlgn="base">
              <a:buFont typeface="+mj-lt"/>
              <a:buAutoNum type="arabicPeriod"/>
            </a:pPr>
            <a:r>
              <a:rPr lang="en-US" sz="2200" b="0" i="0" cap="none" dirty="0">
                <a:solidFill>
                  <a:schemeClr val="tx1"/>
                </a:solidFill>
                <a:effectLst/>
              </a:rPr>
              <a:t>   Data availability</a:t>
            </a:r>
          </a:p>
          <a:p>
            <a:pPr algn="just" fontAlgn="base">
              <a:buFont typeface="+mj-lt"/>
              <a:buAutoNum type="arabicPeriod"/>
            </a:pPr>
            <a:r>
              <a:rPr lang="en-US" sz="2200" b="0" i="0" cap="none" dirty="0">
                <a:solidFill>
                  <a:schemeClr val="tx1"/>
                </a:solidFill>
                <a:effectLst/>
              </a:rPr>
              <a:t>   Misclassified data</a:t>
            </a:r>
          </a:p>
          <a:p>
            <a:pPr algn="just" fontAlgn="base">
              <a:buFont typeface="+mj-lt"/>
              <a:buAutoNum type="arabicPeriod"/>
            </a:pPr>
            <a:r>
              <a:rPr lang="en-US" sz="2200" b="0" i="0" cap="none" dirty="0">
                <a:solidFill>
                  <a:schemeClr val="tx1"/>
                </a:solidFill>
                <a:effectLst/>
              </a:rPr>
              <a:t>   Adaptive techniques used against the model by the scammers</a:t>
            </a:r>
          </a:p>
          <a:p>
            <a:pPr algn="just"/>
            <a:endParaRPr lang="en-US" sz="2200" cap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1F3AE-67F3-43AA-AC62-69154EFC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5F83A-7403-4448-9910-12E2F877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842" y="2448947"/>
            <a:ext cx="3024591" cy="233747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A2E6D-9325-48CF-9D7F-9D55C7DC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8658-097C-472A-A80C-CBA1E52EE0FB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52D11B-91B0-4C2E-99A0-F36B1BAA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4AA6-6A06-4653-86E8-EA4C2A0B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Tackle These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F8FD-D257-4860-8FBC-01A5B97F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339" y="2646906"/>
            <a:ext cx="10326281" cy="376089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cap="none" dirty="0">
                <a:solidFill>
                  <a:schemeClr val="tx1"/>
                </a:solidFill>
              </a:rPr>
              <a:t>The model used must be simple and fast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cap="none" dirty="0">
                <a:solidFill>
                  <a:schemeClr val="tx1"/>
                </a:solidFill>
              </a:rPr>
              <a:t>Use some techniques to deal with imbalance data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cap="none" dirty="0">
                <a:solidFill>
                  <a:schemeClr val="tx1"/>
                </a:solidFill>
              </a:rPr>
              <a:t>Reduce dimensionality for protecting the user privacy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cap="none" dirty="0"/>
              <a:t>Take a more trustworthy source, for double-checking the data</a:t>
            </a:r>
            <a:endParaRPr lang="en-US" sz="2200" cap="none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200" cap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F38B3-46A2-47F5-8478-C51041B2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8118D4-3C68-4C47-B2F9-1B1D26833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992" y="2214694"/>
            <a:ext cx="2722038" cy="29891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3B036-4CE2-4DD8-BA1A-CD9C7B78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45DF-6C5A-4CFA-974D-2882876900EF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6A905-9279-4587-9F8F-E0A75159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9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6DE2-DAB0-4E8E-9E1E-0890EBD1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75" y="221589"/>
            <a:ext cx="10676312" cy="1450757"/>
          </a:xfrm>
        </p:spPr>
        <p:txBody>
          <a:bodyPr/>
          <a:lstStyle/>
          <a:p>
            <a:r>
              <a:rPr lang="en-US" dirty="0"/>
              <a:t>Credit Card Fraud Detection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1BB49-2F0B-4C71-A0E7-CDB1B0AE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B472E172-598C-467E-9BFD-BDF98372E8EF}"/>
              </a:ext>
            </a:extLst>
          </p:cNvPr>
          <p:cNvSpPr/>
          <p:nvPr/>
        </p:nvSpPr>
        <p:spPr>
          <a:xfrm>
            <a:off x="9828883" y="1976905"/>
            <a:ext cx="1944709" cy="1841679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Transaction DB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7E9F51-A64B-4702-8620-E81D0066E9F7}"/>
              </a:ext>
            </a:extLst>
          </p:cNvPr>
          <p:cNvSpPr/>
          <p:nvPr/>
        </p:nvSpPr>
        <p:spPr>
          <a:xfrm>
            <a:off x="704749" y="2228925"/>
            <a:ext cx="1390918" cy="11333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Transaction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A7851D-7733-4AEC-BF8E-92C08DCBF761}"/>
              </a:ext>
            </a:extLst>
          </p:cNvPr>
          <p:cNvSpPr/>
          <p:nvPr/>
        </p:nvSpPr>
        <p:spPr>
          <a:xfrm>
            <a:off x="3233885" y="2156352"/>
            <a:ext cx="5048518" cy="127264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115F9B43-6E9A-44BC-B875-DA0AEB3ED719}"/>
              </a:ext>
            </a:extLst>
          </p:cNvPr>
          <p:cNvSpPr/>
          <p:nvPr/>
        </p:nvSpPr>
        <p:spPr>
          <a:xfrm>
            <a:off x="4242029" y="2188352"/>
            <a:ext cx="3065171" cy="360608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Fraud Detection system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C811248-D920-4970-A79F-00BE74CABD4D}"/>
              </a:ext>
            </a:extLst>
          </p:cNvPr>
          <p:cNvSpPr/>
          <p:nvPr/>
        </p:nvSpPr>
        <p:spPr>
          <a:xfrm>
            <a:off x="3306008" y="2904913"/>
            <a:ext cx="2820472" cy="423551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Fraud Detection Algorithm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0EA847E-464F-4738-A709-8ED4D8FA370E}"/>
              </a:ext>
            </a:extLst>
          </p:cNvPr>
          <p:cNvSpPr/>
          <p:nvPr/>
        </p:nvSpPr>
        <p:spPr>
          <a:xfrm>
            <a:off x="6289768" y="2900079"/>
            <a:ext cx="1918953" cy="423551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The Pattern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A0CF10A7-F237-47F0-A175-C1AEBBE35EE6}"/>
              </a:ext>
            </a:extLst>
          </p:cNvPr>
          <p:cNvSpPr/>
          <p:nvPr/>
        </p:nvSpPr>
        <p:spPr>
          <a:xfrm>
            <a:off x="8208721" y="3971841"/>
            <a:ext cx="2150771" cy="91440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Fraudulent Transaction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95B9E7F-B16F-4565-90B6-2D2E90124560}"/>
              </a:ext>
            </a:extLst>
          </p:cNvPr>
          <p:cNvSpPr/>
          <p:nvPr/>
        </p:nvSpPr>
        <p:spPr>
          <a:xfrm>
            <a:off x="8208720" y="5343441"/>
            <a:ext cx="2150771" cy="9144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Alarm Bank To Stop Transaction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62ED1263-551A-4AF2-9C1B-0A23B2DC6D56}"/>
              </a:ext>
            </a:extLst>
          </p:cNvPr>
          <p:cNvSpPr/>
          <p:nvPr/>
        </p:nvSpPr>
        <p:spPr>
          <a:xfrm>
            <a:off x="1400208" y="5377998"/>
            <a:ext cx="2150771" cy="9144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Allow Transaction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2E3DA1A3-2A77-4A03-8114-B58FD80C9292}"/>
              </a:ext>
            </a:extLst>
          </p:cNvPr>
          <p:cNvSpPr/>
          <p:nvPr/>
        </p:nvSpPr>
        <p:spPr>
          <a:xfrm>
            <a:off x="4242029" y="3885553"/>
            <a:ext cx="3007215" cy="1086976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 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B15E15-79A9-4804-ACF6-7DF0B03F219C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095667" y="2792676"/>
            <a:ext cx="1138218" cy="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7A2C1A-9047-4893-AE15-D391077016B4}"/>
              </a:ext>
            </a:extLst>
          </p:cNvPr>
          <p:cNvCxnSpPr>
            <a:stCxn id="6" idx="2"/>
          </p:cNvCxnSpPr>
          <p:nvPr/>
        </p:nvCxnSpPr>
        <p:spPr>
          <a:xfrm flipH="1">
            <a:off x="8282403" y="2897745"/>
            <a:ext cx="1546480" cy="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49D678-50CF-4F14-A1BE-F0136DFB671E}"/>
              </a:ext>
            </a:extLst>
          </p:cNvPr>
          <p:cNvCxnSpPr>
            <a:cxnSpLocks/>
          </p:cNvCxnSpPr>
          <p:nvPr/>
        </p:nvCxnSpPr>
        <p:spPr>
          <a:xfrm>
            <a:off x="5721538" y="3449177"/>
            <a:ext cx="1" cy="43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2FF908-4E63-4E4B-BE85-770467ABD95B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>
            <a:off x="7249244" y="4429041"/>
            <a:ext cx="959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5D942F-10C9-488A-ACFF-252D97524C62}"/>
              </a:ext>
            </a:extLst>
          </p:cNvPr>
          <p:cNvCxnSpPr>
            <a:stCxn id="16" idx="2"/>
            <a:endCxn id="15" idx="3"/>
          </p:cNvCxnSpPr>
          <p:nvPr/>
        </p:nvCxnSpPr>
        <p:spPr>
          <a:xfrm flipH="1">
            <a:off x="3550979" y="4972529"/>
            <a:ext cx="2194658" cy="86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3675CF-02B0-4D62-8B74-AD413E46DA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9284106" y="4886241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5E1B44-1BF9-453C-9BC6-6BE2EDCD21C0}"/>
              </a:ext>
            </a:extLst>
          </p:cNvPr>
          <p:cNvSpPr txBox="1"/>
          <p:nvPr/>
        </p:nvSpPr>
        <p:spPr>
          <a:xfrm>
            <a:off x="7517671" y="3964354"/>
            <a:ext cx="43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C247D1-B122-4724-BED4-919C02E4CCCE}"/>
              </a:ext>
            </a:extLst>
          </p:cNvPr>
          <p:cNvSpPr txBox="1"/>
          <p:nvPr/>
        </p:nvSpPr>
        <p:spPr>
          <a:xfrm>
            <a:off x="4350609" y="4926512"/>
            <a:ext cx="43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C0D2B-9505-4B16-A20C-49D99B5E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A9C-386C-4AD8-BF4F-C3080554681A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DCAB-C98E-47A7-AE90-2D2E385D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Frauds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802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32086</TotalTime>
  <Words>887</Words>
  <Application>Microsoft Office PowerPoint</Application>
  <PresentationFormat>Widescreen</PresentationFormat>
  <Paragraphs>218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charter</vt:lpstr>
      <vt:lpstr>sohne</vt:lpstr>
      <vt:lpstr>Retrospect</vt:lpstr>
      <vt:lpstr>E-commerce Risk Of Credit Card Frauds &amp; Data Mining Role In This Risk</vt:lpstr>
      <vt:lpstr>Content</vt:lpstr>
      <vt:lpstr>What is E-commerce</vt:lpstr>
      <vt:lpstr>What Are The Possible Risks Of E-commerce Business ?</vt:lpstr>
      <vt:lpstr>Define Credit Frauds in e-commerce</vt:lpstr>
      <vt:lpstr>Data Mining Applied In This Risk</vt:lpstr>
      <vt:lpstr>Challenges Involved in credit card fraud detection</vt:lpstr>
      <vt:lpstr>How To Tackle These Challenges </vt:lpstr>
      <vt:lpstr>Credit Card Fraud Detection System</vt:lpstr>
      <vt:lpstr>PowerPoint Presentation</vt:lpstr>
      <vt:lpstr>What is Random Forest</vt:lpstr>
      <vt:lpstr>Why Choosing Random Forest</vt:lpstr>
      <vt:lpstr>How Random Forest Work</vt:lpstr>
      <vt:lpstr>How Random Forest Work</vt:lpstr>
      <vt:lpstr>Random Forest Applied In Credit Cards Fraud Detection</vt:lpstr>
      <vt:lpstr>Random Forest Applied In Credit Cards Fraud Detection</vt:lpstr>
      <vt:lpstr>Random Forest Applied In Credit Cards Fraud Detection</vt:lpstr>
      <vt:lpstr>Random Forest Applied In Credit Cards Fraud Detection</vt:lpstr>
      <vt:lpstr>Random Forest Applied In Credit Cards Fraud Detection</vt:lpstr>
      <vt:lpstr>Critically evaluate</vt:lpstr>
      <vt:lpstr>Model Improvement using Sampling Techniques</vt:lpstr>
      <vt:lpstr>Conclusion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Risks-Challenges-How Data Mining help in this domain</dc:title>
  <dc:creator>hussein fawaz</dc:creator>
  <cp:lastModifiedBy>hussein fawaz</cp:lastModifiedBy>
  <cp:revision>274</cp:revision>
  <dcterms:created xsi:type="dcterms:W3CDTF">2021-11-30T10:08:05Z</dcterms:created>
  <dcterms:modified xsi:type="dcterms:W3CDTF">2021-12-25T21:16:07Z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