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99" r:id="rId3"/>
    <p:sldId id="300" r:id="rId4"/>
    <p:sldId id="282" r:id="rId5"/>
    <p:sldId id="325" r:id="rId6"/>
    <p:sldId id="335" r:id="rId7"/>
    <p:sldId id="333" r:id="rId8"/>
    <p:sldId id="331" r:id="rId9"/>
    <p:sldId id="336" r:id="rId10"/>
    <p:sldId id="332" r:id="rId11"/>
    <p:sldId id="33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4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64" y="48"/>
      </p:cViewPr>
      <p:guideLst>
        <p:guide orient="horz" pos="2180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7"/>
        <p:guide pos="2157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9179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Relationship Id="rId5" Type="http://schemas.openxmlformats.org/officeDocument/2006/relationships/image" Target="../media/image3.png"  /><Relationship Id="rId6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video" Target="file:///C:/Users/82108/Desktop/&#49884;&#50672;&#50689;&#49324;&#12627;&#12615;.mp4" TargetMode="External" /><Relationship Id="rId3" Type="http://schemas.microsoft.com/office/2007/relationships/media" Target="file:///C:\Users\82108\Desktop\&#49884;&#50672;&#50689;&#49324;&#12627;&#12615;.mp4" TargetMode="External" /><Relationship Id="rId4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216800" cy="6857999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="ctr"/>
          <a:p>
            <a:pPr algn="ctr">
              <a:defRPr/>
            </a:pPr>
            <a:endParaRPr sz="2800"/>
          </a:p>
        </p:txBody>
      </p:sp>
      <p:grpSp>
        <p:nvGrpSpPr>
          <p:cNvPr id="3" name="그룹 5"/>
          <p:cNvGrpSpPr/>
          <p:nvPr/>
        </p:nvGrpSpPr>
        <p:grpSpPr>
          <a:xfrm rot="0">
            <a:off x="189102" y="1830262"/>
            <a:ext cx="12002898" cy="5027738"/>
            <a:chOff x="189102" y="1347426"/>
            <a:chExt cx="12002898" cy="5027738"/>
          </a:xfrm>
        </p:grpSpPr>
        <p:sp>
          <p:nvSpPr>
            <p:cNvPr id="4" name="TextBox 17"/>
            <p:cNvSpPr txBox="1"/>
            <p:nvPr/>
          </p:nvSpPr>
          <p:spPr>
            <a:xfrm>
              <a:off x="7781820" y="5929758"/>
              <a:ext cx="4410180" cy="4454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400" b="1" i="0" u="none" strike="noStrike" kern="1200" cap="none" spc="-150" normalizeH="0" baseline="0" mc:Ignorable="hp" hp:hslEmbossed="0">
                  <a:solidFill>
                    <a:srgbClr val="ffffff"/>
                  </a:solidFill>
                  <a:latin typeface="Arial"/>
                  <a:ea typeface="THE명품고딕L"/>
                </a:rPr>
                <a:t>A10 :: Unity </a:t>
              </a:r>
              <a:r>
                <a:rPr xmlns:mc="http://schemas.openxmlformats.org/markup-compatibility/2006" xmlns:hp="http://schemas.haansoft.com/office/presentation/8.0" kumimoji="0" lang="ko-KR" altLang="en-US" sz="2400" b="1" i="0" u="none" strike="noStrike" kern="1200" cap="none" spc="-150" normalizeH="0" baseline="0" mc:Ignorable="hp" hp:hslEmbossed="0">
                  <a:solidFill>
                    <a:srgbClr val="ffffff"/>
                  </a:solidFill>
                  <a:latin typeface="Arial"/>
                  <a:ea typeface="THE명품고딕L"/>
                </a:rPr>
                <a:t>쉽죠 </a:t>
              </a:r>
              <a:endParaRPr xmlns:mc="http://schemas.openxmlformats.org/markup-compatibility/2006" xmlns:hp="http://schemas.haansoft.com/office/presentation/8.0" kumimoji="0" lang="ko-KR" altLang="en-US" sz="24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Arial"/>
                <a:ea typeface="THE명품고딕L"/>
              </a:endParaRPr>
            </a:p>
          </p:txBody>
        </p:sp>
        <p:sp>
          <p:nvSpPr>
            <p:cNvPr id="5" name="TextBox 10"/>
            <p:cNvSpPr txBox="1"/>
            <p:nvPr/>
          </p:nvSpPr>
          <p:spPr>
            <a:xfrm>
              <a:off x="189102" y="1347426"/>
              <a:ext cx="7764696" cy="13015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0" b="1" i="0" u="none" strike="noStrike" kern="1200" cap="none" spc="-150" normalizeH="0" baseline="0" mc:Ignorable="hp" hp:hslEmbossed="0">
                  <a:solidFill>
                    <a:schemeClr val="tx1"/>
                  </a:solidFill>
                  <a:latin typeface="Arial"/>
                  <a:ea typeface="THE명품고딕L"/>
                </a:rPr>
                <a:t>Poop-Dodge-Me</a:t>
              </a:r>
              <a:endParaRPr xmlns:mc="http://schemas.openxmlformats.org/markup-compatibility/2006" xmlns:hp="http://schemas.haansoft.com/office/presentation/8.0" kumimoji="0" lang="en-US" altLang="ko-KR" sz="8000" b="1" i="0" u="none" strike="noStrike" kern="1200" cap="none" spc="-150" normalizeH="0" baseline="0" mc:Ignorable="hp" hp:hslEmbossed="0">
                <a:solidFill>
                  <a:schemeClr val="tx1"/>
                </a:solidFill>
                <a:latin typeface="Arial"/>
                <a:ea typeface="THE명품고딕L"/>
              </a:endParaRPr>
            </a:p>
          </p:txBody>
        </p:sp>
      </p:grpSp>
      <p:cxnSp>
        <p:nvCxnSpPr>
          <p:cNvPr id="7" name=""/>
          <p:cNvCxnSpPr>
            <a:endCxn id="2" idx="2"/>
          </p:cNvCxnSpPr>
          <p:nvPr/>
        </p:nvCxnSpPr>
        <p:spPr>
          <a:xfrm rot="5400000">
            <a:off x="5721210" y="387201"/>
            <a:ext cx="6857988" cy="6083608"/>
          </a:xfrm>
          <a:prstGeom prst="line">
            <a:avLst/>
          </a:prstGeom>
          <a:ln w="57150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80564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20899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bg1"/>
                </a:solidFill>
              </a:rPr>
              <a:t>Poop-Dodge-me</a:t>
            </a:r>
            <a:r>
              <a:rPr lang="ko-KR" altLang="en-US" spc="-150">
                <a:solidFill>
                  <a:schemeClr val="bg1"/>
                </a:solidFill>
              </a:rPr>
              <a:t> 소개</a:t>
            </a:r>
            <a:endParaRPr lang="ko-KR" altLang="en-US" spc="-15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162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</a:rPr>
              <a:t>시연 영상</a:t>
            </a:r>
            <a:endParaRPr lang="ko-KR" altLang="en-US" spc="-15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6" y="4805642"/>
            <a:ext cx="623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</a:rPr>
              <a:t>후기</a:t>
            </a:r>
            <a:endParaRPr lang="ko-KR" altLang="en-US" spc="-150">
              <a:solidFill>
                <a:schemeClr val="bg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83626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527769" y="2211262"/>
            <a:ext cx="5187231" cy="2082608"/>
            <a:chOff x="527769" y="1728426"/>
            <a:chExt cx="5187231" cy="2082608"/>
          </a:xfrm>
        </p:grpSpPr>
        <p:sp>
          <p:nvSpPr>
            <p:cNvPr id="18" name="TextBox 17"/>
            <p:cNvSpPr txBox="1"/>
            <p:nvPr/>
          </p:nvSpPr>
          <p:spPr>
            <a:xfrm>
              <a:off x="558063" y="3058923"/>
              <a:ext cx="1533627" cy="7521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400" b="1" spc="-15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소 개 </a:t>
              </a:r>
              <a:endParaRPr lang="ko-KR" altLang="en-US" sz="4400" b="1" spc="-150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92696" cy="13015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1.</a:t>
              </a:r>
              <a:endParaRPr lang="ko-KR" altLang="en-US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6441" y="2495767"/>
            <a:ext cx="4230370" cy="3175415"/>
          </a:xfrm>
          <a:prstGeom prst="rect">
            <a:avLst/>
          </a:prstGeom>
        </p:spPr>
      </p:pic>
      <p:sp>
        <p:nvSpPr>
          <p:cNvPr id="15" name=""/>
          <p:cNvSpPr/>
          <p:nvPr/>
        </p:nvSpPr>
        <p:spPr>
          <a:xfrm>
            <a:off x="5416983" y="3623829"/>
            <a:ext cx="1651000" cy="10318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16" name=""/>
          <p:cNvSpPr/>
          <p:nvPr/>
        </p:nvSpPr>
        <p:spPr>
          <a:xfrm>
            <a:off x="7699375" y="2405062"/>
            <a:ext cx="3587749" cy="3381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8800">
                <a:solidFill>
                  <a:schemeClr val="tx1"/>
                </a:solidFill>
              </a:rPr>
              <a:t>?</a:t>
            </a:r>
            <a:endParaRPr lang="en-US" altLang="ko-KR" sz="8800">
              <a:solidFill>
                <a:schemeClr val="tx1"/>
              </a:solidFill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5617104" y="3937000"/>
            <a:ext cx="957791" cy="322792"/>
          </a:xfrm>
          <a:prstGeom prst="rect">
            <a:avLst/>
          </a:prstGeom>
        </p:spPr>
        <p:txBody>
          <a:bodyPr wrap="square"/>
          <a:p>
            <a:pPr>
              <a:defRPr/>
            </a:pPr>
            <a:r>
              <a:rPr lang="ko-KR" altLang="en-US"/>
              <a:t>현대화</a:t>
            </a:r>
            <a:endParaRPr lang="ko-KR" altLang="en-US"/>
          </a:p>
        </p:txBody>
      </p:sp>
      <p:sp>
        <p:nvSpPr>
          <p:cNvPr id="19" name="TextBox 3"/>
          <p:cNvSpPr txBox="1"/>
          <p:nvPr/>
        </p:nvSpPr>
        <p:spPr>
          <a:xfrm>
            <a:off x="1423035" y="662977"/>
            <a:ext cx="791416" cy="573368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5f5e58"/>
                </a:solidFill>
                <a:latin typeface="Arial"/>
                <a:ea typeface="나눔스퀘어라운드 Regular"/>
                <a:cs typeface="Arial"/>
              </a:rPr>
              <a:t>1.1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rgbClr val="5f5e58"/>
              </a:solidFill>
              <a:latin typeface="Arial"/>
              <a:ea typeface="나눔스퀘어라운드 Regular"/>
              <a:cs typeface="Arial"/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2115685" y="655654"/>
            <a:ext cx="918980" cy="542591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-150" normalizeH="0" baseline="0" mc:Ignorable="hp" hp:hslEmbossed="0">
                <a:solidFill>
                  <a:srgbClr val="5f5e58"/>
                </a:solidFill>
                <a:latin typeface="나눔스퀘어라운드 Regular"/>
                <a:ea typeface="나눔스퀘어라운드 Regular"/>
              </a:rPr>
              <a:t>소개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-150" normalizeH="0" baseline="0" mc:Ignorable="hp" hp:hslEmbossed="0">
              <a:solidFill>
                <a:srgbClr val="5f5e58"/>
              </a:solidFill>
              <a:latin typeface="나눔스퀘어라운드 Regular"/>
              <a:ea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0"/>
          <p:cNvSpPr/>
          <p:nvPr/>
        </p:nvSpPr>
        <p:spPr>
          <a:xfrm>
            <a:off x="5401878" y="5416840"/>
            <a:ext cx="1388244" cy="1441159"/>
          </a:xfrm>
          <a:prstGeom prst="ellipse">
            <a:avLst/>
          </a:prstGeom>
          <a:solidFill>
            <a:srgbClr val="49a6a6">
              <a:alpha val="8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스퀘어라운드 Regular"/>
              <a:cs typeface="Arial"/>
            </a:endParaRPr>
          </a:p>
        </p:txBody>
      </p:sp>
      <p:pic>
        <p:nvPicPr>
          <p:cNvPr id="15" name="그림 34"/>
          <p:cNvPicPr>
            <a:picLocks noChangeAspect="1"/>
          </p:cNvPicPr>
          <p:nvPr/>
        </p:nvPicPr>
        <p:blipFill rotWithShape="1">
          <a:blip r:embed="rId2"/>
          <a:srcRect l="14860" b="14860"/>
          <a:stretch>
            <a:fillRect/>
          </a:stretch>
        </p:blipFill>
        <p:spPr>
          <a:xfrm>
            <a:off x="5659832" y="5534823"/>
            <a:ext cx="1023021" cy="1023021"/>
          </a:xfrm>
          <a:prstGeom prst="rect">
            <a:avLst/>
          </a:prstGeom>
        </p:spPr>
      </p:pic>
      <p:sp>
        <p:nvSpPr>
          <p:cNvPr id="16" name="타원 10"/>
          <p:cNvSpPr/>
          <p:nvPr/>
        </p:nvSpPr>
        <p:spPr>
          <a:xfrm>
            <a:off x="10225820" y="1987840"/>
            <a:ext cx="1388244" cy="1441159"/>
          </a:xfrm>
          <a:prstGeom prst="ellipse">
            <a:avLst/>
          </a:prstGeom>
          <a:solidFill>
            <a:srgbClr val="49a6a6">
              <a:alpha val="8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스퀘어라운드 Regular"/>
              <a:cs typeface="Arial"/>
            </a:endParaRPr>
          </a:p>
        </p:txBody>
      </p:sp>
      <p:pic>
        <p:nvPicPr>
          <p:cNvPr id="17" name="그림 34"/>
          <p:cNvPicPr>
            <a:picLocks noChangeAspect="1"/>
          </p:cNvPicPr>
          <p:nvPr/>
        </p:nvPicPr>
        <p:blipFill rotWithShape="1">
          <a:blip r:embed="rId3"/>
          <a:srcRect l="14860" b="14860"/>
          <a:stretch>
            <a:fillRect/>
          </a:stretch>
        </p:blipFill>
        <p:spPr>
          <a:xfrm>
            <a:off x="10483774" y="2046292"/>
            <a:ext cx="1023021" cy="1023021"/>
          </a:xfrm>
          <a:prstGeom prst="rect">
            <a:avLst/>
          </a:prstGeom>
        </p:spPr>
      </p:pic>
      <p:sp>
        <p:nvSpPr>
          <p:cNvPr id="18" name="타원 10"/>
          <p:cNvSpPr/>
          <p:nvPr/>
        </p:nvSpPr>
        <p:spPr>
          <a:xfrm>
            <a:off x="506352" y="1987840"/>
            <a:ext cx="1388244" cy="1441159"/>
          </a:xfrm>
          <a:prstGeom prst="ellipse">
            <a:avLst/>
          </a:prstGeom>
          <a:solidFill>
            <a:srgbClr val="49a6a6">
              <a:alpha val="8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스퀘어라운드 Regular"/>
              <a:cs typeface="Arial"/>
            </a:endParaRPr>
          </a:p>
        </p:txBody>
      </p:sp>
      <p:pic>
        <p:nvPicPr>
          <p:cNvPr id="19" name="그림 34"/>
          <p:cNvPicPr>
            <a:picLocks noChangeAspect="1"/>
          </p:cNvPicPr>
          <p:nvPr/>
        </p:nvPicPr>
        <p:blipFill rotWithShape="1">
          <a:blip r:embed="rId4"/>
          <a:srcRect l="14860" b="14860"/>
          <a:stretch>
            <a:fillRect/>
          </a:stretch>
        </p:blipFill>
        <p:spPr>
          <a:xfrm>
            <a:off x="764306" y="2046292"/>
            <a:ext cx="1023021" cy="1023021"/>
          </a:xfrm>
          <a:prstGeom prst="rect">
            <a:avLst/>
          </a:prstGeom>
        </p:spPr>
      </p:pic>
      <p:sp>
        <p:nvSpPr>
          <p:cNvPr id="20" name="타원 10"/>
          <p:cNvSpPr/>
          <p:nvPr/>
        </p:nvSpPr>
        <p:spPr>
          <a:xfrm>
            <a:off x="559269" y="5221766"/>
            <a:ext cx="1388244" cy="1441159"/>
          </a:xfrm>
          <a:prstGeom prst="ellipse">
            <a:avLst/>
          </a:prstGeom>
          <a:solidFill>
            <a:srgbClr val="49a6a6">
              <a:alpha val="8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스퀘어라운드 Regular"/>
              <a:cs typeface="Arial"/>
            </a:endParaRPr>
          </a:p>
        </p:txBody>
      </p:sp>
      <p:pic>
        <p:nvPicPr>
          <p:cNvPr id="21" name="그림 34"/>
          <p:cNvPicPr>
            <a:picLocks noChangeAspect="1"/>
          </p:cNvPicPr>
          <p:nvPr/>
        </p:nvPicPr>
        <p:blipFill rotWithShape="1">
          <a:blip r:embed="rId5"/>
          <a:srcRect l="14860" b="14860"/>
          <a:stretch>
            <a:fillRect/>
          </a:stretch>
        </p:blipFill>
        <p:spPr>
          <a:xfrm>
            <a:off x="817223" y="5280218"/>
            <a:ext cx="1023021" cy="1023021"/>
          </a:xfrm>
          <a:prstGeom prst="rect">
            <a:avLst/>
          </a:prstGeom>
        </p:spPr>
      </p:pic>
      <p:sp>
        <p:nvSpPr>
          <p:cNvPr id="22" name="타원 10"/>
          <p:cNvSpPr/>
          <p:nvPr/>
        </p:nvSpPr>
        <p:spPr>
          <a:xfrm>
            <a:off x="9724436" y="5094769"/>
            <a:ext cx="1388244" cy="1441159"/>
          </a:xfrm>
          <a:prstGeom prst="ellipse">
            <a:avLst/>
          </a:prstGeom>
          <a:solidFill>
            <a:srgbClr val="49a6a6">
              <a:alpha val="8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스퀘어라운드 Regular"/>
              <a:cs typeface="Arial"/>
            </a:endParaRPr>
          </a:p>
        </p:txBody>
      </p:sp>
      <p:pic>
        <p:nvPicPr>
          <p:cNvPr id="23" name="그림 34"/>
          <p:cNvPicPr>
            <a:picLocks noChangeAspect="1"/>
          </p:cNvPicPr>
          <p:nvPr/>
        </p:nvPicPr>
        <p:blipFill rotWithShape="1">
          <a:blip r:embed="rId6"/>
          <a:srcRect l="14860" b="14860"/>
          <a:stretch>
            <a:fillRect/>
          </a:stretch>
        </p:blipFill>
        <p:spPr>
          <a:xfrm>
            <a:off x="9982390" y="5153221"/>
            <a:ext cx="1023021" cy="1023021"/>
          </a:xfrm>
          <a:prstGeom prst="rect">
            <a:avLst/>
          </a:prstGeom>
        </p:spPr>
      </p:pic>
      <p:sp>
        <p:nvSpPr>
          <p:cNvPr id="24" name=""/>
          <p:cNvSpPr/>
          <p:nvPr/>
        </p:nvSpPr>
        <p:spPr>
          <a:xfrm>
            <a:off x="5030787" y="2452687"/>
            <a:ext cx="2130425" cy="1952625"/>
          </a:xfrm>
          <a:prstGeom prst="rect">
            <a:avLst/>
          </a:prstGeom>
          <a:solidFill>
            <a:srgbClr val="49a6a6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라운드 Regular"/>
                <a:cs typeface="Arial"/>
              </a:rPr>
              <a:t>?</a:t>
            </a:r>
            <a:endParaRPr xmlns:mc="http://schemas.openxmlformats.org/markup-compatibility/2006" xmlns:hp="http://schemas.haansoft.com/office/presentation/8.0" kumimoji="0" lang="en-US" altLang="ko-KR" sz="8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나눔스퀘어라운드 Regular"/>
              <a:cs typeface="Arial"/>
            </a:endParaRPr>
          </a:p>
        </p:txBody>
      </p:sp>
      <p:cxnSp>
        <p:nvCxnSpPr>
          <p:cNvPr id="25" name=""/>
          <p:cNvCxnSpPr/>
          <p:nvPr/>
        </p:nvCxnSpPr>
        <p:spPr>
          <a:xfrm>
            <a:off x="2131220" y="2768203"/>
            <a:ext cx="2131218" cy="523875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/>
          <p:nvPr/>
        </p:nvCxnSpPr>
        <p:spPr>
          <a:xfrm flipV="1">
            <a:off x="2238375" y="4873228"/>
            <a:ext cx="2021683" cy="812007"/>
          </a:xfrm>
          <a:prstGeom prst="straightConnector1">
            <a:avLst/>
          </a:prstGeom>
          <a:noFill/>
          <a:ln w="76200" cap="flat" cmpd="sng" algn="ctr">
            <a:solidFill>
              <a:srgbClr val="75a99e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27" name=""/>
          <p:cNvCxnSpPr/>
          <p:nvPr/>
        </p:nvCxnSpPr>
        <p:spPr>
          <a:xfrm rot="10800000" flipV="1">
            <a:off x="7798594" y="3021217"/>
            <a:ext cx="2274094" cy="407782"/>
          </a:xfrm>
          <a:prstGeom prst="straightConnector1">
            <a:avLst/>
          </a:prstGeom>
          <a:noFill/>
          <a:ln w="76200" cap="flat" cmpd="sng" algn="ctr">
            <a:solidFill>
              <a:srgbClr val="75a99e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28" name=""/>
          <p:cNvCxnSpPr/>
          <p:nvPr/>
        </p:nvCxnSpPr>
        <p:spPr>
          <a:xfrm rot="10800000">
            <a:off x="7917657" y="4339831"/>
            <a:ext cx="1678780" cy="869153"/>
          </a:xfrm>
          <a:prstGeom prst="straightConnector1">
            <a:avLst/>
          </a:prstGeom>
          <a:noFill/>
          <a:ln w="76200" cap="flat" cmpd="sng" algn="ctr">
            <a:solidFill>
              <a:srgbClr val="75a99e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29" name=""/>
          <p:cNvCxnSpPr/>
          <p:nvPr/>
        </p:nvCxnSpPr>
        <p:spPr>
          <a:xfrm rot="16200000" flipV="1">
            <a:off x="5762626" y="4932757"/>
            <a:ext cx="681038" cy="14290"/>
          </a:xfrm>
          <a:prstGeom prst="straightConnector1">
            <a:avLst/>
          </a:prstGeom>
          <a:noFill/>
          <a:ln w="76200" cap="flat" cmpd="sng" algn="ctr">
            <a:solidFill>
              <a:srgbClr val="75a99e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30" name="TextBox 3"/>
          <p:cNvSpPr txBox="1"/>
          <p:nvPr/>
        </p:nvSpPr>
        <p:spPr>
          <a:xfrm>
            <a:off x="1423035" y="662977"/>
            <a:ext cx="791416" cy="573368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5f5e58"/>
                </a:solidFill>
                <a:latin typeface="Arial"/>
                <a:ea typeface="나눔스퀘어라운드 Regular"/>
                <a:cs typeface="Arial"/>
              </a:rPr>
              <a:t>1.2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rgbClr val="5f5e58"/>
              </a:solidFill>
              <a:latin typeface="Arial"/>
              <a:ea typeface="나눔스퀘어라운드 Regular"/>
              <a:cs typeface="Arial"/>
            </a:endParaRPr>
          </a:p>
        </p:txBody>
      </p:sp>
      <p:sp>
        <p:nvSpPr>
          <p:cNvPr id="31" name="TextBox 5"/>
          <p:cNvSpPr txBox="1"/>
          <p:nvPr/>
        </p:nvSpPr>
        <p:spPr>
          <a:xfrm>
            <a:off x="2115685" y="655654"/>
            <a:ext cx="1700029" cy="542591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-150" normalizeH="0" baseline="0" mc:Ignorable="hp" hp:hslEmbossed="0">
                <a:solidFill>
                  <a:srgbClr val="5f5e58"/>
                </a:solidFill>
                <a:latin typeface="나눔스퀘어라운드 Regular"/>
                <a:ea typeface="나눔스퀘어라운드 Regular"/>
              </a:rPr>
              <a:t>진행 방법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-150" normalizeH="0" baseline="0" mc:Ignorable="hp" hp:hslEmbossed="0">
              <a:solidFill>
                <a:srgbClr val="5f5e58"/>
              </a:solidFill>
              <a:latin typeface="나눔스퀘어라운드 Regular"/>
              <a:ea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89396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527769" y="2211262"/>
            <a:ext cx="5187231" cy="2082608"/>
            <a:chOff x="527769" y="1728426"/>
            <a:chExt cx="5187231" cy="2082608"/>
          </a:xfrm>
        </p:grpSpPr>
        <p:sp>
          <p:nvSpPr>
            <p:cNvPr id="18" name="TextBox 17"/>
            <p:cNvSpPr txBox="1"/>
            <p:nvPr/>
          </p:nvSpPr>
          <p:spPr>
            <a:xfrm>
              <a:off x="558063" y="3058923"/>
              <a:ext cx="2448027" cy="7521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400" b="1" spc="-15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시연 영상</a:t>
              </a:r>
              <a:endParaRPr lang="ko-KR" altLang="en-US" sz="4400" b="1" spc="-150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92696" cy="13015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2.</a:t>
              </a:r>
              <a:endParaRPr lang="en-US" altLang="ko-KR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8943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3"/>
          <p:cNvSpPr txBox="1"/>
          <p:nvPr/>
        </p:nvSpPr>
        <p:spPr>
          <a:xfrm>
            <a:off x="1651635" y="662977"/>
            <a:ext cx="562816" cy="573368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5f5e58"/>
                </a:solidFill>
                <a:latin typeface="Arial"/>
                <a:ea typeface="나눔스퀘어라운드 Regular"/>
                <a:cs typeface="Arial"/>
              </a:rPr>
              <a:t>2.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rgbClr val="5f5e58"/>
              </a:solidFill>
              <a:latin typeface="Arial"/>
              <a:ea typeface="나눔스퀘어라운드 Regular"/>
              <a:cs typeface="Arial"/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2115685" y="655654"/>
            <a:ext cx="1700030" cy="542591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-150" normalizeH="0" baseline="0" mc:Ignorable="hp" hp:hslEmbossed="0">
                <a:solidFill>
                  <a:srgbClr val="5f5e58"/>
                </a:solidFill>
                <a:latin typeface="나눔스퀘어라운드 Regular"/>
                <a:ea typeface="나눔스퀘어라운드 Regular"/>
              </a:rPr>
              <a:t>시연 영상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-150" normalizeH="0" baseline="0" mc:Ignorable="hp" hp:hslEmbossed="0">
              <a:solidFill>
                <a:srgbClr val="5f5e58"/>
              </a:solidFill>
              <a:latin typeface="나눔스퀘어라운드 Regular"/>
              <a:ea typeface="나눔스퀘어라운드 Regular"/>
            </a:endParaRPr>
          </a:p>
        </p:txBody>
      </p:sp>
      <p:pic>
        <p:nvPicPr>
          <p:cNvPr id="12" name="시연영사ㅓㅇ.mp4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2196042" y="1666213"/>
            <a:ext cx="7799916" cy="4493285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</p:pic>
    </p:spTree>
    <p:extLst>
      <p:ext uri="{BB962C8B-B14F-4D97-AF65-F5344CB8AC3E}">
        <p14:creationId xmlns:p14="http://schemas.microsoft.com/office/powerpoint/2010/main" val="620397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4370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52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527769" y="2211262"/>
            <a:ext cx="5187231" cy="2082608"/>
            <a:chOff x="527769" y="1728426"/>
            <a:chExt cx="5187231" cy="2082608"/>
          </a:xfrm>
        </p:grpSpPr>
        <p:sp>
          <p:nvSpPr>
            <p:cNvPr id="18" name="TextBox 17"/>
            <p:cNvSpPr txBox="1"/>
            <p:nvPr/>
          </p:nvSpPr>
          <p:spPr>
            <a:xfrm>
              <a:off x="558063" y="3058923"/>
              <a:ext cx="1400277" cy="7521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400" b="1" spc="-15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후 기</a:t>
              </a:r>
              <a:endParaRPr lang="ko-KR" altLang="en-US" sz="4400" b="1" spc="-150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92696" cy="13015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3.</a:t>
              </a:r>
              <a:endParaRPr lang="en-US" altLang="ko-KR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8979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3"/>
          <p:cNvSpPr txBox="1"/>
          <p:nvPr/>
        </p:nvSpPr>
        <p:spPr>
          <a:xfrm>
            <a:off x="1651635" y="662977"/>
            <a:ext cx="562816" cy="573368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5f5e58"/>
                </a:solidFill>
                <a:latin typeface="Arial"/>
                <a:ea typeface="나눔스퀘어라운드 Regular"/>
                <a:cs typeface="Arial"/>
              </a:rPr>
              <a:t>3.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rgbClr val="5f5e58"/>
              </a:solidFill>
              <a:latin typeface="Arial"/>
              <a:ea typeface="나눔스퀘어라운드 Regular"/>
              <a:cs typeface="Arial"/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2115685" y="655654"/>
            <a:ext cx="1004705" cy="542591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-150" normalizeH="0" baseline="0" mc:Ignorable="hp" hp:hslEmbossed="0">
                <a:solidFill>
                  <a:srgbClr val="5f5e58"/>
                </a:solidFill>
                <a:latin typeface="나눔스퀘어라운드 Regular"/>
                <a:ea typeface="나눔스퀘어라운드 Regular"/>
              </a:rPr>
              <a:t>후 기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-150" normalizeH="0" baseline="0" mc:Ignorable="hp" hp:hslEmbossed="0">
              <a:solidFill>
                <a:srgbClr val="5f5e58"/>
              </a:solidFill>
              <a:latin typeface="나눔스퀘어라운드 Regular"/>
              <a:ea typeface="나눔스퀘어라운드 Regular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747712" y="2204932"/>
            <a:ext cx="10696575" cy="39272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ko-KR"/>
              <a:t>게임을 플레이할 땐 잘 몰랐는데 직접 개발을 하니 간단한 것도 구현하기에는 많은 걸 고민하고, </a:t>
            </a:r>
            <a:endParaRPr lang="ko-KR"/>
          </a:p>
          <a:p>
            <a:pPr>
              <a:defRPr/>
            </a:pPr>
            <a:r>
              <a:rPr lang="ko-KR"/>
              <a:t>또 많은 코드를 작성해야 해서 어려웠다.</a:t>
            </a:r>
            <a:endParaRPr lang="ko-KR"/>
          </a:p>
          <a:p>
            <a:pPr>
              <a:defRPr/>
            </a:pPr>
            <a:endParaRPr 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ko-KR"/>
              <a:t>협업하는 과정에서 내가 했을땐 되는데 팀원이 할땐 안될때 되게 난감했다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ko-KR"/>
              <a:t>아이템들을 구현할 때 처음 구현한 아이템을 기반으로 코드를 복붙하여 진행했다. </a:t>
            </a:r>
            <a:endParaRPr lang="ko-KR"/>
          </a:p>
          <a:p>
            <a:pPr>
              <a:defRPr/>
            </a:pPr>
            <a:r>
              <a:rPr lang="ko-KR"/>
              <a:t>이때 복붙한 코드에서 아이템이 다르게 기능하는 부분만을 수정했는데, </a:t>
            </a:r>
            <a:endParaRPr lang="ko-KR"/>
          </a:p>
          <a:p>
            <a:pPr>
              <a:defRPr/>
            </a:pPr>
            <a:r>
              <a:rPr lang="ko-KR"/>
              <a:t>아직은 이해도가 부족해 이 코드에서 어떤 부분을 어떻게 바꿔야할지 처음에는 잘 감이 안오고 </a:t>
            </a:r>
            <a:endParaRPr lang="ko-KR"/>
          </a:p>
          <a:p>
            <a:pPr>
              <a:defRPr/>
            </a:pPr>
            <a:r>
              <a:rPr lang="ko-KR"/>
              <a:t>수정해도 잘 적용이 안되었다. 추후 </a:t>
            </a:r>
            <a:r>
              <a:rPr lang="ko-KR" altLang="en-US"/>
              <a:t>실무에 들어갔을 때 </a:t>
            </a:r>
            <a:r>
              <a:rPr lang="ko-KR"/>
              <a:t> 원래 가지고있던 </a:t>
            </a:r>
            <a:r>
              <a:rPr lang="ko-KR" altLang="en-US"/>
              <a:t> </a:t>
            </a:r>
            <a:r>
              <a:rPr lang="ko-KR"/>
              <a:t>코드들을 기반으로 다른 코드를 짜는 </a:t>
            </a:r>
            <a:r>
              <a:rPr lang="ko-KR" altLang="en-US"/>
              <a:t>상황이</a:t>
            </a:r>
            <a:r>
              <a:rPr lang="ko-KR"/>
              <a:t> 많</a:t>
            </a:r>
            <a:r>
              <a:rPr lang="ko-KR" altLang="en-US"/>
              <a:t>다고 </a:t>
            </a:r>
            <a:r>
              <a:rPr lang="ko-KR"/>
              <a:t>들어서 </a:t>
            </a:r>
            <a:r>
              <a:rPr lang="ko-KR" altLang="en-US"/>
              <a:t>코드를 수정하는 경험이 </a:t>
            </a:r>
            <a:r>
              <a:rPr lang="ko-KR"/>
              <a:t>좋은 경험</a:t>
            </a:r>
            <a:r>
              <a:rPr lang="ko-KR" altLang="en-US"/>
              <a:t>이 됐다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ko-KR"/>
              <a:t>하나의 코드 스크립트에 이것저것 여러 기능을 집어넣는 것이 아니라, 코드 스크립트는 해당 기능의 </a:t>
            </a:r>
            <a:endParaRPr lang="ko-KR"/>
          </a:p>
          <a:p>
            <a:pPr>
              <a:defRPr/>
            </a:pPr>
            <a:r>
              <a:rPr lang="ko-KR"/>
              <a:t>실제 작용을 다루고,  여러 매니저가 다양한 기능들을 관리하는 구조를 시도하여, </a:t>
            </a:r>
            <a:endParaRPr lang="ko-KR"/>
          </a:p>
          <a:p>
            <a:pPr>
              <a:defRPr/>
            </a:pPr>
            <a:r>
              <a:rPr lang="ko-KR"/>
              <a:t>프로젝트를 더 깔끔하고 가독성 좋게 정리하여 프로젝트를 진행할 수 있는 방법을 배웠다.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29597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164</ep:Words>
  <ep:PresentationFormat>와이드스크린</ep:PresentationFormat>
  <ep:Paragraphs>47</ep:Paragraphs>
  <ep:Slides>10</ep:Slides>
  <ep:Notes>0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2015-07-07T04:48:58.000</dcterms:created>
  <dc:creator>Saebyeol Yu</dc:creator>
  <cp:lastModifiedBy>82108</cp:lastModifiedBy>
  <dcterms:modified xsi:type="dcterms:W3CDTF">2023-09-14T01:57:18.297</dcterms:modified>
  <cp:revision>74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