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0fdb96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0fdb96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338d72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338d72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338d72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3338d72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338d72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338d72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24bc6c3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24bc6c3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4bc6c3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4bc6c3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4bc6c3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4bc6c3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338d72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338d72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338d72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338d72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0fdb96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0fdb96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0fdb96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d0fdb96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0fdb96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0fdb96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0fdb96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0fdb96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rt.spr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zone.com/articles/history-of-spring-framework-spring-boot-framework#:~:text=Initially%20launched%20in%202002%2C%20Spring,way%20Java%20developers%20write%20code.&amp;text=They%20created%20Spring%20in%20order,more%20quickly%20create%20their%20applications" TargetMode="External"/><Relationship Id="rId4" Type="http://schemas.openxmlformats.org/officeDocument/2006/relationships/hyperlink" Target="https://docs.spring.io/spring-javaconfig/docs/1.0.0.M4/reference/html/ch02s0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Desenvolvimento de API’s REST com Spring Boot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Higor Eduardo Borges Galdino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75" y="4207425"/>
            <a:ext cx="2463500" cy="6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075" y="4041901"/>
            <a:ext cx="2395867" cy="8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555600"/>
            <a:ext cx="4332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@Autowired </a:t>
            </a:r>
            <a:r>
              <a:rPr lang="pt-BR" sz="2500"/>
              <a:t>Annotation</a:t>
            </a:r>
            <a:endParaRPr sz="25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106313"/>
            <a:ext cx="55245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389600"/>
            <a:ext cx="5619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/>
              <a:t>Marca dependência como “Injetável” pelo Spring IoC Container.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“Injetáveis” no Spring Container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197650" y="1653725"/>
            <a:ext cx="67332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@RestController</a:t>
            </a:r>
            <a:r>
              <a:rPr lang="pt-BR"/>
              <a:t> -&gt; </a:t>
            </a:r>
            <a:r>
              <a:rPr lang="pt-BR" sz="1500"/>
              <a:t>Especialização do @Controller + @ResponseBody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@Controller</a:t>
            </a:r>
            <a:r>
              <a:rPr lang="pt-BR"/>
              <a:t> -&gt; </a:t>
            </a:r>
            <a:r>
              <a:rPr lang="pt-BR" sz="1500"/>
              <a:t>componente de</a:t>
            </a:r>
            <a:r>
              <a:rPr lang="pt-BR" sz="1500"/>
              <a:t> camada de controle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@Service </a:t>
            </a:r>
            <a:r>
              <a:rPr lang="pt-BR"/>
              <a:t>-&gt; </a:t>
            </a:r>
            <a:r>
              <a:rPr lang="pt-BR" sz="1500"/>
              <a:t>componente de camada de serviço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@Repository</a:t>
            </a:r>
            <a:r>
              <a:rPr lang="pt-BR"/>
              <a:t> -&gt; </a:t>
            </a:r>
            <a:r>
              <a:rPr lang="pt-BR" sz="1500"/>
              <a:t>Interface com camada de persistência de dados</a:t>
            </a:r>
            <a:endParaRPr sz="1500"/>
          </a:p>
        </p:txBody>
      </p:sp>
      <p:sp>
        <p:nvSpPr>
          <p:cNvPr id="148" name="Google Shape;148;p23"/>
          <p:cNvSpPr/>
          <p:nvPr/>
        </p:nvSpPr>
        <p:spPr>
          <a:xfrm>
            <a:off x="1589725" y="1264400"/>
            <a:ext cx="763800" cy="327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46826" y="2639002"/>
            <a:ext cx="15429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@Component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913" y="1592262"/>
            <a:ext cx="6760174" cy="27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API’s REST ???</a:t>
            </a:r>
            <a:endParaRPr sz="2500"/>
          </a:p>
        </p:txBody>
      </p:sp>
      <p:sp>
        <p:nvSpPr>
          <p:cNvPr id="156" name="Google Shape;156;p24"/>
          <p:cNvSpPr txBox="1"/>
          <p:nvPr/>
        </p:nvSpPr>
        <p:spPr>
          <a:xfrm>
            <a:off x="1458600" y="4379750"/>
            <a:ext cx="6226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https://phpenthusiast.com/theme/assets/images/blog/what_is_rest_api.png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hlinkClick r:id="rId3"/>
              </a:rPr>
              <a:t>https://start.spring.io/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hbgaldino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hbgaldino@gmail.com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https://dzone.com/articles/history-of-spring-framework-spring-boot-framework#:~:text=Initially%20launched%20in%202002%2C%20Spring,way%20Java%20developers%20write%20code.&amp;text=They%20created%20Spring%20in%20order,more%20quickly%20create%20their%20applications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https://docs.spring.io/spring-javaconfig/docs/1.0.0.M4/reference/html/ch02s02.html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Ecossistema Spring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que é Spring Boot?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Conceitos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API Rest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Spring IoC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Live Code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322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História do Framework</a:t>
            </a:r>
            <a:endParaRPr sz="25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402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❖"/>
            </a:pPr>
            <a:r>
              <a:rPr lang="pt-BR" sz="1400">
                <a:solidFill>
                  <a:schemeClr val="lt2"/>
                </a:solidFill>
              </a:rPr>
              <a:t>Primeira versão lançada em 2002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❖"/>
            </a:pPr>
            <a:r>
              <a:rPr lang="pt-BR" sz="1400">
                <a:solidFill>
                  <a:schemeClr val="lt2"/>
                </a:solidFill>
              </a:rPr>
              <a:t>Desenvolvido por Rod Johnson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❖"/>
            </a:pPr>
            <a:r>
              <a:rPr lang="pt-BR" sz="1400">
                <a:solidFill>
                  <a:schemeClr val="lt2"/>
                </a:solidFill>
              </a:rPr>
              <a:t>Framework Open Source para Java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❖"/>
            </a:pPr>
            <a:r>
              <a:rPr lang="pt-BR" sz="1400">
                <a:solidFill>
                  <a:schemeClr val="lt2"/>
                </a:solidFill>
              </a:rPr>
              <a:t>Framework baseado no padrão de projeto Inversion of Control (IoC)</a:t>
            </a:r>
            <a:endParaRPr sz="14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13" y="960650"/>
            <a:ext cx="2653200" cy="265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113813" y="3551450"/>
            <a:ext cx="1215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Rod Johnson</a:t>
            </a:r>
            <a:endParaRPr sz="13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@springrod</a:t>
            </a:r>
            <a:endParaRPr sz="13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Ecossistema Spring</a:t>
            </a:r>
            <a:endParaRPr sz="25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50" y="359875"/>
            <a:ext cx="2463500" cy="63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6"/>
          <p:cNvGrpSpPr/>
          <p:nvPr/>
        </p:nvGrpSpPr>
        <p:grpSpPr>
          <a:xfrm>
            <a:off x="480143" y="1282625"/>
            <a:ext cx="2333232" cy="373800"/>
            <a:chOff x="480143" y="1282625"/>
            <a:chExt cx="2333232" cy="373800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0143" y="1282675"/>
              <a:ext cx="416050" cy="37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1075475" y="1282625"/>
              <a:ext cx="1737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2"/>
                  </a:solidFill>
                  <a:latin typeface="Average"/>
                  <a:ea typeface="Average"/>
                  <a:cs typeface="Average"/>
                  <a:sym typeface="Average"/>
                </a:rPr>
                <a:t>Spring Boot </a:t>
              </a:r>
              <a:endParaRPr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26030" y="1944814"/>
            <a:ext cx="2287345" cy="454600"/>
            <a:chOff x="526030" y="1835720"/>
            <a:chExt cx="2287345" cy="454600"/>
          </a:xfrm>
        </p:grpSpPr>
        <p:pic>
          <p:nvPicPr>
            <p:cNvPr id="86" name="Google Shape;8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6030" y="1835720"/>
              <a:ext cx="324275" cy="4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 txBox="1"/>
            <p:nvPr/>
          </p:nvSpPr>
          <p:spPr>
            <a:xfrm>
              <a:off x="1075475" y="1876119"/>
              <a:ext cx="1737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2"/>
                  </a:solidFill>
                  <a:latin typeface="Average"/>
                  <a:ea typeface="Average"/>
                  <a:cs typeface="Average"/>
                  <a:sym typeface="Average"/>
                </a:rPr>
                <a:t>Spring Security</a:t>
              </a:r>
              <a:endParaRPr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538690" y="2687802"/>
            <a:ext cx="2274685" cy="373800"/>
            <a:chOff x="538690" y="2475806"/>
            <a:chExt cx="2274685" cy="373800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8690" y="2475858"/>
              <a:ext cx="298955" cy="37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1075475" y="2475806"/>
              <a:ext cx="1737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2"/>
                  </a:solidFill>
                  <a:latin typeface="Average"/>
                  <a:ea typeface="Average"/>
                  <a:cs typeface="Average"/>
                  <a:sym typeface="Average"/>
                </a:rPr>
                <a:t>Spring Data</a:t>
              </a:r>
              <a:endParaRPr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421595" y="3349991"/>
            <a:ext cx="2391780" cy="373800"/>
            <a:chOff x="421595" y="3003115"/>
            <a:chExt cx="2391780" cy="373800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21595" y="3003167"/>
              <a:ext cx="533145" cy="37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6"/>
            <p:cNvSpPr txBox="1"/>
            <p:nvPr/>
          </p:nvSpPr>
          <p:spPr>
            <a:xfrm>
              <a:off x="1075475" y="3003115"/>
              <a:ext cx="1737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2"/>
                  </a:solidFill>
                  <a:latin typeface="Average"/>
                  <a:ea typeface="Average"/>
                  <a:cs typeface="Average"/>
                  <a:sym typeface="Average"/>
                </a:rPr>
                <a:t>Spring Integration</a:t>
              </a:r>
              <a:endParaRPr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538689" y="4012180"/>
            <a:ext cx="2274686" cy="454600"/>
            <a:chOff x="538689" y="4012180"/>
            <a:chExt cx="2274686" cy="454600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8689" y="4012180"/>
              <a:ext cx="436408" cy="45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1075475" y="4052576"/>
              <a:ext cx="17379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2"/>
                  </a:solidFill>
                  <a:latin typeface="Average"/>
                  <a:ea typeface="Average"/>
                  <a:cs typeface="Average"/>
                  <a:sym typeface="Average"/>
                </a:rPr>
                <a:t>Spring Batch</a:t>
              </a:r>
              <a:endParaRPr sz="15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97" name="Google Shape;97;p16"/>
          <p:cNvSpPr/>
          <p:nvPr/>
        </p:nvSpPr>
        <p:spPr>
          <a:xfrm>
            <a:off x="3448875" y="2037150"/>
            <a:ext cx="5143500" cy="572700"/>
          </a:xfrm>
          <a:prstGeom prst="wedgeRoundRectCallout">
            <a:avLst>
              <a:gd fmla="val -61901" name="adj1"/>
              <a:gd fmla="val -249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Suporte na aplicação com autenticação e autorização.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448875" y="1349600"/>
            <a:ext cx="5143500" cy="572700"/>
          </a:xfrm>
          <a:prstGeom prst="wedgeRoundRectCallout">
            <a:avLst>
              <a:gd fmla="val -61901" name="adj1"/>
              <a:gd fmla="val -249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Framework de desenvolvimento com servidor embarcado utilizando conceitos de Inversão de Controle.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448875" y="2724700"/>
            <a:ext cx="5143500" cy="572700"/>
          </a:xfrm>
          <a:prstGeom prst="wedgeRoundRectCallout">
            <a:avLst>
              <a:gd fmla="val -61901" name="adj1"/>
              <a:gd fmla="val -249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Provê uma abordagem consistente para acesso a dados: banco de dados relacionais e não relacionais.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448875" y="3412250"/>
            <a:ext cx="5143500" cy="572700"/>
          </a:xfrm>
          <a:prstGeom prst="wedgeRoundRectCallout">
            <a:avLst>
              <a:gd fmla="val -61901" name="adj1"/>
              <a:gd fmla="val -249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Suporte a serviços de mensageria (filas)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492175" y="4099800"/>
            <a:ext cx="5143500" cy="572700"/>
          </a:xfrm>
          <a:prstGeom prst="wedgeRoundRectCallout">
            <a:avLst>
              <a:gd fmla="val -61901" name="adj1"/>
              <a:gd fmla="val -249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Suporte serviços batch (ETL)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conceitos...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Injeção de Dependências e Inversão de Controle</a:t>
            </a:r>
            <a:endParaRPr sz="2500"/>
          </a:p>
        </p:txBody>
      </p:sp>
      <p:sp>
        <p:nvSpPr>
          <p:cNvPr id="112" name="Google Shape;112;p18"/>
          <p:cNvSpPr txBox="1"/>
          <p:nvPr/>
        </p:nvSpPr>
        <p:spPr>
          <a:xfrm>
            <a:off x="389650" y="1176775"/>
            <a:ext cx="7536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Injeção de dependências</a:t>
            </a:r>
            <a:r>
              <a:rPr lang="pt-BR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é um tipo de Inversão de Controle (</a:t>
            </a:r>
            <a:r>
              <a:rPr b="1" lang="pt-BR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design pattern</a:t>
            </a:r>
            <a:r>
              <a:rPr lang="pt-BR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), que consiste em prover instâncias de classes que um objeto precisa para funcionar.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967200"/>
            <a:ext cx="52863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25150" y="4313975"/>
            <a:ext cx="7536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Em que momento recebemos injetamos a dependência?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555600"/>
            <a:ext cx="3203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Injeção de Dependências</a:t>
            </a:r>
            <a:endParaRPr sz="25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 injeção sempre é realizada de “Fora para Dentro”. As duas formas mais comuns de realizar a injeção é por: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Método Setter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Construtor</a:t>
            </a:r>
            <a:endParaRPr sz="16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50" y="555600"/>
            <a:ext cx="46863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Inversion of Control Container (Spring)</a:t>
            </a:r>
            <a:endParaRPr sz="25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/>
              <a:t>O IoC Container automatiza o processo de injeção de dependências usando mecanismos de configuração via XML ou Annotations.</a:t>
            </a:r>
            <a:endParaRPr sz="15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12" y="2018425"/>
            <a:ext cx="4181575" cy="24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896500" y="4545125"/>
            <a:ext cx="335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D4D4D4"/>
                </a:solidFill>
                <a:latin typeface="Average"/>
                <a:ea typeface="Average"/>
                <a:cs typeface="Average"/>
                <a:sym typeface="Average"/>
              </a:rPr>
              <a:t>The Spring IoC Container - https://docs.spring.io/</a:t>
            </a:r>
            <a:endParaRPr sz="1200">
              <a:solidFill>
                <a:srgbClr val="D4D4D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88" y="661263"/>
            <a:ext cx="477621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