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8" r:id="rId13"/>
    <p:sldId id="266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A0503E-0F16-45EC-BDB3-C261B560A8D0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2F662CC-31A5-4157-8EC2-7C9CCE95EEEB}">
      <dgm:prSet phldrT="[文本]"/>
      <dgm:spPr/>
      <dgm:t>
        <a:bodyPr/>
        <a:lstStyle/>
        <a:p>
          <a:pPr algn="ctr"/>
          <a:r>
            <a:rPr lang="zh-CN" altLang="en-US" dirty="0" smtClean="0"/>
            <a:t>网址</a:t>
          </a:r>
          <a:endParaRPr lang="zh-CN" altLang="en-US" dirty="0"/>
        </a:p>
      </dgm:t>
    </dgm:pt>
    <dgm:pt modelId="{553352FE-4A3C-42E4-AFEC-EFE0EB1B7CC6}" type="parTrans" cxnId="{18D9434A-4CCA-4CE6-A6E8-8EEA177BFD56}">
      <dgm:prSet/>
      <dgm:spPr/>
      <dgm:t>
        <a:bodyPr/>
        <a:lstStyle/>
        <a:p>
          <a:pPr algn="ctr"/>
          <a:endParaRPr lang="zh-CN" altLang="en-US"/>
        </a:p>
      </dgm:t>
    </dgm:pt>
    <dgm:pt modelId="{341D7602-95E1-4044-B6A5-85254C6ADA91}" type="sibTrans" cxnId="{18D9434A-4CCA-4CE6-A6E8-8EEA177BFD56}">
      <dgm:prSet/>
      <dgm:spPr/>
      <dgm:t>
        <a:bodyPr/>
        <a:lstStyle/>
        <a:p>
          <a:pPr algn="ctr"/>
          <a:endParaRPr lang="zh-CN" altLang="en-US"/>
        </a:p>
      </dgm:t>
    </dgm:pt>
    <dgm:pt modelId="{D501593F-0E0D-49F1-8CF2-6761C6270F5B}">
      <dgm:prSet phldrT="[文本]"/>
      <dgm:spPr/>
      <dgm:t>
        <a:bodyPr/>
        <a:lstStyle/>
        <a:p>
          <a:pPr algn="ctr"/>
          <a:r>
            <a:rPr lang="zh-CN" altLang="en-US" dirty="0" smtClean="0"/>
            <a:t>宽度优先搜索爬虫</a:t>
          </a:r>
          <a:endParaRPr lang="zh-CN" altLang="en-US" dirty="0"/>
        </a:p>
      </dgm:t>
    </dgm:pt>
    <dgm:pt modelId="{CC537966-1237-4E50-B7AC-AB8E3E88EEEB}" type="parTrans" cxnId="{B6DA794E-7BB1-4926-AB90-6BA7BD0E0B9E}">
      <dgm:prSet/>
      <dgm:spPr/>
      <dgm:t>
        <a:bodyPr/>
        <a:lstStyle/>
        <a:p>
          <a:pPr algn="ctr"/>
          <a:endParaRPr lang="zh-CN" altLang="en-US"/>
        </a:p>
      </dgm:t>
    </dgm:pt>
    <dgm:pt modelId="{2A67EE2B-E25F-4FA9-8691-4D9F14607A3E}" type="sibTrans" cxnId="{B6DA794E-7BB1-4926-AB90-6BA7BD0E0B9E}">
      <dgm:prSet/>
      <dgm:spPr/>
      <dgm:t>
        <a:bodyPr/>
        <a:lstStyle/>
        <a:p>
          <a:pPr algn="ctr"/>
          <a:endParaRPr lang="zh-CN" altLang="en-US"/>
        </a:p>
      </dgm:t>
    </dgm:pt>
    <dgm:pt modelId="{8230301B-F67B-465A-A228-B9FCCB1239EE}">
      <dgm:prSet phldrT="[文本]"/>
      <dgm:spPr/>
      <dgm:t>
        <a:bodyPr/>
        <a:lstStyle/>
        <a:p>
          <a:pPr algn="ctr"/>
          <a:r>
            <a:rPr lang="zh-CN" altLang="en-US" dirty="0" smtClean="0"/>
            <a:t>新闻文本</a:t>
          </a:r>
          <a:endParaRPr lang="zh-CN" altLang="en-US" dirty="0"/>
        </a:p>
      </dgm:t>
    </dgm:pt>
    <dgm:pt modelId="{99DB7127-F019-4ED4-BD73-6F007F7311A7}" type="parTrans" cxnId="{028149D7-2714-4BBE-9631-84A7147661F1}">
      <dgm:prSet/>
      <dgm:spPr/>
      <dgm:t>
        <a:bodyPr/>
        <a:lstStyle/>
        <a:p>
          <a:pPr algn="ctr"/>
          <a:endParaRPr lang="zh-CN" altLang="en-US"/>
        </a:p>
      </dgm:t>
    </dgm:pt>
    <dgm:pt modelId="{43C07BEF-2BCE-43FB-8DD2-C95BDD36898B}" type="sibTrans" cxnId="{028149D7-2714-4BBE-9631-84A7147661F1}">
      <dgm:prSet/>
      <dgm:spPr/>
      <dgm:t>
        <a:bodyPr/>
        <a:lstStyle/>
        <a:p>
          <a:pPr algn="ctr"/>
          <a:endParaRPr lang="zh-CN" altLang="en-US"/>
        </a:p>
      </dgm:t>
    </dgm:pt>
    <dgm:pt modelId="{9F1E8482-CC92-4842-AA7E-98B4E546FDC6}">
      <dgm:prSet phldrT="[文本]"/>
      <dgm:spPr/>
      <dgm:t>
        <a:bodyPr/>
        <a:lstStyle/>
        <a:p>
          <a:pPr algn="ctr"/>
          <a:r>
            <a:rPr lang="zh-CN" altLang="en-US" dirty="0" smtClean="0"/>
            <a:t>中文分词</a:t>
          </a:r>
          <a:endParaRPr lang="zh-CN" altLang="en-US" dirty="0"/>
        </a:p>
      </dgm:t>
    </dgm:pt>
    <dgm:pt modelId="{BECD9F91-2041-40FE-BEB9-488D87D08F20}" type="parTrans" cxnId="{5C6FB369-2F80-42DF-8188-39FFEC78FE03}">
      <dgm:prSet/>
      <dgm:spPr/>
      <dgm:t>
        <a:bodyPr/>
        <a:lstStyle/>
        <a:p>
          <a:pPr algn="ctr"/>
          <a:endParaRPr lang="zh-CN" altLang="en-US"/>
        </a:p>
      </dgm:t>
    </dgm:pt>
    <dgm:pt modelId="{428A56F3-8B59-4D8E-BD61-1D7A4B18A4DB}" type="sibTrans" cxnId="{5C6FB369-2F80-42DF-8188-39FFEC78FE03}">
      <dgm:prSet/>
      <dgm:spPr/>
      <dgm:t>
        <a:bodyPr/>
        <a:lstStyle/>
        <a:p>
          <a:pPr algn="ctr"/>
          <a:endParaRPr lang="zh-CN" altLang="en-US"/>
        </a:p>
      </dgm:t>
    </dgm:pt>
    <dgm:pt modelId="{94A19DC4-FA60-445A-B578-2532055B2AC4}">
      <dgm:prSet phldrT="[文本]"/>
      <dgm:spPr/>
      <dgm:t>
        <a:bodyPr/>
        <a:lstStyle/>
        <a:p>
          <a:pPr algn="ctr"/>
          <a:r>
            <a:rPr lang="zh-CN" altLang="en-US" dirty="0" smtClean="0"/>
            <a:t>利用</a:t>
          </a:r>
          <a:r>
            <a:rPr lang="en-US" altLang="zh-CN" dirty="0" smtClean="0"/>
            <a:t>LDA</a:t>
          </a:r>
          <a:r>
            <a:rPr lang="zh-CN" altLang="en-US" dirty="0" smtClean="0"/>
            <a:t>算法进行分析</a:t>
          </a:r>
          <a:endParaRPr lang="zh-CN" altLang="en-US" dirty="0"/>
        </a:p>
      </dgm:t>
    </dgm:pt>
    <dgm:pt modelId="{691C1EEC-5D3F-4459-9A4F-14DB5FBC0C7A}" type="parTrans" cxnId="{C109ED28-FF50-40DF-8D7A-CD5A40B763EF}">
      <dgm:prSet/>
      <dgm:spPr/>
      <dgm:t>
        <a:bodyPr/>
        <a:lstStyle/>
        <a:p>
          <a:pPr algn="ctr"/>
          <a:endParaRPr lang="zh-CN" altLang="en-US"/>
        </a:p>
      </dgm:t>
    </dgm:pt>
    <dgm:pt modelId="{A31C7FCF-AA05-4074-818E-E8FCA1D06675}" type="sibTrans" cxnId="{C109ED28-FF50-40DF-8D7A-CD5A40B763EF}">
      <dgm:prSet/>
      <dgm:spPr/>
      <dgm:t>
        <a:bodyPr/>
        <a:lstStyle/>
        <a:p>
          <a:pPr algn="ctr"/>
          <a:endParaRPr lang="zh-CN" altLang="en-US"/>
        </a:p>
      </dgm:t>
    </dgm:pt>
    <dgm:pt modelId="{D2B9D2DF-FAC1-42F0-813B-AC68665D7941}">
      <dgm:prSet phldrT="[文本]"/>
      <dgm:spPr/>
      <dgm:t>
        <a:bodyPr/>
        <a:lstStyle/>
        <a:p>
          <a:pPr algn="ctr"/>
          <a:r>
            <a:rPr lang="zh-CN" altLang="en-US" dirty="0" smtClean="0"/>
            <a:t>主题</a:t>
          </a:r>
          <a:endParaRPr lang="zh-CN" altLang="en-US" dirty="0"/>
        </a:p>
      </dgm:t>
    </dgm:pt>
    <dgm:pt modelId="{7CA95F7B-1B43-4E9D-A1C0-2F6B1A5CBAFC}" type="parTrans" cxnId="{5F52D87C-6E94-4D70-90CF-DB01BAA8E1F6}">
      <dgm:prSet/>
      <dgm:spPr/>
      <dgm:t>
        <a:bodyPr/>
        <a:lstStyle/>
        <a:p>
          <a:pPr algn="ctr"/>
          <a:endParaRPr lang="zh-CN" altLang="en-US"/>
        </a:p>
      </dgm:t>
    </dgm:pt>
    <dgm:pt modelId="{CAE84853-D3FE-4926-AA75-32466F17EF7E}" type="sibTrans" cxnId="{5F52D87C-6E94-4D70-90CF-DB01BAA8E1F6}">
      <dgm:prSet/>
      <dgm:spPr/>
      <dgm:t>
        <a:bodyPr/>
        <a:lstStyle/>
        <a:p>
          <a:pPr algn="ctr"/>
          <a:endParaRPr lang="zh-CN" altLang="en-US"/>
        </a:p>
      </dgm:t>
    </dgm:pt>
    <dgm:pt modelId="{0915D9F0-51A0-47E2-98B1-E7BA262CE39F}">
      <dgm:prSet phldrT="[文本]"/>
      <dgm:spPr/>
      <dgm:t>
        <a:bodyPr/>
        <a:lstStyle/>
        <a:p>
          <a:pPr algn="ctr"/>
          <a:r>
            <a:rPr lang="zh-CN" altLang="en-US" dirty="0" smtClean="0"/>
            <a:t>生成新闻的主题词及权重</a:t>
          </a:r>
          <a:endParaRPr lang="zh-CN" altLang="en-US" dirty="0"/>
        </a:p>
      </dgm:t>
    </dgm:pt>
    <dgm:pt modelId="{C6537EF9-1F87-47CB-A924-932A03014D7F}" type="parTrans" cxnId="{5AD0FF80-DC5E-4BDA-9459-ADC4C2CC9A22}">
      <dgm:prSet/>
      <dgm:spPr/>
      <dgm:t>
        <a:bodyPr/>
        <a:lstStyle/>
        <a:p>
          <a:pPr algn="ctr"/>
          <a:endParaRPr lang="zh-CN" altLang="en-US"/>
        </a:p>
      </dgm:t>
    </dgm:pt>
    <dgm:pt modelId="{AD20D82B-11A8-4BB9-B032-705078C1E87F}" type="sibTrans" cxnId="{5AD0FF80-DC5E-4BDA-9459-ADC4C2CC9A22}">
      <dgm:prSet/>
      <dgm:spPr/>
      <dgm:t>
        <a:bodyPr/>
        <a:lstStyle/>
        <a:p>
          <a:pPr algn="ctr"/>
          <a:endParaRPr lang="zh-CN" altLang="en-US"/>
        </a:p>
      </dgm:t>
    </dgm:pt>
    <dgm:pt modelId="{DE465BA1-0BBE-4983-A62C-F5DC8F55574F}">
      <dgm:prSet phldrT="[文本]"/>
      <dgm:spPr/>
      <dgm:t>
        <a:bodyPr/>
        <a:lstStyle/>
        <a:p>
          <a:pPr algn="ctr"/>
          <a:r>
            <a:rPr lang="zh-CN" altLang="en-US" dirty="0" smtClean="0"/>
            <a:t>正则表达式解析</a:t>
          </a:r>
          <a:endParaRPr lang="zh-CN" altLang="en-US" dirty="0"/>
        </a:p>
      </dgm:t>
    </dgm:pt>
    <dgm:pt modelId="{6E85B55E-D4E0-46F6-857D-8D0D94C5E544}" type="sibTrans" cxnId="{6E5A2A2D-FE2E-4EDC-B27E-14A330E1942A}">
      <dgm:prSet/>
      <dgm:spPr/>
      <dgm:t>
        <a:bodyPr/>
        <a:lstStyle/>
        <a:p>
          <a:pPr algn="ctr"/>
          <a:endParaRPr lang="zh-CN" altLang="en-US"/>
        </a:p>
      </dgm:t>
    </dgm:pt>
    <dgm:pt modelId="{B44ADA31-6B3D-42DB-A8C1-23F873B7EA1B}" type="parTrans" cxnId="{6E5A2A2D-FE2E-4EDC-B27E-14A330E1942A}">
      <dgm:prSet/>
      <dgm:spPr/>
      <dgm:t>
        <a:bodyPr/>
        <a:lstStyle/>
        <a:p>
          <a:pPr algn="ctr"/>
          <a:endParaRPr lang="zh-CN" altLang="en-US"/>
        </a:p>
      </dgm:t>
    </dgm:pt>
    <dgm:pt modelId="{1A33D59B-D82D-4EDE-9E0A-1E94B4816198}" type="pres">
      <dgm:prSet presAssocID="{93A0503E-0F16-45EC-BDB3-C261B560A8D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D624BEE-8EE6-421B-8BE1-72298EA5632D}" type="pres">
      <dgm:prSet presAssocID="{F2F662CC-31A5-4157-8EC2-7C9CCE95EEEB}" presName="composite" presStyleCnt="0"/>
      <dgm:spPr/>
    </dgm:pt>
    <dgm:pt modelId="{B8BBD243-415D-42BD-8E20-090C155F0978}" type="pres">
      <dgm:prSet presAssocID="{F2F662CC-31A5-4157-8EC2-7C9CCE95EEEB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AB9F28-30FF-4E2C-AD95-D589DE743B78}" type="pres">
      <dgm:prSet presAssocID="{F2F662CC-31A5-4157-8EC2-7C9CCE95EEEB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B5593A-721C-4791-84CC-CE5519CD6CA9}" type="pres">
      <dgm:prSet presAssocID="{341D7602-95E1-4044-B6A5-85254C6ADA91}" presName="sp" presStyleCnt="0"/>
      <dgm:spPr/>
    </dgm:pt>
    <dgm:pt modelId="{411C0C21-B8DC-4891-AAAC-CA8289BEF238}" type="pres">
      <dgm:prSet presAssocID="{8230301B-F67B-465A-A228-B9FCCB1239EE}" presName="composite" presStyleCnt="0"/>
      <dgm:spPr/>
    </dgm:pt>
    <dgm:pt modelId="{A7E70B30-6F8B-48F0-A0E2-EFF6BD57CDDF}" type="pres">
      <dgm:prSet presAssocID="{8230301B-F67B-465A-A228-B9FCCB1239EE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2FB304-F2EC-47C0-87EF-9A32198A9700}" type="pres">
      <dgm:prSet presAssocID="{8230301B-F67B-465A-A228-B9FCCB1239EE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E13512-F592-436E-A91D-85741C78F9CE}" type="pres">
      <dgm:prSet presAssocID="{43C07BEF-2BCE-43FB-8DD2-C95BDD36898B}" presName="sp" presStyleCnt="0"/>
      <dgm:spPr/>
    </dgm:pt>
    <dgm:pt modelId="{67C80AD9-4E1B-49C3-80B3-1F4D957AEC9D}" type="pres">
      <dgm:prSet presAssocID="{D2B9D2DF-FAC1-42F0-813B-AC68665D7941}" presName="composite" presStyleCnt="0"/>
      <dgm:spPr/>
    </dgm:pt>
    <dgm:pt modelId="{66305238-D1FA-4507-9B5D-5A26185FBED1}" type="pres">
      <dgm:prSet presAssocID="{D2B9D2DF-FAC1-42F0-813B-AC68665D7941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02A325-CC25-42AD-86FB-AE6F171AD980}" type="pres">
      <dgm:prSet presAssocID="{D2B9D2DF-FAC1-42F0-813B-AC68665D7941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E5A2A2D-FE2E-4EDC-B27E-14A330E1942A}" srcId="{F2F662CC-31A5-4157-8EC2-7C9CCE95EEEB}" destId="{DE465BA1-0BBE-4983-A62C-F5DC8F55574F}" srcOrd="1" destOrd="0" parTransId="{B44ADA31-6B3D-42DB-A8C1-23F873B7EA1B}" sibTransId="{6E85B55E-D4E0-46F6-857D-8D0D94C5E544}"/>
    <dgm:cxn modelId="{028149D7-2714-4BBE-9631-84A7147661F1}" srcId="{93A0503E-0F16-45EC-BDB3-C261B560A8D0}" destId="{8230301B-F67B-465A-A228-B9FCCB1239EE}" srcOrd="1" destOrd="0" parTransId="{99DB7127-F019-4ED4-BD73-6F007F7311A7}" sibTransId="{43C07BEF-2BCE-43FB-8DD2-C95BDD36898B}"/>
    <dgm:cxn modelId="{465E60D8-AF00-45E2-9613-FFE66707CD39}" type="presOf" srcId="{94A19DC4-FA60-445A-B578-2532055B2AC4}" destId="{522FB304-F2EC-47C0-87EF-9A32198A9700}" srcOrd="0" destOrd="1" presId="urn:microsoft.com/office/officeart/2005/8/layout/chevron2"/>
    <dgm:cxn modelId="{EFC4054D-DC47-4325-815E-0123D94C0669}" type="presOf" srcId="{9F1E8482-CC92-4842-AA7E-98B4E546FDC6}" destId="{522FB304-F2EC-47C0-87EF-9A32198A9700}" srcOrd="0" destOrd="0" presId="urn:microsoft.com/office/officeart/2005/8/layout/chevron2"/>
    <dgm:cxn modelId="{5C6FB369-2F80-42DF-8188-39FFEC78FE03}" srcId="{8230301B-F67B-465A-A228-B9FCCB1239EE}" destId="{9F1E8482-CC92-4842-AA7E-98B4E546FDC6}" srcOrd="0" destOrd="0" parTransId="{BECD9F91-2041-40FE-BEB9-488D87D08F20}" sibTransId="{428A56F3-8B59-4D8E-BD61-1D7A4B18A4DB}"/>
    <dgm:cxn modelId="{18D9434A-4CCA-4CE6-A6E8-8EEA177BFD56}" srcId="{93A0503E-0F16-45EC-BDB3-C261B560A8D0}" destId="{F2F662CC-31A5-4157-8EC2-7C9CCE95EEEB}" srcOrd="0" destOrd="0" parTransId="{553352FE-4A3C-42E4-AFEC-EFE0EB1B7CC6}" sibTransId="{341D7602-95E1-4044-B6A5-85254C6ADA91}"/>
    <dgm:cxn modelId="{67AC0C30-13DA-4EF5-B1F9-C7E7F13B65C5}" type="presOf" srcId="{93A0503E-0F16-45EC-BDB3-C261B560A8D0}" destId="{1A33D59B-D82D-4EDE-9E0A-1E94B4816198}" srcOrd="0" destOrd="0" presId="urn:microsoft.com/office/officeart/2005/8/layout/chevron2"/>
    <dgm:cxn modelId="{EED4527B-C1B7-4DEC-B3D8-5D66FF3E927D}" type="presOf" srcId="{D2B9D2DF-FAC1-42F0-813B-AC68665D7941}" destId="{66305238-D1FA-4507-9B5D-5A26185FBED1}" srcOrd="0" destOrd="0" presId="urn:microsoft.com/office/officeart/2005/8/layout/chevron2"/>
    <dgm:cxn modelId="{B6DA794E-7BB1-4926-AB90-6BA7BD0E0B9E}" srcId="{F2F662CC-31A5-4157-8EC2-7C9CCE95EEEB}" destId="{D501593F-0E0D-49F1-8CF2-6761C6270F5B}" srcOrd="0" destOrd="0" parTransId="{CC537966-1237-4E50-B7AC-AB8E3E88EEEB}" sibTransId="{2A67EE2B-E25F-4FA9-8691-4D9F14607A3E}"/>
    <dgm:cxn modelId="{227DB727-8D20-4906-9878-1548CF539B65}" type="presOf" srcId="{8230301B-F67B-465A-A228-B9FCCB1239EE}" destId="{A7E70B30-6F8B-48F0-A0E2-EFF6BD57CDDF}" srcOrd="0" destOrd="0" presId="urn:microsoft.com/office/officeart/2005/8/layout/chevron2"/>
    <dgm:cxn modelId="{5AD0FF80-DC5E-4BDA-9459-ADC4C2CC9A22}" srcId="{D2B9D2DF-FAC1-42F0-813B-AC68665D7941}" destId="{0915D9F0-51A0-47E2-98B1-E7BA262CE39F}" srcOrd="0" destOrd="0" parTransId="{C6537EF9-1F87-47CB-A924-932A03014D7F}" sibTransId="{AD20D82B-11A8-4BB9-B032-705078C1E87F}"/>
    <dgm:cxn modelId="{5F52D87C-6E94-4D70-90CF-DB01BAA8E1F6}" srcId="{93A0503E-0F16-45EC-BDB3-C261B560A8D0}" destId="{D2B9D2DF-FAC1-42F0-813B-AC68665D7941}" srcOrd="2" destOrd="0" parTransId="{7CA95F7B-1B43-4E9D-A1C0-2F6B1A5CBAFC}" sibTransId="{CAE84853-D3FE-4926-AA75-32466F17EF7E}"/>
    <dgm:cxn modelId="{D9A743F7-BE0F-4ECF-9471-D029AAF3DD62}" type="presOf" srcId="{F2F662CC-31A5-4157-8EC2-7C9CCE95EEEB}" destId="{B8BBD243-415D-42BD-8E20-090C155F0978}" srcOrd="0" destOrd="0" presId="urn:microsoft.com/office/officeart/2005/8/layout/chevron2"/>
    <dgm:cxn modelId="{3F807D93-D295-4363-8D78-D4B9C808B1CF}" type="presOf" srcId="{0915D9F0-51A0-47E2-98B1-E7BA262CE39F}" destId="{0002A325-CC25-42AD-86FB-AE6F171AD980}" srcOrd="0" destOrd="0" presId="urn:microsoft.com/office/officeart/2005/8/layout/chevron2"/>
    <dgm:cxn modelId="{C109ED28-FF50-40DF-8D7A-CD5A40B763EF}" srcId="{8230301B-F67B-465A-A228-B9FCCB1239EE}" destId="{94A19DC4-FA60-445A-B578-2532055B2AC4}" srcOrd="1" destOrd="0" parTransId="{691C1EEC-5D3F-4459-9A4F-14DB5FBC0C7A}" sibTransId="{A31C7FCF-AA05-4074-818E-E8FCA1D06675}"/>
    <dgm:cxn modelId="{62E8F3FB-031A-48A6-8235-24A775C9F39C}" type="presOf" srcId="{DE465BA1-0BBE-4983-A62C-F5DC8F55574F}" destId="{82AB9F28-30FF-4E2C-AD95-D589DE743B78}" srcOrd="0" destOrd="1" presId="urn:microsoft.com/office/officeart/2005/8/layout/chevron2"/>
    <dgm:cxn modelId="{500218A2-0834-4CA3-B161-3A0419489628}" type="presOf" srcId="{D501593F-0E0D-49F1-8CF2-6761C6270F5B}" destId="{82AB9F28-30FF-4E2C-AD95-D589DE743B78}" srcOrd="0" destOrd="0" presId="urn:microsoft.com/office/officeart/2005/8/layout/chevron2"/>
    <dgm:cxn modelId="{6B8C60FA-E27A-46D1-8098-5A55BD51F1DC}" type="presParOf" srcId="{1A33D59B-D82D-4EDE-9E0A-1E94B4816198}" destId="{0D624BEE-8EE6-421B-8BE1-72298EA5632D}" srcOrd="0" destOrd="0" presId="urn:microsoft.com/office/officeart/2005/8/layout/chevron2"/>
    <dgm:cxn modelId="{9F5F2F79-6D3D-418A-B13A-D1A275F17775}" type="presParOf" srcId="{0D624BEE-8EE6-421B-8BE1-72298EA5632D}" destId="{B8BBD243-415D-42BD-8E20-090C155F0978}" srcOrd="0" destOrd="0" presId="urn:microsoft.com/office/officeart/2005/8/layout/chevron2"/>
    <dgm:cxn modelId="{F380589C-11D6-4DF0-AA58-51390BE709C6}" type="presParOf" srcId="{0D624BEE-8EE6-421B-8BE1-72298EA5632D}" destId="{82AB9F28-30FF-4E2C-AD95-D589DE743B78}" srcOrd="1" destOrd="0" presId="urn:microsoft.com/office/officeart/2005/8/layout/chevron2"/>
    <dgm:cxn modelId="{EAD0C9A0-0F3B-4505-AF35-C86F63DBF97B}" type="presParOf" srcId="{1A33D59B-D82D-4EDE-9E0A-1E94B4816198}" destId="{D7B5593A-721C-4791-84CC-CE5519CD6CA9}" srcOrd="1" destOrd="0" presId="urn:microsoft.com/office/officeart/2005/8/layout/chevron2"/>
    <dgm:cxn modelId="{D7FE54C2-1A5D-416D-95FF-C65ED59F5A8F}" type="presParOf" srcId="{1A33D59B-D82D-4EDE-9E0A-1E94B4816198}" destId="{411C0C21-B8DC-4891-AAAC-CA8289BEF238}" srcOrd="2" destOrd="0" presId="urn:microsoft.com/office/officeart/2005/8/layout/chevron2"/>
    <dgm:cxn modelId="{71AD54DB-B308-4411-AC77-992BA65C68F9}" type="presParOf" srcId="{411C0C21-B8DC-4891-AAAC-CA8289BEF238}" destId="{A7E70B30-6F8B-48F0-A0E2-EFF6BD57CDDF}" srcOrd="0" destOrd="0" presId="urn:microsoft.com/office/officeart/2005/8/layout/chevron2"/>
    <dgm:cxn modelId="{D8BBD3B4-278D-4BF9-A1CE-D518FC8638E2}" type="presParOf" srcId="{411C0C21-B8DC-4891-AAAC-CA8289BEF238}" destId="{522FB304-F2EC-47C0-87EF-9A32198A9700}" srcOrd="1" destOrd="0" presId="urn:microsoft.com/office/officeart/2005/8/layout/chevron2"/>
    <dgm:cxn modelId="{79D1F7A2-527C-4667-A752-E3B4E3D75213}" type="presParOf" srcId="{1A33D59B-D82D-4EDE-9E0A-1E94B4816198}" destId="{90E13512-F592-436E-A91D-85741C78F9CE}" srcOrd="3" destOrd="0" presId="urn:microsoft.com/office/officeart/2005/8/layout/chevron2"/>
    <dgm:cxn modelId="{D1387332-31CA-4BF5-89E0-A6910B2373B7}" type="presParOf" srcId="{1A33D59B-D82D-4EDE-9E0A-1E94B4816198}" destId="{67C80AD9-4E1B-49C3-80B3-1F4D957AEC9D}" srcOrd="4" destOrd="0" presId="urn:microsoft.com/office/officeart/2005/8/layout/chevron2"/>
    <dgm:cxn modelId="{5039C339-DB8D-4496-8DAE-4FAD23E00D07}" type="presParOf" srcId="{67C80AD9-4E1B-49C3-80B3-1F4D957AEC9D}" destId="{66305238-D1FA-4507-9B5D-5A26185FBED1}" srcOrd="0" destOrd="0" presId="urn:microsoft.com/office/officeart/2005/8/layout/chevron2"/>
    <dgm:cxn modelId="{877B6E67-9333-4B79-932C-8C55947A5275}" type="presParOf" srcId="{67C80AD9-4E1B-49C3-80B3-1F4D957AEC9D}" destId="{0002A325-CC25-42AD-86FB-AE6F171AD98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04F57A-B614-4AA9-8179-396D707114A9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2080E953-3CDB-4FDD-A126-4DB4F6CFD455}" type="pres">
      <dgm:prSet presAssocID="{C004F57A-B614-4AA9-8179-396D707114A9}" presName="CompostProcess" presStyleCnt="0">
        <dgm:presLayoutVars>
          <dgm:dir/>
          <dgm:resizeHandles val="exact"/>
        </dgm:presLayoutVars>
      </dgm:prSet>
      <dgm:spPr/>
    </dgm:pt>
    <dgm:pt modelId="{01660C12-D7DD-4060-8888-17ACFDB230A3}" type="pres">
      <dgm:prSet presAssocID="{C004F57A-B614-4AA9-8179-396D707114A9}" presName="arrow" presStyleLbl="bgShp" presStyleIdx="0" presStyleCnt="1" custLinFactNeighborX="-2661" custLinFactNeighborY="-249"/>
      <dgm:spPr/>
    </dgm:pt>
    <dgm:pt modelId="{67A76E8F-23AD-4FF6-BB4C-11253696BD4D}" type="pres">
      <dgm:prSet presAssocID="{C004F57A-B614-4AA9-8179-396D707114A9}" presName="linearProcess" presStyleCnt="0"/>
      <dgm:spPr/>
    </dgm:pt>
  </dgm:ptLst>
  <dgm:cxnLst>
    <dgm:cxn modelId="{6A2EF0AA-2A1E-4ECC-8878-309A5014D925}" type="presOf" srcId="{C004F57A-B614-4AA9-8179-396D707114A9}" destId="{2080E953-3CDB-4FDD-A126-4DB4F6CFD455}" srcOrd="0" destOrd="0" presId="urn:microsoft.com/office/officeart/2005/8/layout/hProcess9"/>
    <dgm:cxn modelId="{CC2FD72F-FA02-427F-8E31-15329A90B06F}" type="presParOf" srcId="{2080E953-3CDB-4FDD-A126-4DB4F6CFD455}" destId="{01660C12-D7DD-4060-8888-17ACFDB230A3}" srcOrd="0" destOrd="0" presId="urn:microsoft.com/office/officeart/2005/8/layout/hProcess9"/>
    <dgm:cxn modelId="{B369DC7E-52B5-4603-887A-727E79CE6004}" type="presParOf" srcId="{2080E953-3CDB-4FDD-A126-4DB4F6CFD455}" destId="{67A76E8F-23AD-4FF6-BB4C-11253696BD4D}" srcOrd="1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BBD243-415D-42BD-8E20-090C155F0978}">
      <dsp:nvSpPr>
        <dsp:cNvPr id="0" name=""/>
        <dsp:cNvSpPr/>
      </dsp:nvSpPr>
      <dsp:spPr>
        <a:xfrm rot="5400000">
          <a:off x="-192361" y="193403"/>
          <a:ext cx="1282413" cy="8976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网址</a:t>
          </a:r>
          <a:endParaRPr lang="zh-CN" altLang="en-US" sz="1700" kern="1200" dirty="0"/>
        </a:p>
      </dsp:txBody>
      <dsp:txXfrm rot="-5400000">
        <a:off x="2" y="449886"/>
        <a:ext cx="897689" cy="384724"/>
      </dsp:txXfrm>
    </dsp:sp>
    <dsp:sp modelId="{82AB9F28-30FF-4E2C-AD95-D589DE743B78}">
      <dsp:nvSpPr>
        <dsp:cNvPr id="0" name=""/>
        <dsp:cNvSpPr/>
      </dsp:nvSpPr>
      <dsp:spPr>
        <a:xfrm rot="5400000">
          <a:off x="3736491" y="-2837760"/>
          <a:ext cx="833568" cy="651117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ctr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宽度优先搜索爬虫</a:t>
          </a:r>
          <a:endParaRPr lang="zh-CN" altLang="en-US" sz="1900" kern="1200" dirty="0"/>
        </a:p>
        <a:p>
          <a:pPr marL="171450" lvl="1" indent="-171450" algn="ctr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正则表达式解析</a:t>
          </a:r>
          <a:endParaRPr lang="zh-CN" altLang="en-US" sz="1900" kern="1200" dirty="0"/>
        </a:p>
      </dsp:txBody>
      <dsp:txXfrm rot="-5400000">
        <a:off x="897690" y="41732"/>
        <a:ext cx="6470481" cy="752186"/>
      </dsp:txXfrm>
    </dsp:sp>
    <dsp:sp modelId="{A7E70B30-6F8B-48F0-A0E2-EFF6BD57CDDF}">
      <dsp:nvSpPr>
        <dsp:cNvPr id="0" name=""/>
        <dsp:cNvSpPr/>
      </dsp:nvSpPr>
      <dsp:spPr>
        <a:xfrm rot="5400000">
          <a:off x="-192361" y="1276767"/>
          <a:ext cx="1282413" cy="8976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新闻文本</a:t>
          </a:r>
          <a:endParaRPr lang="zh-CN" altLang="en-US" sz="1700" kern="1200" dirty="0"/>
        </a:p>
      </dsp:txBody>
      <dsp:txXfrm rot="-5400000">
        <a:off x="2" y="1533250"/>
        <a:ext cx="897689" cy="384724"/>
      </dsp:txXfrm>
    </dsp:sp>
    <dsp:sp modelId="{522FB304-F2EC-47C0-87EF-9A32198A9700}">
      <dsp:nvSpPr>
        <dsp:cNvPr id="0" name=""/>
        <dsp:cNvSpPr/>
      </dsp:nvSpPr>
      <dsp:spPr>
        <a:xfrm rot="5400000">
          <a:off x="3736491" y="-1754396"/>
          <a:ext cx="833568" cy="651117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ctr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中文分词</a:t>
          </a:r>
          <a:endParaRPr lang="zh-CN" altLang="en-US" sz="1900" kern="1200" dirty="0"/>
        </a:p>
        <a:p>
          <a:pPr marL="171450" lvl="1" indent="-171450" algn="ctr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利用</a:t>
          </a:r>
          <a:r>
            <a:rPr lang="en-US" altLang="zh-CN" sz="1900" kern="1200" dirty="0" smtClean="0"/>
            <a:t>LDA</a:t>
          </a:r>
          <a:r>
            <a:rPr lang="zh-CN" altLang="en-US" sz="1900" kern="1200" dirty="0" smtClean="0"/>
            <a:t>算法进行分析</a:t>
          </a:r>
          <a:endParaRPr lang="zh-CN" altLang="en-US" sz="1900" kern="1200" dirty="0"/>
        </a:p>
      </dsp:txBody>
      <dsp:txXfrm rot="-5400000">
        <a:off x="897690" y="1125096"/>
        <a:ext cx="6470481" cy="752186"/>
      </dsp:txXfrm>
    </dsp:sp>
    <dsp:sp modelId="{66305238-D1FA-4507-9B5D-5A26185FBED1}">
      <dsp:nvSpPr>
        <dsp:cNvPr id="0" name=""/>
        <dsp:cNvSpPr/>
      </dsp:nvSpPr>
      <dsp:spPr>
        <a:xfrm rot="5400000">
          <a:off x="-192361" y="2360132"/>
          <a:ext cx="1282413" cy="8976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主题</a:t>
          </a:r>
          <a:endParaRPr lang="zh-CN" altLang="en-US" sz="1700" kern="1200" dirty="0"/>
        </a:p>
      </dsp:txBody>
      <dsp:txXfrm rot="-5400000">
        <a:off x="2" y="2616615"/>
        <a:ext cx="897689" cy="384724"/>
      </dsp:txXfrm>
    </dsp:sp>
    <dsp:sp modelId="{0002A325-CC25-42AD-86FB-AE6F171AD980}">
      <dsp:nvSpPr>
        <dsp:cNvPr id="0" name=""/>
        <dsp:cNvSpPr/>
      </dsp:nvSpPr>
      <dsp:spPr>
        <a:xfrm rot="5400000">
          <a:off x="3736491" y="-671032"/>
          <a:ext cx="833568" cy="651117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ctr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生成新闻的主题词及权重</a:t>
          </a:r>
          <a:endParaRPr lang="zh-CN" altLang="en-US" sz="1900" kern="1200" dirty="0"/>
        </a:p>
      </dsp:txBody>
      <dsp:txXfrm rot="-5400000">
        <a:off x="897690" y="2208460"/>
        <a:ext cx="6470481" cy="7521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660C12-D7DD-4060-8888-17ACFDB230A3}">
      <dsp:nvSpPr>
        <dsp:cNvPr id="0" name=""/>
        <dsp:cNvSpPr/>
      </dsp:nvSpPr>
      <dsp:spPr>
        <a:xfrm>
          <a:off x="388087" y="0"/>
          <a:ext cx="6297532" cy="345122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89F0-951A-45E7-9F84-9D5BBDFC5659}" type="datetimeFigureOut">
              <a:rPr lang="zh-CN" altLang="en-US" smtClean="0"/>
              <a:pPr/>
              <a:t>2016/1/6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E324-59B3-4832-AB21-E158C62814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89F0-951A-45E7-9F84-9D5BBDFC5659}" type="datetimeFigureOut">
              <a:rPr lang="zh-CN" altLang="en-US" smtClean="0"/>
              <a:pPr/>
              <a:t>2016/1/6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E324-59B3-4832-AB21-E158C62814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89F0-951A-45E7-9F84-9D5BBDFC5659}" type="datetimeFigureOut">
              <a:rPr lang="zh-CN" altLang="en-US" smtClean="0"/>
              <a:pPr/>
              <a:t>2016/1/6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E324-59B3-4832-AB21-E158C628140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89F0-951A-45E7-9F84-9D5BBDFC5659}" type="datetimeFigureOut">
              <a:rPr lang="zh-CN" altLang="en-US" smtClean="0"/>
              <a:pPr/>
              <a:t>2016/1/6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E324-59B3-4832-AB21-E158C628140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89F0-951A-45E7-9F84-9D5BBDFC5659}" type="datetimeFigureOut">
              <a:rPr lang="zh-CN" altLang="en-US" smtClean="0"/>
              <a:pPr/>
              <a:t>2016/1/6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E324-59B3-4832-AB21-E158C62814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89F0-951A-45E7-9F84-9D5BBDFC5659}" type="datetimeFigureOut">
              <a:rPr lang="zh-CN" altLang="en-US" smtClean="0"/>
              <a:pPr/>
              <a:t>2016/1/6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E324-59B3-4832-AB21-E158C628140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89F0-951A-45E7-9F84-9D5BBDFC5659}" type="datetimeFigureOut">
              <a:rPr lang="zh-CN" altLang="en-US" smtClean="0"/>
              <a:pPr/>
              <a:t>2016/1/6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E324-59B3-4832-AB21-E158C62814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89F0-951A-45E7-9F84-9D5BBDFC5659}" type="datetimeFigureOut">
              <a:rPr lang="zh-CN" altLang="en-US" smtClean="0"/>
              <a:pPr/>
              <a:t>2016/1/6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E324-59B3-4832-AB21-E158C62814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89F0-951A-45E7-9F84-9D5BBDFC5659}" type="datetimeFigureOut">
              <a:rPr lang="zh-CN" altLang="en-US" smtClean="0"/>
              <a:pPr/>
              <a:t>2016/1/6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E324-59B3-4832-AB21-E158C62814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89F0-951A-45E7-9F84-9D5BBDFC5659}" type="datetimeFigureOut">
              <a:rPr lang="zh-CN" altLang="en-US" smtClean="0"/>
              <a:pPr/>
              <a:t>2016/1/6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E324-59B3-4832-AB21-E158C628140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89F0-951A-45E7-9F84-9D5BBDFC5659}" type="datetimeFigureOut">
              <a:rPr lang="zh-CN" altLang="en-US" smtClean="0"/>
              <a:pPr/>
              <a:t>2016/1/6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E324-59B3-4832-AB21-E158C628140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1A889F0-951A-45E7-9F84-9D5BBDFC5659}" type="datetimeFigureOut">
              <a:rPr lang="zh-CN" altLang="en-US" smtClean="0"/>
              <a:pPr/>
              <a:t>2016/1/6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175E324-59B3-4832-AB21-E158C628140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LDA</a:t>
            </a:r>
            <a:r>
              <a:rPr lang="zh-CN" altLang="en-US" dirty="0" smtClean="0"/>
              <a:t>算法的网易新闻主题词分析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748640"/>
              </p:ext>
            </p:extLst>
          </p:nvPr>
        </p:nvGraphicFramePr>
        <p:xfrm>
          <a:off x="2699792" y="3645024"/>
          <a:ext cx="3960440" cy="12241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7378"/>
                <a:gridCol w="1067378"/>
                <a:gridCol w="1825684"/>
              </a:tblGrid>
              <a:tr h="40804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PkuJava39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</a:rPr>
                        <a:t>黄汉煜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>
                          <a:effectLst/>
                        </a:rPr>
                        <a:t>1501210915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4080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</a:rPr>
                        <a:t>张磊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 dirty="0">
                          <a:effectLst/>
                        </a:rPr>
                        <a:t>1501211033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  <a:tr h="4080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李立敏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 dirty="0">
                          <a:effectLst/>
                        </a:rPr>
                        <a:t>1501210938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920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实验效果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2060848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00"/>
              </a:spcAft>
            </a:pPr>
            <a:r>
              <a:rPr lang="en-US" altLang="zh-CN" sz="2800" dirty="0" smtClean="0"/>
              <a:t>LDA</a:t>
            </a:r>
            <a:r>
              <a:rPr lang="zh-CN" altLang="en-US" sz="2800" dirty="0" smtClean="0"/>
              <a:t>建模：</a:t>
            </a:r>
            <a:endParaRPr lang="en-US" altLang="zh-CN" sz="28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149080"/>
            <a:ext cx="8604447" cy="2105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708920"/>
            <a:ext cx="580072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3315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55576" y="2492896"/>
            <a:ext cx="7344815" cy="3528392"/>
          </a:xfrm>
        </p:spPr>
        <p:txBody>
          <a:bodyPr>
            <a:normAutofit/>
          </a:bodyPr>
          <a:lstStyle/>
          <a:p>
            <a:r>
              <a:rPr lang="zh-CN" altLang="zh-CN" dirty="0" smtClean="0"/>
              <a:t>我们利用了</a:t>
            </a:r>
            <a:r>
              <a:rPr lang="en-US" altLang="zh-CN" dirty="0" smtClean="0"/>
              <a:t>LDA</a:t>
            </a:r>
            <a:r>
              <a:rPr lang="zh-CN" altLang="zh-CN" dirty="0" smtClean="0"/>
              <a:t>主题发现模型来实现新闻数据主题发现的目的</a:t>
            </a:r>
            <a:r>
              <a:rPr lang="zh-CN" altLang="en-US" dirty="0" smtClean="0"/>
              <a:t>。</a:t>
            </a:r>
            <a:r>
              <a:rPr lang="zh-CN" altLang="zh-CN" dirty="0" smtClean="0"/>
              <a:t>通过对新闻数据的处理，得到规范的用词向量表示的新闻文档。</a:t>
            </a:r>
            <a:r>
              <a:rPr lang="zh-CN" altLang="en-US" dirty="0" smtClean="0">
                <a:sym typeface="宋体" pitchFamily="2" charset="-122"/>
              </a:rPr>
              <a:t>每篇文档都可以用与之对应的词向量来表示，我们对多篇文档组成的文档</a:t>
            </a:r>
            <a:r>
              <a:rPr lang="en-US" altLang="zh-CN" dirty="0" smtClean="0">
                <a:sym typeface="Calibri" pitchFamily="34" charset="0"/>
              </a:rPr>
              <a:t>-</a:t>
            </a:r>
            <a:r>
              <a:rPr lang="zh-CN" altLang="en-US" dirty="0" smtClean="0">
                <a:sym typeface="宋体" pitchFamily="2" charset="-122"/>
              </a:rPr>
              <a:t>词矩阵进行</a:t>
            </a:r>
            <a:r>
              <a:rPr lang="en-US" altLang="zh-CN" dirty="0" smtClean="0">
                <a:sym typeface="Calibri" pitchFamily="34" charset="0"/>
              </a:rPr>
              <a:t>LDA</a:t>
            </a:r>
            <a:r>
              <a:rPr lang="zh-CN" altLang="en-US" dirty="0" smtClean="0">
                <a:sym typeface="宋体" pitchFamily="2" charset="-122"/>
              </a:rPr>
              <a:t>主题建模。</a:t>
            </a:r>
          </a:p>
          <a:p>
            <a:r>
              <a:rPr lang="zh-CN" altLang="zh-CN" dirty="0" smtClean="0"/>
              <a:t>确定出每篇文档所属的主题和主题下词分布的概率。再根据主题下词的分布，发现文档的真正主题。这样，通过</a:t>
            </a:r>
            <a:r>
              <a:rPr lang="en-US" altLang="zh-CN" dirty="0" smtClean="0"/>
              <a:t>LDA</a:t>
            </a:r>
            <a:r>
              <a:rPr lang="zh-CN" altLang="zh-CN" dirty="0" smtClean="0"/>
              <a:t>主题建模，从而达到了发现新闻数据潜在主题的目的。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869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55576" y="2492896"/>
            <a:ext cx="7344815" cy="352839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LDA</a:t>
            </a:r>
            <a:r>
              <a:rPr lang="zh-CN" altLang="en-US" dirty="0" smtClean="0"/>
              <a:t>主题模型，能</a:t>
            </a:r>
            <a:r>
              <a:rPr lang="zh-CN" altLang="zh-CN" dirty="0" smtClean="0"/>
              <a:t>提高</a:t>
            </a:r>
            <a:r>
              <a:rPr lang="zh-CN" altLang="zh-CN" dirty="0"/>
              <a:t>新闻数据潜在主题发现的准确度。 </a:t>
            </a:r>
            <a:r>
              <a:rPr lang="en-US" altLang="zh-CN" dirty="0" smtClean="0"/>
              <a:t>LDA</a:t>
            </a:r>
            <a:r>
              <a:rPr lang="zh-CN" altLang="zh-CN" dirty="0" smtClean="0"/>
              <a:t>主题模型是一个简单的基本模型，具有良好的可扩展性。</a:t>
            </a:r>
            <a:endParaRPr lang="en-US" altLang="zh-CN" dirty="0" smtClean="0"/>
          </a:p>
          <a:p>
            <a:r>
              <a:rPr lang="zh-CN" altLang="zh-CN" dirty="0" smtClean="0"/>
              <a:t>我们可以利用</a:t>
            </a:r>
            <a:r>
              <a:rPr lang="en-US" altLang="zh-CN" dirty="0" smtClean="0"/>
              <a:t>LDA</a:t>
            </a:r>
            <a:r>
              <a:rPr lang="zh-CN" altLang="zh-CN" dirty="0" smtClean="0"/>
              <a:t>得到的文档隐含的主题信息，自此基础上进行</a:t>
            </a:r>
            <a:r>
              <a:rPr lang="zh-CN" altLang="en-US" dirty="0" smtClean="0"/>
              <a:t>数据</a:t>
            </a:r>
            <a:r>
              <a:rPr lang="zh-CN" altLang="zh-CN" dirty="0" smtClean="0"/>
              <a:t>分析。根据文档的主题概率矩阵（文档对各个主题的归属程度）进行相似性度量，然后进行聚类</a:t>
            </a:r>
            <a:r>
              <a:rPr lang="zh-CN" altLang="en-US" dirty="0" smtClean="0"/>
              <a:t>或分类</a:t>
            </a:r>
            <a:r>
              <a:rPr lang="zh-CN" altLang="zh-CN" dirty="0"/>
              <a:t>，从而</a:t>
            </a:r>
            <a:r>
              <a:rPr lang="zh-CN" altLang="en-US" dirty="0" smtClean="0"/>
              <a:t>有效的降低了计算量，增加了备选算法的范围。</a:t>
            </a:r>
            <a:endParaRPr lang="zh-CN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869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118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5458492"/>
              </p:ext>
            </p:extLst>
          </p:nvPr>
        </p:nvGraphicFramePr>
        <p:xfrm>
          <a:off x="871538" y="2674938"/>
          <a:ext cx="740886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16"/>
                <a:gridCol w="1852216"/>
                <a:gridCol w="1852216"/>
                <a:gridCol w="185221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爬虫实现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LDA</a:t>
                      </a:r>
                      <a:r>
                        <a:rPr lang="zh-CN" altLang="en-US" dirty="0" smtClean="0"/>
                        <a:t>算法实现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文档撰写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黄汉煜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李立敏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张磊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80%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组员分工及任务量百分比</a:t>
            </a:r>
          </a:p>
        </p:txBody>
      </p:sp>
    </p:spTree>
    <p:extLst>
      <p:ext uri="{BB962C8B-B14F-4D97-AF65-F5344CB8AC3E}">
        <p14:creationId xmlns:p14="http://schemas.microsoft.com/office/powerpoint/2010/main" val="10060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7848106"/>
              </p:ext>
            </p:extLst>
          </p:nvPr>
        </p:nvGraphicFramePr>
        <p:xfrm>
          <a:off x="871538" y="2674938"/>
          <a:ext cx="7408862" cy="3451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项目目的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01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1988840"/>
            <a:ext cx="7408333" cy="4137323"/>
          </a:xfrm>
        </p:spPr>
        <p:txBody>
          <a:bodyPr/>
          <a:lstStyle/>
          <a:p>
            <a:r>
              <a:rPr lang="zh-CN" altLang="en-US" dirty="0" smtClean="0"/>
              <a:t>通过对新闻训练生成主题词：</a:t>
            </a:r>
            <a:endParaRPr lang="en-US" altLang="zh-CN" dirty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绘制新闻图谱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数据降维，做进一步分析之用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项目作用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501008"/>
            <a:ext cx="5472608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03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传统方法判断</a:t>
            </a:r>
            <a:r>
              <a:rPr lang="zh-CN" altLang="en-US" dirty="0"/>
              <a:t>两个文档</a:t>
            </a:r>
            <a:r>
              <a:rPr lang="zh-CN" altLang="en-US" dirty="0" smtClean="0"/>
              <a:t>相似性通过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查看</a:t>
            </a:r>
            <a:r>
              <a:rPr lang="zh-CN" altLang="en-US" dirty="0"/>
              <a:t>两个文档共同出现的</a:t>
            </a:r>
            <a:r>
              <a:rPr lang="zh-CN" altLang="en-US" dirty="0" smtClean="0"/>
              <a:t>单词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转化为词袋模型利用简单的相似性系数</a:t>
            </a:r>
            <a:endParaRPr lang="en-US" altLang="zh-CN" dirty="0" smtClean="0"/>
          </a:p>
          <a:p>
            <a:r>
              <a:rPr lang="zh-CN" altLang="en-US" dirty="0" smtClean="0"/>
              <a:t>缺陷：未</a:t>
            </a:r>
            <a:r>
              <a:rPr lang="zh-CN" altLang="en-US" dirty="0"/>
              <a:t>考虑到文字背后的语义</a:t>
            </a:r>
            <a:r>
              <a:rPr lang="zh-CN" altLang="en-US" dirty="0" smtClean="0"/>
              <a:t>关联</a:t>
            </a:r>
            <a:endParaRPr lang="en-US" altLang="zh-CN" dirty="0" smtClean="0"/>
          </a:p>
          <a:p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               “乔布斯离我们而去了。”</a:t>
            </a:r>
          </a:p>
          <a:p>
            <a:pPr marL="0" indent="0">
              <a:buNone/>
            </a:pPr>
            <a:r>
              <a:rPr lang="zh-CN" altLang="en-US" dirty="0"/>
              <a:t>                “苹果价格会不会降？”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与同类产品优势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388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技术列表与架构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爬虫部分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宽度优先搜索（</a:t>
            </a:r>
            <a:r>
              <a:rPr lang="en-US" altLang="zh-CN" dirty="0" smtClean="0"/>
              <a:t>BFS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正则表达式解析、清洗文本</a:t>
            </a:r>
            <a:endParaRPr lang="en-US" altLang="zh-CN" dirty="0" smtClean="0"/>
          </a:p>
          <a:p>
            <a:r>
              <a:rPr lang="en-US" altLang="zh-CN" dirty="0" err="1" smtClean="0"/>
              <a:t>URLConnection</a:t>
            </a:r>
            <a:r>
              <a:rPr lang="zh-CN" altLang="en-US" dirty="0" smtClean="0"/>
              <a:t>访问网络资源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852936"/>
            <a:ext cx="3536595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443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技术列表与架构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LDA</a:t>
            </a:r>
            <a:r>
              <a:rPr lang="zh-CN" altLang="en-US" dirty="0" smtClean="0"/>
              <a:t>部分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71600" y="2708920"/>
            <a:ext cx="3528392" cy="3096344"/>
          </a:xfrm>
        </p:spPr>
        <p:txBody>
          <a:bodyPr/>
          <a:lstStyle/>
          <a:p>
            <a:r>
              <a:rPr lang="zh-CN" altLang="en-US" dirty="0" smtClean="0"/>
              <a:t>数据预处理</a:t>
            </a:r>
            <a:endParaRPr lang="en-US" altLang="zh-CN" dirty="0" smtClean="0"/>
          </a:p>
          <a:p>
            <a:pPr marL="759143" lvl="1" indent="-457200">
              <a:buNone/>
            </a:pPr>
            <a:r>
              <a:rPr lang="zh-CN" altLang="en-US" dirty="0" smtClean="0"/>
              <a:t>     </a:t>
            </a:r>
            <a:r>
              <a:rPr lang="zh-CN" altLang="en-US" sz="2000" dirty="0" smtClean="0"/>
              <a:t>分词、去停用词、</a:t>
            </a:r>
            <a:endParaRPr lang="en-US" altLang="zh-CN" sz="2000" dirty="0" smtClean="0"/>
          </a:p>
          <a:p>
            <a:pPr marL="1038543" lvl="2" indent="-457200">
              <a:buNone/>
            </a:pPr>
            <a:r>
              <a:rPr lang="zh-CN" altLang="en-US" dirty="0" smtClean="0"/>
              <a:t>去噪声词</a:t>
            </a:r>
            <a:endParaRPr lang="en-US" altLang="zh-CN" dirty="0" smtClean="0"/>
          </a:p>
          <a:p>
            <a:r>
              <a:rPr lang="en-US" altLang="zh-CN" dirty="0" smtClean="0"/>
              <a:t>LDA</a:t>
            </a:r>
            <a:r>
              <a:rPr lang="zh-CN" altLang="en-US" dirty="0" smtClean="0"/>
              <a:t>主题建模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dirty="0" err="1" smtClean="0"/>
              <a:t>Dirichlet</a:t>
            </a:r>
            <a:r>
              <a:rPr lang="zh-CN" altLang="en-US" dirty="0" smtClean="0"/>
              <a:t>分布</a:t>
            </a:r>
            <a:r>
              <a:rPr lang="en-US" altLang="zh-CN" dirty="0" smtClean="0"/>
              <a:t> 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pPr lvl="2">
              <a:buNone/>
            </a:pPr>
            <a:r>
              <a:rPr lang="zh-CN" altLang="zh-CN" dirty="0" smtClean="0"/>
              <a:t>马尔科夫模型、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MCMC</a:t>
            </a:r>
            <a:r>
              <a:rPr lang="zh-CN" altLang="zh-CN" dirty="0" smtClean="0"/>
              <a:t>和</a:t>
            </a:r>
            <a:r>
              <a:rPr lang="en-US" altLang="zh-CN" dirty="0" smtClean="0"/>
              <a:t>Gibbs Sampling</a:t>
            </a:r>
          </a:p>
        </p:txBody>
      </p:sp>
      <p:pic>
        <p:nvPicPr>
          <p:cNvPr id="7" name="图片 24"/>
          <p:cNvPicPr>
            <a:picLocks noGrp="1" noChangeArrowheads="1"/>
          </p:cNvPicPr>
          <p:nvPr>
            <p:ph sz="quarter" idx="14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2708920"/>
            <a:ext cx="3600400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7661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6893914"/>
              </p:ext>
            </p:extLst>
          </p:nvPr>
        </p:nvGraphicFramePr>
        <p:xfrm>
          <a:off x="871538" y="2674938"/>
          <a:ext cx="7408862" cy="3451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实验效果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118775"/>
            <a:ext cx="3312368" cy="2546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C:\Users\hhy\AppData\Roaming\Tencent\Users\244958396\QQ\WinTemp\RichOle\]`33GI0){(CNSAN~`($5T_O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170" y="3118775"/>
            <a:ext cx="2972133" cy="2717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" descr="C:\Users\hhy\AppData\Roaming\Tencent\Users\244958396\QQ\WinTemp\RichOle\TF[YR]6YFK33$%XLF1%QHCJ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725193"/>
            <a:ext cx="3130338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87624" y="1988840"/>
            <a:ext cx="6408711" cy="85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00"/>
              </a:spcAft>
            </a:pPr>
            <a:r>
              <a:rPr lang="zh-CN" altLang="en-US" sz="2800" dirty="0" smtClean="0"/>
              <a:t>数据</a:t>
            </a:r>
            <a:r>
              <a:rPr lang="zh-CN" altLang="en-US" sz="2800" dirty="0"/>
              <a:t>获取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>
              <a:spcAft>
                <a:spcPts val="400"/>
              </a:spcAft>
            </a:pPr>
            <a:r>
              <a:rPr lang="zh-CN" altLang="en-US" dirty="0" smtClean="0"/>
              <a:t>         </a:t>
            </a:r>
            <a:r>
              <a:rPr lang="zh-CN" altLang="en-US" dirty="0" smtClean="0"/>
              <a:t>利用爬虫由网易新闻的各大板块获取新闻标题及正文。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321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实验效果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7624" y="1988840"/>
            <a:ext cx="6408711" cy="1128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00"/>
              </a:spcAft>
            </a:pPr>
            <a:r>
              <a:rPr lang="zh-CN" altLang="en-US" sz="2800" dirty="0" smtClean="0"/>
              <a:t>数据预处理：</a:t>
            </a:r>
            <a:endParaRPr lang="en-US" altLang="zh-CN" sz="2800" dirty="0" smtClean="0"/>
          </a:p>
          <a:p>
            <a:pPr>
              <a:spcAft>
                <a:spcPts val="400"/>
              </a:spcAft>
            </a:pPr>
            <a:r>
              <a:rPr lang="zh-CN" altLang="en-US" dirty="0" smtClean="0"/>
              <a:t>         利用</a:t>
            </a:r>
            <a:r>
              <a:rPr lang="en-US" altLang="zh-CN" dirty="0" smtClean="0"/>
              <a:t>ICTCLAS</a:t>
            </a:r>
            <a:r>
              <a:rPr lang="zh-CN" altLang="en-US" dirty="0" smtClean="0"/>
              <a:t>分词系统接口进行数据预处理，分词，去除停用词和噪声词。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3717032"/>
            <a:ext cx="219075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6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3284984"/>
            <a:ext cx="4977552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3315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258</TotalTime>
  <Words>448</Words>
  <Application>Microsoft Office PowerPoint</Application>
  <PresentationFormat>全屏显示(4:3)</PresentationFormat>
  <Paragraphs>72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波形</vt:lpstr>
      <vt:lpstr>基于LDA算法的网易新闻主题词分析</vt:lpstr>
      <vt:lpstr>组员分工及任务量百分比</vt:lpstr>
      <vt:lpstr>项目目的</vt:lpstr>
      <vt:lpstr>项目作用</vt:lpstr>
      <vt:lpstr>与同类产品优势</vt:lpstr>
      <vt:lpstr>技术列表与架构 爬虫部分</vt:lpstr>
      <vt:lpstr>技术列表与架构 LDA部分</vt:lpstr>
      <vt:lpstr>实验效果</vt:lpstr>
      <vt:lpstr>实验效果</vt:lpstr>
      <vt:lpstr>实验效果</vt:lpstr>
      <vt:lpstr>结论</vt:lpstr>
      <vt:lpstr>结论</vt:lpstr>
      <vt:lpstr>谢谢！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基于LDA算法的网易新闻主题词分析</dc:title>
  <dc:creator>hhy</dc:creator>
  <cp:lastModifiedBy>hhy</cp:lastModifiedBy>
  <cp:revision>31</cp:revision>
  <dcterms:created xsi:type="dcterms:W3CDTF">2016-01-05T13:51:05Z</dcterms:created>
  <dcterms:modified xsi:type="dcterms:W3CDTF">2016-01-06T10:02:23Z</dcterms:modified>
</cp:coreProperties>
</file>