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7" r:id="rId2"/>
    <p:sldId id="457" r:id="rId3"/>
    <p:sldId id="442" r:id="rId4"/>
    <p:sldId id="451" r:id="rId5"/>
    <p:sldId id="458" r:id="rId6"/>
    <p:sldId id="444" r:id="rId7"/>
    <p:sldId id="452" r:id="rId8"/>
    <p:sldId id="454" r:id="rId9"/>
    <p:sldId id="441" r:id="rId10"/>
    <p:sldId id="455" r:id="rId11"/>
    <p:sldId id="445" r:id="rId12"/>
    <p:sldId id="456" r:id="rId13"/>
    <p:sldId id="446" r:id="rId14"/>
    <p:sldId id="447" r:id="rId15"/>
    <p:sldId id="449" r:id="rId16"/>
    <p:sldId id="459" r:id="rId17"/>
    <p:sldId id="44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D73"/>
    <a:srgbClr val="004B8D"/>
    <a:srgbClr val="407CCA"/>
    <a:srgbClr val="37FB2D"/>
    <a:srgbClr val="04F643"/>
    <a:srgbClr val="00EE6C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88566" autoAdjust="0"/>
  </p:normalViewPr>
  <p:slideViewPr>
    <p:cSldViewPr snapToGrid="0" showGuides="1">
      <p:cViewPr varScale="1">
        <p:scale>
          <a:sx n="93" d="100"/>
          <a:sy n="93" d="100"/>
        </p:scale>
        <p:origin x="-1616" y="-112"/>
      </p:cViewPr>
      <p:guideLst>
        <p:guide orient="horz" pos="2160"/>
        <p:guide pos="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58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9B25C1-4E77-4409-AC2A-63ED43BFC8D7}" type="datetimeFigureOut">
              <a:rPr lang="en-US"/>
              <a:pPr>
                <a:defRPr/>
              </a:pPr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BEC455-7FC5-48B0-A9D7-5B10E7DA165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07051F-20FA-4C1B-9DB4-37C60F6F4D91}" type="datetimeFigureOut">
              <a:rPr lang="en-US"/>
              <a:pPr>
                <a:defRPr/>
              </a:pPr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07F631-F4B5-44DE-86A0-F869E7A82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07F631-F4B5-44DE-86A0-F869E7A82C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772400" cy="1470025"/>
          </a:xfrm>
        </p:spPr>
        <p:txBody>
          <a:bodyPr anchor="b"/>
          <a:lstStyle>
            <a:lvl1pPr algn="ctr">
              <a:defRPr sz="3600" b="0">
                <a:solidFill>
                  <a:srgbClr val="002D73"/>
                </a:solidFill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86200"/>
            <a:ext cx="6400800" cy="10668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002D73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004341" y="5820937"/>
            <a:ext cx="7899816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3" anchor="t" anchorCtr="0" compatLnSpc="1">
            <a:prstTxWarp prst="textNoShape">
              <a:avLst/>
            </a:prstTxWarp>
          </a:bodyPr>
          <a:lstStyle/>
          <a:p>
            <a:r>
              <a:rPr lang="fr-FR" sz="1000" b="1" kern="1200" dirty="0" err="1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Headquarters</a:t>
            </a:r>
            <a:endParaRPr lang="fr-FR" sz="1000" b="1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fr-FR" sz="1000" b="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300 W. Main Street, Suite 301</a:t>
            </a:r>
          </a:p>
          <a:p>
            <a:r>
              <a:rPr lang="fr-FR" sz="1000" b="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Charlottesville, VA 22903</a:t>
            </a:r>
          </a:p>
          <a:p>
            <a:r>
              <a:rPr lang="fr-FR" sz="1000" b="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434.973.7673 | fax  434.973.7673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1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1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s-EC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s-EC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s-EC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www.elderresearch.com</a:t>
            </a:r>
            <a:endParaRPr lang="en-US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en-US" sz="1000" dirty="0" smtClean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2018 Elder Research, Inc.</a:t>
            </a:r>
          </a:p>
          <a:p>
            <a:pPr algn="ctr"/>
            <a:endParaRPr lang="en-US" altLang="en-US" sz="1000" dirty="0" smtClean="0">
              <a:solidFill>
                <a:srgbClr val="002D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 sz="1000" dirty="0" smtClean="0">
              <a:solidFill>
                <a:srgbClr val="002D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Office Locations</a:t>
            </a:r>
            <a:endParaRPr lang="en-US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/>
            <a:r>
              <a:rPr lang="en-US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Arlington, VA</a:t>
            </a:r>
          </a:p>
          <a:p>
            <a:pPr algn="r"/>
            <a:r>
              <a:rPr lang="es-EC" sz="1000" kern="1200" dirty="0" err="1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Linthicum</a:t>
            </a:r>
            <a:r>
              <a:rPr lang="es-EC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MD</a:t>
            </a:r>
          </a:p>
          <a:p>
            <a:pPr algn="r"/>
            <a:r>
              <a:rPr lang="es-EC" sz="1000" kern="1200" dirty="0" smtClean="0">
                <a:solidFill>
                  <a:srgbClr val="002D73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Raleigh, NC</a:t>
            </a:r>
            <a:endParaRPr lang="en-US" sz="1000" kern="1200" dirty="0" smtClean="0">
              <a:solidFill>
                <a:srgbClr val="002D73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303933"/>
            <a:ext cx="3742025" cy="59740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2057400" y="3733800"/>
            <a:ext cx="5638800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7400" y="923147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5171607"/>
            <a:ext cx="5486400" cy="921217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F3C2BA-B178-41CD-B7B8-5C49225485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1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 (No Blue 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798AA2-43AD-431A-A77F-DC1CA1E92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3810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07CC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38115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3810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07CC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3810000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63A5D0-AE74-4A37-AAFD-4C51CC8D53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60CC-E962-4CAE-9455-48F3180731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581174"/>
            <a:ext cx="7772400" cy="114300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section break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1CCE6B-328F-4240-B50F-CDBDB77AB1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7151E-9089-4563-B100-D1648B3E8F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454045"/>
            <a:ext cx="4572000" cy="4672117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54046"/>
            <a:ext cx="3008313" cy="4672118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9D7A67-DF2F-44C6-BFE8-E7D13B1ED3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7" y="6317914"/>
            <a:ext cx="2333926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772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www.elderresearch.com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fld id="{631CCE6B-328F-4240-B50F-CDBDB77AB1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9" y="0"/>
            <a:ext cx="685800" cy="6858000"/>
          </a:xfrm>
          <a:prstGeom prst="rect">
            <a:avLst/>
          </a:prstGeom>
          <a:solidFill>
            <a:srgbClr val="002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4" r:id="rId3"/>
    <p:sldLayoutId id="2147483847" r:id="rId4"/>
    <p:sldLayoutId id="2147483848" r:id="rId5"/>
    <p:sldLayoutId id="2147483849" r:id="rId6"/>
    <p:sldLayoutId id="2147483853" r:id="rId7"/>
    <p:sldLayoutId id="2147483850" r:id="rId8"/>
    <p:sldLayoutId id="2147483851" r:id="rId9"/>
    <p:sldLayoutId id="2147483852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2D73"/>
          </a:solidFill>
          <a:latin typeface="Franklin Gothic Book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 baseline="0">
          <a:solidFill>
            <a:schemeClr val="tx1"/>
          </a:solidFill>
          <a:latin typeface="Franklin Gothic Book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tchfor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57400" y="3733800"/>
            <a:ext cx="5638800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Is Pitchfork Getting Soft?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An analysis using </a:t>
            </a:r>
            <a:r>
              <a:rPr lang="en-US" sz="2400" dirty="0" err="1" smtClean="0"/>
              <a:t>scrapy</a:t>
            </a:r>
            <a:r>
              <a:rPr lang="en-US" sz="2400" dirty="0" smtClean="0"/>
              <a:t> and pandas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Harris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48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other guys?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bs4/</a:t>
            </a:r>
            <a:r>
              <a:rPr lang="en-US" dirty="0" err="1" smtClean="0"/>
              <a:t>lxml</a:t>
            </a:r>
            <a:r>
              <a:rPr lang="en-US" dirty="0" smtClean="0"/>
              <a:t> + requests</a:t>
            </a:r>
          </a:p>
          <a:p>
            <a:pPr lvl="1"/>
            <a:r>
              <a:rPr lang="en-US" dirty="0" smtClean="0"/>
              <a:t>Not a framework</a:t>
            </a:r>
          </a:p>
          <a:p>
            <a:pPr lvl="1"/>
            <a:r>
              <a:rPr lang="en-US" dirty="0" smtClean="0"/>
              <a:t>Lack of automatic multiprocessing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Conclusion: bs4/requests should be the go-to combo for small and straightforward projects, but not for scraping 20,000+ pages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Huzzah!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pic>
        <p:nvPicPr>
          <p:cNvPr id="5" name="Picture 4" descr="all_revie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2" y="1282245"/>
            <a:ext cx="7551438" cy="50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but seriously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  <p:pic>
        <p:nvPicPr>
          <p:cNvPr id="5" name="Picture 4" descr="monthly_mean_all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5" y="1299799"/>
            <a:ext cx="3728949" cy="2485966"/>
          </a:xfrm>
          <a:prstGeom prst="rect">
            <a:avLst/>
          </a:prstGeom>
        </p:spPr>
      </p:pic>
      <p:pic>
        <p:nvPicPr>
          <p:cNvPr id="6" name="Picture 5" descr="monthly_var_allti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94" y="1313455"/>
            <a:ext cx="3723768" cy="2482512"/>
          </a:xfrm>
          <a:prstGeom prst="rect">
            <a:avLst/>
          </a:prstGeom>
        </p:spPr>
      </p:pic>
      <p:pic>
        <p:nvPicPr>
          <p:cNvPr id="7" name="Picture 6" descr="annual_mean_allti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5" y="3593765"/>
            <a:ext cx="3728949" cy="2485966"/>
          </a:xfrm>
          <a:prstGeom prst="rect">
            <a:avLst/>
          </a:prstGeom>
        </p:spPr>
      </p:pic>
      <p:pic>
        <p:nvPicPr>
          <p:cNvPr id="8" name="Picture 7" descr="annual_var_allti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55" y="3593765"/>
            <a:ext cx="3723768" cy="24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1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stats!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</p:txBody>
      </p:sp>
      <p:pic>
        <p:nvPicPr>
          <p:cNvPr id="6" name="Picture 5" descr="Screen Shot 2018-06-26 at 9.26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10" y="1811117"/>
            <a:ext cx="2082800" cy="4546600"/>
          </a:xfrm>
          <a:prstGeom prst="rect">
            <a:avLst/>
          </a:prstGeom>
        </p:spPr>
      </p:pic>
      <p:pic>
        <p:nvPicPr>
          <p:cNvPr id="7" name="Picture 6" descr="score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3" y="1299800"/>
            <a:ext cx="54864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0919" y="4820059"/>
            <a:ext cx="457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Notable darlings: Kendrick Lamar (8.92), Fleet Foxes (8.8), Vampire Weekend (8.67)</a:t>
            </a:r>
          </a:p>
          <a:p>
            <a:endParaRPr lang="en-US" dirty="0"/>
          </a:p>
          <a:p>
            <a:r>
              <a:rPr lang="en-US" dirty="0" smtClean="0"/>
              <a:t>Notable roasts: Mumford and Sons (2.05), Alt-J (4.43), Kings of Leon (4.79)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3837" y="1406420"/>
            <a:ext cx="208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Reviews per year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991567" y="6393086"/>
            <a:ext cx="15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3.4 per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29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other features to look at: Best new music, reviewers, artist score progression over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it worthwhile to try and predict anything?</a:t>
            </a:r>
          </a:p>
          <a:p>
            <a:endParaRPr lang="en-US" dirty="0"/>
          </a:p>
          <a:p>
            <a:r>
              <a:rPr lang="en-US" dirty="0" smtClean="0"/>
              <a:t>The texts!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62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https://pitchfork.com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4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sort of trend in Pitchfork review scores with respect to time, whether it be over a long period or even just recently?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Besides that, let’s just grab all of the data we can and explore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9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28"/>
            <a:ext cx="7772400" cy="1143000"/>
          </a:xfrm>
        </p:spPr>
        <p:txBody>
          <a:bodyPr/>
          <a:lstStyle/>
          <a:p>
            <a:r>
              <a:rPr lang="en-US" dirty="0" err="1" smtClean="0"/>
              <a:t>Scrapy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scræ-pē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scrā-pē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scræ-pī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scrā-pī</a:t>
            </a:r>
            <a:r>
              <a:rPr lang="en-US" sz="2400" dirty="0" smtClean="0"/>
              <a:t>?)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Scrapy</a:t>
            </a:r>
            <a:r>
              <a:rPr lang="en-US" sz="2400" dirty="0" smtClean="0"/>
              <a:t> is an application </a:t>
            </a:r>
            <a:r>
              <a:rPr lang="en-US" sz="2400" b="1" i="1" u="sng" dirty="0" smtClean="0"/>
              <a:t>framework</a:t>
            </a:r>
            <a:r>
              <a:rPr lang="en-US" sz="2400" dirty="0" smtClean="0"/>
              <a:t> for crawling web sites and extracting structured data which can be used for a wide range of useful applications, like data mining, information processing or historical archival.”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Spiders, Requests, Responses, etc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9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trip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Sublīme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3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Pitchfork? </a:t>
            </a:r>
            <a:r>
              <a:rPr lang="en-US" dirty="0" smtClean="0"/>
              <a:t>What are they getting soft on?</a:t>
            </a:r>
          </a:p>
          <a:p>
            <a:r>
              <a:rPr lang="en-US" dirty="0" smtClean="0"/>
              <a:t>How do we get the data that we want?</a:t>
            </a:r>
          </a:p>
          <a:p>
            <a:r>
              <a:rPr lang="en-US" dirty="0"/>
              <a:t>What problems did I run into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What about those other libraries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me some results!</a:t>
            </a:r>
          </a:p>
          <a:p>
            <a:r>
              <a:rPr lang="en-US" dirty="0" smtClean="0"/>
              <a:t>Where to go from 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Problems while gathering the data? </a:t>
            </a:r>
            <a:r>
              <a:rPr lang="en-US" dirty="0" err="1" smtClean="0"/>
              <a:t>Psh</a:t>
            </a:r>
            <a:r>
              <a:rPr lang="en-US" dirty="0" smtClean="0"/>
              <a:t> no way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Scrapy</a:t>
            </a:r>
            <a:r>
              <a:rPr lang="en-US" dirty="0" smtClean="0"/>
              <a:t> breaks a lot and doesn’t tel</a:t>
            </a:r>
            <a:r>
              <a:rPr lang="en-US" dirty="0" smtClean="0"/>
              <a:t>l you why</a:t>
            </a:r>
          </a:p>
          <a:p>
            <a:r>
              <a:rPr lang="en-US" dirty="0" smtClean="0"/>
              <a:t>Webpages are inconsistent</a:t>
            </a:r>
          </a:p>
          <a:p>
            <a:pPr lvl="1"/>
            <a:r>
              <a:rPr lang="en-US" dirty="0" smtClean="0"/>
              <a:t>Some reviews cover multiple albums, each given its own </a:t>
            </a:r>
            <a:r>
              <a:rPr lang="en-US" dirty="0" err="1" smtClean="0"/>
              <a:t>scoreWeb</a:t>
            </a:r>
            <a:endParaRPr lang="en-US" dirty="0" smtClean="0"/>
          </a:p>
          <a:p>
            <a:r>
              <a:rPr lang="en-US" dirty="0" smtClean="0"/>
              <a:t>The Tyler, the Creator problem</a:t>
            </a:r>
          </a:p>
          <a:p>
            <a:pPr lvl="1"/>
            <a:r>
              <a:rPr lang="en-US" dirty="0" smtClean="0"/>
              <a:t>Regex, </a:t>
            </a:r>
            <a:r>
              <a:rPr lang="en-US" dirty="0" err="1" smtClean="0"/>
              <a:t>pandas.Series.str</a:t>
            </a:r>
            <a:r>
              <a:rPr lang="en-US" dirty="0" smtClean="0"/>
              <a:t>, </a:t>
            </a:r>
            <a:r>
              <a:rPr lang="en-US" dirty="0" err="1" smtClean="0"/>
              <a:t>MapCompose</a:t>
            </a:r>
            <a:r>
              <a:rPr lang="en-US" dirty="0" smtClean="0"/>
              <a:t> and Join</a:t>
            </a:r>
          </a:p>
          <a:p>
            <a:r>
              <a:rPr lang="en-US" dirty="0" smtClean="0"/>
              <a:t>Sunday’s pandering reviews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E782EA-993A-4407-AF05-19A935CF8C3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0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RI PowerPoint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RI PowerPoint.potx" id="{B8383B10-2A34-4CE4-95D2-BB155FEF13FD}" vid="{DBF019FC-985F-42E5-BB2C-4F9D9A7BD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 PowerPoint</Template>
  <TotalTime>1255</TotalTime>
  <Words>606</Words>
  <Application>Microsoft Macintosh PowerPoint</Application>
  <PresentationFormat>On-screen Show (4:3)</PresentationFormat>
  <Paragraphs>109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ERI PowerPoint_FINAL</vt:lpstr>
      <vt:lpstr>Is Pitchfork Getting Soft?  An analysis using scrapy and pandas</vt:lpstr>
      <vt:lpstr>Overview</vt:lpstr>
      <vt:lpstr>Field trip</vt:lpstr>
      <vt:lpstr>What are we trying to find?</vt:lpstr>
      <vt:lpstr>Overview</vt:lpstr>
      <vt:lpstr>Scrapy  (scræ-pē? scrā-pē? scræ-pī? scrā-pī?)</vt:lpstr>
      <vt:lpstr>Field trip pt. 2</vt:lpstr>
      <vt:lpstr>Overview</vt:lpstr>
      <vt:lpstr>Problems while gathering the data? Psh no way…</vt:lpstr>
      <vt:lpstr>Overview</vt:lpstr>
      <vt:lpstr>What about the other guys?</vt:lpstr>
      <vt:lpstr>Overview</vt:lpstr>
      <vt:lpstr>Huzzah!</vt:lpstr>
      <vt:lpstr>No but seriously…</vt:lpstr>
      <vt:lpstr>More fun stats!</vt:lpstr>
      <vt:lpstr>Overview</vt:lpstr>
      <vt:lpstr>Where to go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101, or Git 1010 if You Studied at UVA Lately, or Git Five if You Appreciate Binary for the Sake of Binary, or Git Ten if You’re Zach Brown</dc:title>
  <dc:subject>ERI Presentation</dc:subject>
  <dc:creator>William Proffitt</dc:creator>
  <dc:description>Template prepared by Abigail Wiebe of Next Leaf Publications. If you have questions, please contact Abigail@nextleafpub.com.</dc:description>
  <cp:lastModifiedBy>Henry Harris</cp:lastModifiedBy>
  <cp:revision>19</cp:revision>
  <cp:lastPrinted>2014-09-04T14:16:21Z</cp:lastPrinted>
  <dcterms:created xsi:type="dcterms:W3CDTF">2018-06-14T14:18:39Z</dcterms:created>
  <dcterms:modified xsi:type="dcterms:W3CDTF">2018-06-26T13:51:07Z</dcterms:modified>
</cp:coreProperties>
</file>