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92" r:id="rId2"/>
    <p:sldId id="405" r:id="rId3"/>
    <p:sldId id="457" r:id="rId4"/>
    <p:sldId id="460" r:id="rId5"/>
    <p:sldId id="440" r:id="rId6"/>
    <p:sldId id="441" r:id="rId7"/>
    <p:sldId id="442" r:id="rId8"/>
    <p:sldId id="443" r:id="rId9"/>
    <p:sldId id="450" r:id="rId10"/>
    <p:sldId id="458" r:id="rId11"/>
    <p:sldId id="445" r:id="rId12"/>
    <p:sldId id="446" r:id="rId13"/>
    <p:sldId id="447" r:id="rId14"/>
    <p:sldId id="448" r:id="rId15"/>
    <p:sldId id="451" r:id="rId16"/>
    <p:sldId id="456" r:id="rId17"/>
    <p:sldId id="461" r:id="rId18"/>
    <p:sldId id="452" r:id="rId19"/>
    <p:sldId id="453" r:id="rId20"/>
    <p:sldId id="462" r:id="rId21"/>
  </p:sldIdLst>
  <p:sldSz cx="12192000" cy="6858000"/>
  <p:notesSz cx="7053263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秦 乾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D7EE"/>
    <a:srgbClr val="04AC30"/>
    <a:srgbClr val="0EE909"/>
    <a:srgbClr val="27F95E"/>
    <a:srgbClr val="FFFFFF"/>
    <a:srgbClr val="3CFA6E"/>
    <a:srgbClr val="0CA47C"/>
    <a:srgbClr val="1C942A"/>
    <a:srgbClr val="0D5CFB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BCBDFF-5CD4-4EC3-9410-4FE823FCF4DA}" v="2113" dt="2024-10-31T01:21:05.8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2" autoAdjust="0"/>
    <p:restoredTop sz="92806" autoAdjust="0"/>
  </p:normalViewPr>
  <p:slideViewPr>
    <p:cSldViewPr>
      <p:cViewPr varScale="1">
        <p:scale>
          <a:sx n="82" d="100"/>
          <a:sy n="82" d="100"/>
        </p:scale>
        <p:origin x="473" y="12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200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B581ED-3160-4F0E-8CD8-99FC5C7A84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752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56314-F395-4107-B8BF-47E77546CF2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94150" y="0"/>
            <a:ext cx="305752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26439DA-1824-47FF-91A0-FAEF59CCC581}" type="datetimeFigureOut">
              <a:rPr lang="en-US"/>
              <a:pPr>
                <a:defRPr/>
              </a:pPr>
              <a:t>12/21/2024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CB30D9F-D709-4338-A2C0-D108D27D42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63638"/>
            <a:ext cx="5583237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F95FBAB-CD43-4379-8C4C-61F6337AED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4850" y="4479925"/>
            <a:ext cx="5643563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D7BC8-C081-47A1-B1CF-AB95EB820C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5752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0FDEA8-8DD0-41DF-A5E7-9482FA7F10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94150" y="8842375"/>
            <a:ext cx="305752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345B603-440E-45F5-9C56-FBE078604F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32EDA03E-004E-4D20-AC2B-B62D37F2C2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5013" y="1163638"/>
            <a:ext cx="5583237" cy="314166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7BED29AB-2112-4074-B84A-3375235298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2E179807-05B7-43AE-B0E9-9D5178DD2E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1EFFE2C-8F24-4120-8384-CDECFF01A6B0}" type="slidenum">
              <a:rPr lang="en-US" altLang="en-US" sz="1200" smtClean="0"/>
              <a:pPr/>
              <a:t>2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45B603-440E-45F5-9C56-FBE078604FD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537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45B603-440E-45F5-9C56-FBE078604FD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5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45B603-440E-45F5-9C56-FBE078604FD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48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>
            <a:extLst>
              <a:ext uri="{FF2B5EF4-FFF2-40B4-BE49-F238E27FC236}">
                <a16:creationId xmlns:a16="http://schemas.microsoft.com/office/drawing/2014/main" id="{D62D090D-C0EF-43B4-93BD-1AE9AA6C56D7}"/>
              </a:ext>
            </a:extLst>
          </p:cNvPr>
          <p:cNvGrpSpPr>
            <a:grpSpLocks/>
          </p:cNvGrpSpPr>
          <p:nvPr/>
        </p:nvGrpSpPr>
        <p:grpSpPr bwMode="auto">
          <a:xfrm>
            <a:off x="0" y="6169026"/>
            <a:ext cx="12192000" cy="688975"/>
            <a:chOff x="0" y="3886"/>
            <a:chExt cx="5760" cy="434"/>
          </a:xfrm>
        </p:grpSpPr>
        <p:pic>
          <p:nvPicPr>
            <p:cNvPr id="6" name="Picture 11">
              <a:extLst>
                <a:ext uri="{FF2B5EF4-FFF2-40B4-BE49-F238E27FC236}">
                  <a16:creationId xmlns:a16="http://schemas.microsoft.com/office/drawing/2014/main" id="{582E91F7-FC64-4A37-92D0-B7C34625DDA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3886"/>
              <a:ext cx="916" cy="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12">
              <a:extLst>
                <a:ext uri="{FF2B5EF4-FFF2-40B4-BE49-F238E27FC236}">
                  <a16:creationId xmlns:a16="http://schemas.microsoft.com/office/drawing/2014/main" id="{C12D0FD9-5EA8-4D63-AC77-67DAF5A45B2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886"/>
              <a:ext cx="1257" cy="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3">
              <a:extLst>
                <a:ext uri="{FF2B5EF4-FFF2-40B4-BE49-F238E27FC236}">
                  <a16:creationId xmlns:a16="http://schemas.microsoft.com/office/drawing/2014/main" id="{12B00077-3997-4525-BAA1-5193D1905EB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" y="3886"/>
              <a:ext cx="916" cy="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4">
              <a:extLst>
                <a:ext uri="{FF2B5EF4-FFF2-40B4-BE49-F238E27FC236}">
                  <a16:creationId xmlns:a16="http://schemas.microsoft.com/office/drawing/2014/main" id="{AAC2EE46-09F6-41DB-A387-69661283B29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0" y="3886"/>
              <a:ext cx="916" cy="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5">
              <a:extLst>
                <a:ext uri="{FF2B5EF4-FFF2-40B4-BE49-F238E27FC236}">
                  <a16:creationId xmlns:a16="http://schemas.microsoft.com/office/drawing/2014/main" id="{A23EEDF1-DE03-4668-BA6C-30FB1ECBB4B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6" y="3886"/>
              <a:ext cx="916" cy="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6">
              <a:extLst>
                <a:ext uri="{FF2B5EF4-FFF2-40B4-BE49-F238E27FC236}">
                  <a16:creationId xmlns:a16="http://schemas.microsoft.com/office/drawing/2014/main" id="{8407C5FC-4665-4E20-85C4-CA695493175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4" y="3886"/>
              <a:ext cx="916" cy="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7">
              <a:extLst>
                <a:ext uri="{FF2B5EF4-FFF2-40B4-BE49-F238E27FC236}">
                  <a16:creationId xmlns:a16="http://schemas.microsoft.com/office/drawing/2014/main" id="{9F5C3122-5303-4834-8B79-46A703B28EE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6" y="3886"/>
              <a:ext cx="916" cy="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AutoShape 19">
            <a:extLst>
              <a:ext uri="{FF2B5EF4-FFF2-40B4-BE49-F238E27FC236}">
                <a16:creationId xmlns:a16="http://schemas.microsoft.com/office/drawing/2014/main" id="{867FC995-A4BC-48FD-8931-116D29343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0975" y="2255132"/>
            <a:ext cx="6750049" cy="68262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1007" y="0"/>
                </a:lnTo>
                <a:lnTo>
                  <a:pt x="1007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87488" y="892830"/>
            <a:ext cx="10363200" cy="782638"/>
          </a:xfrm>
        </p:spPr>
        <p:txBody>
          <a:bodyPr/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3717" y="3038475"/>
            <a:ext cx="93472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E86FA08D-3FFC-4E07-9FB6-66B4DF37C47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3563776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92966C65-8A40-4CD8-BF21-B34E183BEA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6BF74643-4A14-4A9B-9B66-4A90500A10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826EA492-B3A4-4384-BEBC-90E702BF70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FDE859-7F40-48AA-BAC5-290FFA3ACC74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626346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48184" y="76200"/>
            <a:ext cx="2675467" cy="5943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5434" y="76200"/>
            <a:ext cx="7829551" cy="5943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E57A2A60-5171-43DA-AF92-598E8D0BD4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CE22E2E0-C13E-4E29-AAAB-2910AA9C4A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ECF6F450-8C45-4BA2-9BBB-4E61623628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117046-770E-4275-8313-353FA1DD0320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4270100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5433" y="76201"/>
            <a:ext cx="10668000" cy="5746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1" y="1412876"/>
            <a:ext cx="5232400" cy="46069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412876"/>
            <a:ext cx="5232400" cy="46069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6DC6C553-C9FF-4324-B8AF-6B58DDF696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1DC3A752-DEE3-47F9-A1B1-73C336FAC4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01F7BA78-5832-4FB3-AA2E-43D404D1CD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C90028-91A5-4425-96E8-28EDB58BE0A4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4600194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CB764828-1ED1-4F96-B608-7E784135D6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1D009B44-92E3-4540-ADBB-42F5D9FF8F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BACEDF5B-8146-4BEE-A17B-F9CFBCB911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54DED-F8C4-40FF-9365-218B8A16D450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8224927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1D636DCE-9C10-4486-AEAD-3E0EB3AA42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AD2005CF-2390-4767-92B3-FF1958D68A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AF9207B7-88DA-4A92-8824-2F96C13F23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BC86A8-4014-4C07-848A-DB5A77589511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157985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412876"/>
            <a:ext cx="5232400" cy="460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412876"/>
            <a:ext cx="5232400" cy="460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6FE84A02-DE8E-4AED-B687-E11C529A94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0A88E5AF-E0EF-40DF-8B84-C77B85335D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9B94209A-571B-414E-A0ED-7942A3F227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661E8F-1F54-422D-800A-6416E54A5C94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861948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4EB1568E-61A8-43E8-8E0B-95A480A400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6F6448CF-2B88-4B94-8400-4FDDB8F1C7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D345F465-0DC1-4053-A50F-AA3D2443F9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3384E3-40BA-45F0-9414-5CC807F131E8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3582213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967A0BB2-B18F-428F-A97E-682C4728DC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5EC610E6-4857-4A7F-9179-5F2280A54C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7E184945-8D92-47FE-AB15-7D1C389D8B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C776D-9BAB-41E9-B3E6-020322F28506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7302159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>
            <a:extLst>
              <a:ext uri="{FF2B5EF4-FFF2-40B4-BE49-F238E27FC236}">
                <a16:creationId xmlns:a16="http://schemas.microsoft.com/office/drawing/2014/main" id="{E93817EF-2BFB-49A1-9BC0-D2AA36168C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Rectangle 15">
            <a:extLst>
              <a:ext uri="{FF2B5EF4-FFF2-40B4-BE49-F238E27FC236}">
                <a16:creationId xmlns:a16="http://schemas.microsoft.com/office/drawing/2014/main" id="{3B9F3082-6B82-4F90-ADA5-1A5DB59FCE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AD770D0F-DCF4-46D5-9D95-0AC2F7801E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A6C891-8F2F-4E16-BDBB-B7A6053B5DBD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136487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EB12C8EA-2666-4956-845D-BE584947B2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2D972D8E-D8FC-416F-B1C1-2B27BF54E1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E6CA102B-8E7F-461C-9AC3-4BFD5647B9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66EB39-A988-40EB-ADC8-C0BEF9DBE364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3893585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DDF976DF-F764-4E61-87DF-9DD01EF458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13D44178-AD08-48B8-A5E5-848F32A190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703F2AEF-C34F-47D8-B0E1-DF85D12ADE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9397D-4F89-4EFF-AF4A-12F88E17F923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466042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48A28EC8-FB9E-4FF3-A480-32D5113A0FBB}"/>
              </a:ext>
            </a:extLst>
          </p:cNvPr>
          <p:cNvGrpSpPr>
            <a:grpSpLocks/>
          </p:cNvGrpSpPr>
          <p:nvPr/>
        </p:nvGrpSpPr>
        <p:grpSpPr bwMode="auto">
          <a:xfrm>
            <a:off x="0" y="6169026"/>
            <a:ext cx="12192000" cy="688975"/>
            <a:chOff x="0" y="3886"/>
            <a:chExt cx="5760" cy="434"/>
          </a:xfrm>
        </p:grpSpPr>
        <p:pic>
          <p:nvPicPr>
            <p:cNvPr id="1035" name="Picture 3">
              <a:extLst>
                <a:ext uri="{FF2B5EF4-FFF2-40B4-BE49-F238E27FC236}">
                  <a16:creationId xmlns:a16="http://schemas.microsoft.com/office/drawing/2014/main" id="{B6A6459F-D1F7-4F7B-A1B4-278DA3450F1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3886"/>
              <a:ext cx="916" cy="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6" name="Picture 4">
              <a:extLst>
                <a:ext uri="{FF2B5EF4-FFF2-40B4-BE49-F238E27FC236}">
                  <a16:creationId xmlns:a16="http://schemas.microsoft.com/office/drawing/2014/main" id="{8FD24F12-3B6C-4F28-A5C8-ABBD9BF743B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886"/>
              <a:ext cx="1257" cy="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7" name="Picture 5">
              <a:extLst>
                <a:ext uri="{FF2B5EF4-FFF2-40B4-BE49-F238E27FC236}">
                  <a16:creationId xmlns:a16="http://schemas.microsoft.com/office/drawing/2014/main" id="{93601128-ADB0-4ACA-8297-BF7873C8941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" y="3886"/>
              <a:ext cx="916" cy="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8" name="Picture 6">
              <a:extLst>
                <a:ext uri="{FF2B5EF4-FFF2-40B4-BE49-F238E27FC236}">
                  <a16:creationId xmlns:a16="http://schemas.microsoft.com/office/drawing/2014/main" id="{5121CB70-0B43-4A72-A065-FB43793644B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0" y="3886"/>
              <a:ext cx="916" cy="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9" name="Picture 7">
              <a:extLst>
                <a:ext uri="{FF2B5EF4-FFF2-40B4-BE49-F238E27FC236}">
                  <a16:creationId xmlns:a16="http://schemas.microsoft.com/office/drawing/2014/main" id="{2D1AA6FD-3B93-43BD-9154-09F503FEB4D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6" y="3886"/>
              <a:ext cx="916" cy="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0" name="Picture 8">
              <a:extLst>
                <a:ext uri="{FF2B5EF4-FFF2-40B4-BE49-F238E27FC236}">
                  <a16:creationId xmlns:a16="http://schemas.microsoft.com/office/drawing/2014/main" id="{A2C2C7AE-C336-44D0-B25C-EAACED0DBD1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4" y="3886"/>
              <a:ext cx="916" cy="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1" name="Picture 9">
              <a:extLst>
                <a:ext uri="{FF2B5EF4-FFF2-40B4-BE49-F238E27FC236}">
                  <a16:creationId xmlns:a16="http://schemas.microsoft.com/office/drawing/2014/main" id="{6831B56E-BA6F-47D6-A167-F37674F9769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6" y="3886"/>
              <a:ext cx="916" cy="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7" name="Rectangle 10">
            <a:extLst>
              <a:ext uri="{FF2B5EF4-FFF2-40B4-BE49-F238E27FC236}">
                <a16:creationId xmlns:a16="http://schemas.microsoft.com/office/drawing/2014/main" id="{EE4F9F65-3EA5-47EC-A6F7-BBB9B46F8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15433" y="76201"/>
            <a:ext cx="10668000" cy="5746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11">
            <a:extLst>
              <a:ext uri="{FF2B5EF4-FFF2-40B4-BE49-F238E27FC236}">
                <a16:creationId xmlns:a16="http://schemas.microsoft.com/office/drawing/2014/main" id="{AC42A863-C1D9-4E43-828C-E6892A8925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1" y="1412876"/>
            <a:ext cx="10668000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9" name="AutoShape 12">
            <a:extLst>
              <a:ext uri="{FF2B5EF4-FFF2-40B4-BE49-F238E27FC236}">
                <a16:creationId xmlns:a16="http://schemas.microsoft.com/office/drawing/2014/main" id="{EF4210A7-5D63-4AF7-A23F-37ABA9503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51" y="620714"/>
            <a:ext cx="9984316" cy="841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1030" name="Line 13">
            <a:extLst>
              <a:ext uri="{FF2B5EF4-FFF2-40B4-BE49-F238E27FC236}">
                <a16:creationId xmlns:a16="http://schemas.microsoft.com/office/drawing/2014/main" id="{A3BA5F02-AC4D-43A3-9BA8-3CF1602A1D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2800" y="6172200"/>
            <a:ext cx="10566400" cy="0"/>
          </a:xfrm>
          <a:prstGeom prst="line">
            <a:avLst/>
          </a:prstGeom>
          <a:noFill/>
          <a:ln w="31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4110" name="Rectangle 14">
            <a:extLst>
              <a:ext uri="{FF2B5EF4-FFF2-40B4-BE49-F238E27FC236}">
                <a16:creationId xmlns:a16="http://schemas.microsoft.com/office/drawing/2014/main" id="{4152E546-94CE-4DB4-8788-E3C083973E8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381750"/>
            <a:ext cx="2641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bg1"/>
                </a:solidFill>
                <a:effectLst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111" name="Rectangle 15">
            <a:extLst>
              <a:ext uri="{FF2B5EF4-FFF2-40B4-BE49-F238E27FC236}">
                <a16:creationId xmlns:a16="http://schemas.microsoft.com/office/drawing/2014/main" id="{64245F00-C216-4DED-8801-EFA9E95ED95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81750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b="0">
                <a:solidFill>
                  <a:schemeClr val="bg1"/>
                </a:solidFill>
                <a:effectLst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112" name="Rectangle 16">
            <a:extLst>
              <a:ext uri="{FF2B5EF4-FFF2-40B4-BE49-F238E27FC236}">
                <a16:creationId xmlns:a16="http://schemas.microsoft.com/office/drawing/2014/main" id="{DF8ADEBB-E54C-425B-A034-E5105FE21B6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76267" y="6381750"/>
            <a:ext cx="2641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B7152EE-879A-475B-A986-2A2236D57603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4" r:id="rId1"/>
    <p:sldLayoutId id="2147484233" r:id="rId2"/>
    <p:sldLayoutId id="2147484234" r:id="rId3"/>
    <p:sldLayoutId id="2147484235" r:id="rId4"/>
    <p:sldLayoutId id="2147484236" r:id="rId5"/>
    <p:sldLayoutId id="2147484237" r:id="rId6"/>
    <p:sldLayoutId id="2147484238" r:id="rId7"/>
    <p:sldLayoutId id="2147484239" r:id="rId8"/>
    <p:sldLayoutId id="2147484240" r:id="rId9"/>
    <p:sldLayoutId id="2147484241" r:id="rId10"/>
    <p:sldLayoutId id="2147484242" r:id="rId11"/>
    <p:sldLayoutId id="2147484243" r:id="rId12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bhOpencv/cpu-cu-model/tree/maste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10" Type="http://schemas.openxmlformats.org/officeDocument/2006/relationships/hyperlink" Target="https://blog.csdn.net/goodlinux/article/details/6731484" TargetMode="External"/><Relationship Id="rId4" Type="http://schemas.openxmlformats.org/officeDocument/2006/relationships/image" Target="../media/image9.png"/><Relationship Id="rId9" Type="http://schemas.openxmlformats.org/officeDocument/2006/relationships/image" Target="../media/image14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CAB37698-BADF-443F-B24B-A61388E11A1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23392" y="620688"/>
            <a:ext cx="10657184" cy="1440681"/>
          </a:xfrm>
        </p:spPr>
        <p:txBody>
          <a:bodyPr/>
          <a:lstStyle/>
          <a:p>
            <a:pPr algn="ctr">
              <a:defRPr/>
            </a:pPr>
            <a:r>
              <a:rPr lang="en-US" altLang="zh-CN" sz="4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     C</a:t>
            </a:r>
            <a:r>
              <a:rPr lang="zh-CN" altLang="en-US" sz="4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语言实现</a:t>
            </a:r>
            <a:r>
              <a:rPr lang="en-US" altLang="zh-CN" sz="4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MIPS</a:t>
            </a:r>
            <a:r>
              <a:rPr lang="zh-CN" altLang="en-US" sz="4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指令集的</a:t>
            </a:r>
            <a:r>
              <a:rPr lang="en-US" altLang="zh-CN" sz="4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CPU</a:t>
            </a:r>
            <a:r>
              <a:rPr lang="zh-CN" altLang="en-US" sz="4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控制器仿真</a:t>
            </a:r>
            <a:r>
              <a:rPr lang="en-US" altLang="zh-CN" sz="4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4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sz="4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</a:t>
            </a:r>
            <a:r>
              <a:rPr lang="en-US" altLang="zh-CN" sz="4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sz="3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以</a:t>
            </a:r>
            <a:r>
              <a:rPr lang="en-US" altLang="zh-CN" sz="3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3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累加</a:t>
            </a:r>
            <a:r>
              <a:rPr lang="en-US" altLang="zh-CN" sz="3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100</a:t>
            </a:r>
            <a:r>
              <a:rPr lang="zh-CN" altLang="en-US" sz="3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为例</a:t>
            </a:r>
            <a:endParaRPr lang="zh-CN" altLang="en-US" sz="3600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TextBox 5">
            <a:extLst>
              <a:ext uri="{FF2B5EF4-FFF2-40B4-BE49-F238E27FC236}">
                <a16:creationId xmlns:a16="http://schemas.microsoft.com/office/drawing/2014/main" id="{30F9CBCC-B022-72FC-9B73-F6658C83944E}"/>
              </a:ext>
            </a:extLst>
          </p:cNvPr>
          <p:cNvSpPr txBox="1"/>
          <p:nvPr/>
        </p:nvSpPr>
        <p:spPr>
          <a:xfrm>
            <a:off x="2747628" y="3933056"/>
            <a:ext cx="64087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汇报人：郝博涵</a:t>
            </a:r>
            <a:endParaRPr lang="zh-CN" altLang="en-US" sz="32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F175BB-2D1F-8925-6952-74582FA93659}"/>
              </a:ext>
            </a:extLst>
          </p:cNvPr>
          <p:cNvSpPr txBox="1"/>
          <p:nvPr/>
        </p:nvSpPr>
        <p:spPr>
          <a:xfrm>
            <a:off x="1775520" y="2636912"/>
            <a:ext cx="9649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源码以及文档：</a:t>
            </a:r>
            <a:r>
              <a:rPr lang="en-US" altLang="zh-CN" dirty="0" smtClean="0">
                <a:hlinkClick r:id="rId2"/>
              </a:rPr>
              <a:t>https://github.com/hbhOpencv/cpu-cu-model/tree/master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控制信号定义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83159" y="1052736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 err="1"/>
              <a:t>typedef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struct</a:t>
            </a:r>
            <a:r>
              <a:rPr lang="en-US" altLang="zh-CN" sz="1400" dirty="0"/>
              <a:t> {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smtClean="0"/>
              <a:t>uint32_t </a:t>
            </a:r>
            <a:r>
              <a:rPr lang="en-US" altLang="zh-CN" sz="1400" dirty="0" err="1"/>
              <a:t>RegDst</a:t>
            </a:r>
            <a:r>
              <a:rPr lang="en-US" altLang="zh-CN" sz="1400" dirty="0"/>
              <a:t> : 1;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smtClean="0"/>
              <a:t>uint32_t </a:t>
            </a:r>
            <a:r>
              <a:rPr lang="en-US" altLang="zh-CN" sz="1400" dirty="0" err="1"/>
              <a:t>ALUSrc</a:t>
            </a:r>
            <a:r>
              <a:rPr lang="en-US" altLang="zh-CN" sz="1400" dirty="0"/>
              <a:t> : 1;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smtClean="0"/>
              <a:t>uint32_t </a:t>
            </a:r>
            <a:r>
              <a:rPr lang="en-US" altLang="zh-CN" sz="1400" dirty="0" err="1"/>
              <a:t>MemtoReg</a:t>
            </a:r>
            <a:r>
              <a:rPr lang="en-US" altLang="zh-CN" sz="1400" dirty="0"/>
              <a:t> : 1;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smtClean="0"/>
              <a:t>uint32_t </a:t>
            </a:r>
            <a:r>
              <a:rPr lang="en-US" altLang="zh-CN" sz="1400" dirty="0" err="1"/>
              <a:t>RegWrite</a:t>
            </a:r>
            <a:r>
              <a:rPr lang="en-US" altLang="zh-CN" sz="1400" dirty="0"/>
              <a:t> : 1;</a:t>
            </a:r>
          </a:p>
          <a:p>
            <a:r>
              <a:rPr lang="de-DE" altLang="zh-CN" sz="1400" dirty="0" smtClean="0"/>
              <a:t>    uint32_t </a:t>
            </a:r>
            <a:r>
              <a:rPr lang="de-DE" altLang="zh-CN" sz="1400" dirty="0"/>
              <a:t>Branch : 1;</a:t>
            </a:r>
          </a:p>
          <a:p>
            <a:r>
              <a:rPr lang="de-DE" altLang="zh-CN" sz="1400" dirty="0"/>
              <a:t>    ALUOperation ALUOp</a:t>
            </a:r>
            <a:r>
              <a:rPr lang="de-DE" altLang="zh-CN" sz="1400" dirty="0" smtClean="0"/>
              <a:t>;</a:t>
            </a:r>
          </a:p>
          <a:p>
            <a:r>
              <a:rPr lang="en-US" altLang="zh-CN" sz="1400" dirty="0" smtClean="0"/>
              <a:t>} </a:t>
            </a:r>
            <a:r>
              <a:rPr lang="en-US" altLang="zh-CN" sz="1400" dirty="0" err="1"/>
              <a:t>ControlSignals</a:t>
            </a:r>
            <a:r>
              <a:rPr lang="en-US" altLang="zh-CN" sz="1400" dirty="0"/>
              <a:t>;</a:t>
            </a:r>
            <a:endParaRPr lang="zh-CN" altLang="en-US" sz="14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270783"/>
              </p:ext>
            </p:extLst>
          </p:nvPr>
        </p:nvGraphicFramePr>
        <p:xfrm>
          <a:off x="0" y="3573016"/>
          <a:ext cx="1214467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415">
                  <a:extLst>
                    <a:ext uri="{9D8B030D-6E8A-4147-A177-3AD203B41FA5}">
                      <a16:colId xmlns:a16="http://schemas.microsoft.com/office/drawing/2014/main" val="1978722287"/>
                    </a:ext>
                  </a:extLst>
                </a:gridCol>
                <a:gridCol w="596415">
                  <a:extLst>
                    <a:ext uri="{9D8B030D-6E8A-4147-A177-3AD203B41FA5}">
                      <a16:colId xmlns:a16="http://schemas.microsoft.com/office/drawing/2014/main" val="3618662789"/>
                    </a:ext>
                  </a:extLst>
                </a:gridCol>
                <a:gridCol w="728953">
                  <a:extLst>
                    <a:ext uri="{9D8B030D-6E8A-4147-A177-3AD203B41FA5}">
                      <a16:colId xmlns:a16="http://schemas.microsoft.com/office/drawing/2014/main" val="1810972800"/>
                    </a:ext>
                  </a:extLst>
                </a:gridCol>
                <a:gridCol w="728953">
                  <a:extLst>
                    <a:ext uri="{9D8B030D-6E8A-4147-A177-3AD203B41FA5}">
                      <a16:colId xmlns:a16="http://schemas.microsoft.com/office/drawing/2014/main" val="4242750539"/>
                    </a:ext>
                  </a:extLst>
                </a:gridCol>
                <a:gridCol w="596415">
                  <a:extLst>
                    <a:ext uri="{9D8B030D-6E8A-4147-A177-3AD203B41FA5}">
                      <a16:colId xmlns:a16="http://schemas.microsoft.com/office/drawing/2014/main" val="686009975"/>
                    </a:ext>
                  </a:extLst>
                </a:gridCol>
                <a:gridCol w="329538">
                  <a:extLst>
                    <a:ext uri="{9D8B030D-6E8A-4147-A177-3AD203B41FA5}">
                      <a16:colId xmlns:a16="http://schemas.microsoft.com/office/drawing/2014/main" val="2143227580"/>
                    </a:ext>
                  </a:extLst>
                </a:gridCol>
                <a:gridCol w="329538">
                  <a:extLst>
                    <a:ext uri="{9D8B030D-6E8A-4147-A177-3AD203B41FA5}">
                      <a16:colId xmlns:a16="http://schemas.microsoft.com/office/drawing/2014/main" val="2162942377"/>
                    </a:ext>
                  </a:extLst>
                </a:gridCol>
                <a:gridCol w="329537">
                  <a:extLst>
                    <a:ext uri="{9D8B030D-6E8A-4147-A177-3AD203B41FA5}">
                      <a16:colId xmlns:a16="http://schemas.microsoft.com/office/drawing/2014/main" val="597419008"/>
                    </a:ext>
                  </a:extLst>
                </a:gridCol>
                <a:gridCol w="329538">
                  <a:extLst>
                    <a:ext uri="{9D8B030D-6E8A-4147-A177-3AD203B41FA5}">
                      <a16:colId xmlns:a16="http://schemas.microsoft.com/office/drawing/2014/main" val="1525138484"/>
                    </a:ext>
                  </a:extLst>
                </a:gridCol>
                <a:gridCol w="329538">
                  <a:extLst>
                    <a:ext uri="{9D8B030D-6E8A-4147-A177-3AD203B41FA5}">
                      <a16:colId xmlns:a16="http://schemas.microsoft.com/office/drawing/2014/main" val="799037877"/>
                    </a:ext>
                  </a:extLst>
                </a:gridCol>
                <a:gridCol w="329538">
                  <a:extLst>
                    <a:ext uri="{9D8B030D-6E8A-4147-A177-3AD203B41FA5}">
                      <a16:colId xmlns:a16="http://schemas.microsoft.com/office/drawing/2014/main" val="3277519779"/>
                    </a:ext>
                  </a:extLst>
                </a:gridCol>
                <a:gridCol w="329538">
                  <a:extLst>
                    <a:ext uri="{9D8B030D-6E8A-4147-A177-3AD203B41FA5}">
                      <a16:colId xmlns:a16="http://schemas.microsoft.com/office/drawing/2014/main" val="1858745306"/>
                    </a:ext>
                  </a:extLst>
                </a:gridCol>
                <a:gridCol w="329538">
                  <a:extLst>
                    <a:ext uri="{9D8B030D-6E8A-4147-A177-3AD203B41FA5}">
                      <a16:colId xmlns:a16="http://schemas.microsoft.com/office/drawing/2014/main" val="721598864"/>
                    </a:ext>
                  </a:extLst>
                </a:gridCol>
                <a:gridCol w="329537">
                  <a:extLst>
                    <a:ext uri="{9D8B030D-6E8A-4147-A177-3AD203B41FA5}">
                      <a16:colId xmlns:a16="http://schemas.microsoft.com/office/drawing/2014/main" val="4260612050"/>
                    </a:ext>
                  </a:extLst>
                </a:gridCol>
                <a:gridCol w="329538">
                  <a:extLst>
                    <a:ext uri="{9D8B030D-6E8A-4147-A177-3AD203B41FA5}">
                      <a16:colId xmlns:a16="http://schemas.microsoft.com/office/drawing/2014/main" val="1675032068"/>
                    </a:ext>
                  </a:extLst>
                </a:gridCol>
                <a:gridCol w="329538">
                  <a:extLst>
                    <a:ext uri="{9D8B030D-6E8A-4147-A177-3AD203B41FA5}">
                      <a16:colId xmlns:a16="http://schemas.microsoft.com/office/drawing/2014/main" val="4284974815"/>
                    </a:ext>
                  </a:extLst>
                </a:gridCol>
                <a:gridCol w="329538">
                  <a:extLst>
                    <a:ext uri="{9D8B030D-6E8A-4147-A177-3AD203B41FA5}">
                      <a16:colId xmlns:a16="http://schemas.microsoft.com/office/drawing/2014/main" val="1796378232"/>
                    </a:ext>
                  </a:extLst>
                </a:gridCol>
                <a:gridCol w="329538">
                  <a:extLst>
                    <a:ext uri="{9D8B030D-6E8A-4147-A177-3AD203B41FA5}">
                      <a16:colId xmlns:a16="http://schemas.microsoft.com/office/drawing/2014/main" val="3663838738"/>
                    </a:ext>
                  </a:extLst>
                </a:gridCol>
                <a:gridCol w="329537">
                  <a:extLst>
                    <a:ext uri="{9D8B030D-6E8A-4147-A177-3AD203B41FA5}">
                      <a16:colId xmlns:a16="http://schemas.microsoft.com/office/drawing/2014/main" val="972627202"/>
                    </a:ext>
                  </a:extLst>
                </a:gridCol>
                <a:gridCol w="329538">
                  <a:extLst>
                    <a:ext uri="{9D8B030D-6E8A-4147-A177-3AD203B41FA5}">
                      <a16:colId xmlns:a16="http://schemas.microsoft.com/office/drawing/2014/main" val="772960087"/>
                    </a:ext>
                  </a:extLst>
                </a:gridCol>
                <a:gridCol w="329538">
                  <a:extLst>
                    <a:ext uri="{9D8B030D-6E8A-4147-A177-3AD203B41FA5}">
                      <a16:colId xmlns:a16="http://schemas.microsoft.com/office/drawing/2014/main" val="1676769311"/>
                    </a:ext>
                  </a:extLst>
                </a:gridCol>
                <a:gridCol w="329538">
                  <a:extLst>
                    <a:ext uri="{9D8B030D-6E8A-4147-A177-3AD203B41FA5}">
                      <a16:colId xmlns:a16="http://schemas.microsoft.com/office/drawing/2014/main" val="1032971183"/>
                    </a:ext>
                  </a:extLst>
                </a:gridCol>
                <a:gridCol w="329538">
                  <a:extLst>
                    <a:ext uri="{9D8B030D-6E8A-4147-A177-3AD203B41FA5}">
                      <a16:colId xmlns:a16="http://schemas.microsoft.com/office/drawing/2014/main" val="1649599205"/>
                    </a:ext>
                  </a:extLst>
                </a:gridCol>
                <a:gridCol w="329537">
                  <a:extLst>
                    <a:ext uri="{9D8B030D-6E8A-4147-A177-3AD203B41FA5}">
                      <a16:colId xmlns:a16="http://schemas.microsoft.com/office/drawing/2014/main" val="2988599761"/>
                    </a:ext>
                  </a:extLst>
                </a:gridCol>
                <a:gridCol w="329538">
                  <a:extLst>
                    <a:ext uri="{9D8B030D-6E8A-4147-A177-3AD203B41FA5}">
                      <a16:colId xmlns:a16="http://schemas.microsoft.com/office/drawing/2014/main" val="800448226"/>
                    </a:ext>
                  </a:extLst>
                </a:gridCol>
                <a:gridCol w="329538">
                  <a:extLst>
                    <a:ext uri="{9D8B030D-6E8A-4147-A177-3AD203B41FA5}">
                      <a16:colId xmlns:a16="http://schemas.microsoft.com/office/drawing/2014/main" val="478598363"/>
                    </a:ext>
                  </a:extLst>
                </a:gridCol>
                <a:gridCol w="329538">
                  <a:extLst>
                    <a:ext uri="{9D8B030D-6E8A-4147-A177-3AD203B41FA5}">
                      <a16:colId xmlns:a16="http://schemas.microsoft.com/office/drawing/2014/main" val="3883190733"/>
                    </a:ext>
                  </a:extLst>
                </a:gridCol>
                <a:gridCol w="329538">
                  <a:extLst>
                    <a:ext uri="{9D8B030D-6E8A-4147-A177-3AD203B41FA5}">
                      <a16:colId xmlns:a16="http://schemas.microsoft.com/office/drawing/2014/main" val="1322930739"/>
                    </a:ext>
                  </a:extLst>
                </a:gridCol>
                <a:gridCol w="329538">
                  <a:extLst>
                    <a:ext uri="{9D8B030D-6E8A-4147-A177-3AD203B41FA5}">
                      <a16:colId xmlns:a16="http://schemas.microsoft.com/office/drawing/2014/main" val="2953332578"/>
                    </a:ext>
                  </a:extLst>
                </a:gridCol>
                <a:gridCol w="329537">
                  <a:extLst>
                    <a:ext uri="{9D8B030D-6E8A-4147-A177-3AD203B41FA5}">
                      <a16:colId xmlns:a16="http://schemas.microsoft.com/office/drawing/2014/main" val="3463517030"/>
                    </a:ext>
                  </a:extLst>
                </a:gridCol>
                <a:gridCol w="329538">
                  <a:extLst>
                    <a:ext uri="{9D8B030D-6E8A-4147-A177-3AD203B41FA5}">
                      <a16:colId xmlns:a16="http://schemas.microsoft.com/office/drawing/2014/main" val="1593712382"/>
                    </a:ext>
                  </a:extLst>
                </a:gridCol>
                <a:gridCol w="329538">
                  <a:extLst>
                    <a:ext uri="{9D8B030D-6E8A-4147-A177-3AD203B41FA5}">
                      <a16:colId xmlns:a16="http://schemas.microsoft.com/office/drawing/2014/main" val="483648386"/>
                    </a:ext>
                  </a:extLst>
                </a:gridCol>
              </a:tblGrid>
              <a:tr h="321801">
                <a:tc>
                  <a:txBody>
                    <a:bodyPr/>
                    <a:lstStyle/>
                    <a:p>
                      <a:r>
                        <a:rPr lang="en-US" altLang="zh-CN" sz="800" dirty="0" err="1" smtClean="0"/>
                        <a:t>REGDst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/>
                        <a:t>ALUSrc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/>
                        <a:t>MemtoReg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/>
                        <a:t>RegWrite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Branch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234185"/>
                  </a:ext>
                </a:extLst>
              </a:tr>
              <a:tr h="326271">
                <a:tc gridSpan="3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  </a:t>
                      </a:r>
                      <a:r>
                        <a:rPr lang="en-US" altLang="zh-CN" dirty="0" err="1" smtClean="0"/>
                        <a:t>ALUOp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957069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4558" y="3030124"/>
            <a:ext cx="121446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</a:t>
            </a:r>
            <a:r>
              <a:rPr lang="en-US" altLang="zh-CN" sz="800" dirty="0" smtClean="0"/>
              <a:t>0                         1                         2                            3                      4                  5           6         7            8           9          10         11         12         13         14          15         16        17         18         19         20         21         22         23        24         25         26        27          28          29        30         31 </a:t>
            </a:r>
            <a:endParaRPr lang="zh-CN" altLang="en-US" sz="800" dirty="0"/>
          </a:p>
        </p:txBody>
      </p:sp>
      <p:sp>
        <p:nvSpPr>
          <p:cNvPr id="8" name="矩形 7"/>
          <p:cNvSpPr/>
          <p:nvPr/>
        </p:nvSpPr>
        <p:spPr>
          <a:xfrm>
            <a:off x="119336" y="4509120"/>
            <a:ext cx="770485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 smtClean="0"/>
              <a:t>Regdst</a:t>
            </a:r>
            <a:r>
              <a:rPr lang="en-US" altLang="zh-CN" sz="1400" dirty="0" smtClean="0"/>
              <a:t>: </a:t>
            </a:r>
            <a:r>
              <a:rPr lang="zh-CN" altLang="en-US" sz="1400" dirty="0" smtClean="0"/>
              <a:t>写入</a:t>
            </a:r>
            <a:r>
              <a:rPr lang="zh-CN" altLang="en-US" sz="1400" dirty="0"/>
              <a:t>目的寄存器的选择，为</a:t>
            </a:r>
            <a:r>
              <a:rPr lang="en-US" altLang="zh-CN" sz="1400" dirty="0"/>
              <a:t>1</a:t>
            </a:r>
            <a:r>
              <a:rPr lang="zh-CN" altLang="en-US" sz="1400" dirty="0"/>
              <a:t>时写入</a:t>
            </a:r>
            <a:r>
              <a:rPr lang="en-US" altLang="zh-CN" sz="1400" dirty="0" err="1"/>
              <a:t>rd</a:t>
            </a:r>
            <a:r>
              <a:rPr lang="zh-CN" altLang="en-US" sz="1400" dirty="0"/>
              <a:t>寄存器，为</a:t>
            </a:r>
            <a:r>
              <a:rPr lang="en-US" altLang="zh-CN" sz="1400" dirty="0"/>
              <a:t>0</a:t>
            </a:r>
            <a:r>
              <a:rPr lang="zh-CN" altLang="en-US" sz="1400" dirty="0"/>
              <a:t>时</a:t>
            </a:r>
            <a:r>
              <a:rPr lang="zh-CN" altLang="en-US" sz="1400" dirty="0" smtClean="0"/>
              <a:t>写入</a:t>
            </a:r>
            <a:r>
              <a:rPr lang="en-US" altLang="zh-CN" sz="1400" dirty="0" err="1" smtClean="0"/>
              <a:t>rt</a:t>
            </a:r>
            <a:r>
              <a:rPr lang="zh-CN" altLang="en-US" sz="1400" dirty="0" smtClean="0"/>
              <a:t>寄存器。</a:t>
            </a:r>
            <a:endParaRPr lang="en-US" altLang="zh-CN" sz="1400" dirty="0" smtClean="0"/>
          </a:p>
          <a:p>
            <a:r>
              <a:rPr lang="en-US" altLang="zh-CN" sz="1400" dirty="0" err="1" smtClean="0"/>
              <a:t>ALUSrc</a:t>
            </a:r>
            <a:r>
              <a:rPr lang="en-US" altLang="zh-CN" sz="1400" dirty="0" smtClean="0"/>
              <a:t>: </a:t>
            </a:r>
            <a:r>
              <a:rPr lang="zh-CN" altLang="en-US" sz="1400" dirty="0" smtClean="0"/>
              <a:t>控制 </a:t>
            </a:r>
            <a:r>
              <a:rPr lang="en-US" altLang="zh-CN" sz="1400" dirty="0"/>
              <a:t>ALU </a:t>
            </a:r>
            <a:r>
              <a:rPr lang="zh-CN" altLang="en-US" sz="1400" dirty="0"/>
              <a:t>的第二输入，为</a:t>
            </a:r>
            <a:r>
              <a:rPr lang="en-US" altLang="zh-CN" sz="1400" dirty="0"/>
              <a:t>0</a:t>
            </a:r>
            <a:r>
              <a:rPr lang="zh-CN" altLang="en-US" sz="1400" dirty="0"/>
              <a:t>时</a:t>
            </a:r>
            <a:r>
              <a:rPr lang="zh-CN" altLang="en-US" sz="1400" dirty="0" smtClean="0"/>
              <a:t>输入</a:t>
            </a:r>
            <a:r>
              <a:rPr lang="en-US" altLang="zh-CN" sz="1400" dirty="0" err="1" smtClean="0"/>
              <a:t>rt</a:t>
            </a:r>
            <a:r>
              <a:rPr lang="zh-CN" altLang="en-US" sz="1400" dirty="0" smtClean="0"/>
              <a:t>寄存器</a:t>
            </a:r>
            <a:r>
              <a:rPr lang="zh-CN" altLang="en-US" sz="1400" dirty="0"/>
              <a:t>，为</a:t>
            </a:r>
            <a:r>
              <a:rPr lang="en-US" altLang="zh-CN" sz="1400" dirty="0"/>
              <a:t>1</a:t>
            </a:r>
            <a:r>
              <a:rPr lang="zh-CN" altLang="en-US" sz="1400" dirty="0"/>
              <a:t>时输入扩展后的立即</a:t>
            </a:r>
            <a:r>
              <a:rPr lang="zh-CN" altLang="en-US" sz="1400" dirty="0" smtClean="0"/>
              <a:t>数。</a:t>
            </a:r>
            <a:endParaRPr lang="en-US" altLang="zh-CN" sz="1400" dirty="0" smtClean="0"/>
          </a:p>
          <a:p>
            <a:r>
              <a:rPr lang="en-US" altLang="zh-CN" sz="1400" dirty="0" err="1" smtClean="0"/>
              <a:t>MemtoReg</a:t>
            </a:r>
            <a:r>
              <a:rPr lang="en-US" altLang="zh-CN" sz="1400" dirty="0" smtClean="0"/>
              <a:t>:</a:t>
            </a:r>
            <a:r>
              <a:rPr lang="zh-CN" altLang="en-US" sz="1400" dirty="0"/>
              <a:t>为</a:t>
            </a:r>
            <a:r>
              <a:rPr lang="en-US" altLang="zh-CN" sz="1400" dirty="0"/>
              <a:t>1</a:t>
            </a:r>
            <a:r>
              <a:rPr lang="zh-CN" altLang="en-US" sz="1400" dirty="0"/>
              <a:t>时将从数据存储器读出的数据写回寄存器堆，否则将运算</a:t>
            </a:r>
            <a:r>
              <a:rPr lang="zh-CN" altLang="en-US" sz="1400" dirty="0" smtClean="0"/>
              <a:t>结果直接写回寄存器。</a:t>
            </a:r>
            <a:endParaRPr lang="en-US" altLang="zh-CN" sz="1400" dirty="0" smtClean="0"/>
          </a:p>
          <a:p>
            <a:r>
              <a:rPr lang="en-US" altLang="zh-CN" sz="1400" dirty="0" err="1" smtClean="0"/>
              <a:t>RegWrite</a:t>
            </a:r>
            <a:r>
              <a:rPr lang="en-US" altLang="zh-CN" sz="1400" dirty="0" smtClean="0"/>
              <a:t>: </a:t>
            </a:r>
            <a:r>
              <a:rPr lang="zh-CN" altLang="en-US" sz="1400" dirty="0" smtClean="0"/>
              <a:t>控制</a:t>
            </a:r>
            <a:r>
              <a:rPr lang="zh-CN" altLang="en-US" sz="1400" dirty="0"/>
              <a:t>寄存器堆写操作，为</a:t>
            </a:r>
            <a:r>
              <a:rPr lang="en-US" altLang="zh-CN" sz="1400" dirty="0"/>
              <a:t>1</a:t>
            </a:r>
            <a:r>
              <a:rPr lang="zh-CN" altLang="en-US" sz="1400" dirty="0"/>
              <a:t>时数据需要写入指定寄存器，</a:t>
            </a:r>
            <a:endParaRPr lang="en-US" altLang="zh-CN" sz="1400" dirty="0" smtClean="0"/>
          </a:p>
          <a:p>
            <a:r>
              <a:rPr lang="de-DE" altLang="zh-CN" sz="1400" dirty="0" smtClean="0"/>
              <a:t>Branch: </a:t>
            </a:r>
            <a:r>
              <a:rPr lang="zh-CN" altLang="en-US" sz="1400" dirty="0" smtClean="0"/>
              <a:t>分支指令</a:t>
            </a:r>
            <a:r>
              <a:rPr lang="zh-CN" altLang="en-US" sz="1400" dirty="0"/>
              <a:t>译码信号，</a:t>
            </a:r>
            <a:r>
              <a:rPr lang="en-US" altLang="zh-CN" sz="1400" dirty="0" err="1"/>
              <a:t>beq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bne</a:t>
            </a:r>
            <a:r>
              <a:rPr lang="zh-CN" altLang="en-US" sz="1400" dirty="0"/>
              <a:t>指令需要产生类似的译码信号</a:t>
            </a:r>
            <a:endParaRPr lang="de-DE" altLang="zh-CN" sz="1400" dirty="0" smtClean="0"/>
          </a:p>
          <a:p>
            <a:r>
              <a:rPr lang="de-DE" altLang="zh-CN" sz="1400" dirty="0" smtClean="0"/>
              <a:t>ALUOp</a:t>
            </a:r>
            <a:r>
              <a:rPr lang="en-US" altLang="zh-CN" sz="1400" dirty="0" smtClean="0"/>
              <a:t>: </a:t>
            </a:r>
            <a:r>
              <a:rPr lang="zh-CN" altLang="en-US" sz="1400" dirty="0" smtClean="0"/>
              <a:t>控制 </a:t>
            </a:r>
            <a:r>
              <a:rPr lang="en-US" altLang="zh-CN" sz="1400" dirty="0"/>
              <a:t>ALU </a:t>
            </a:r>
            <a:r>
              <a:rPr lang="zh-CN" altLang="en-US" sz="1400" dirty="0"/>
              <a:t>进行不同运算，具体取值和位宽与 </a:t>
            </a:r>
            <a:r>
              <a:rPr lang="en-US" altLang="zh-CN" sz="1400" dirty="0"/>
              <a:t>ALU </a:t>
            </a:r>
            <a:r>
              <a:rPr lang="zh-CN" altLang="en-US" sz="1400" dirty="0"/>
              <a:t>的设计有关</a:t>
            </a:r>
            <a:endParaRPr lang="de-DE" altLang="zh-CN" sz="1400" dirty="0"/>
          </a:p>
          <a:p>
            <a:endParaRPr lang="en-US" altLang="zh-CN" sz="1400" dirty="0" smtClean="0"/>
          </a:p>
          <a:p>
            <a:endParaRPr lang="en-US" altLang="zh-CN" sz="1400" dirty="0" smtClean="0"/>
          </a:p>
        </p:txBody>
      </p:sp>
      <p:cxnSp>
        <p:nvCxnSpPr>
          <p:cNvPr id="10" name="直接箭头连接符 9"/>
          <p:cNvCxnSpPr/>
          <p:nvPr/>
        </p:nvCxnSpPr>
        <p:spPr bwMode="auto">
          <a:xfrm flipH="1" flipV="1">
            <a:off x="191344" y="3861048"/>
            <a:ext cx="44142" cy="75608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 bwMode="auto">
          <a:xfrm flipV="1">
            <a:off x="470972" y="3861048"/>
            <a:ext cx="296436" cy="102611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 bwMode="auto">
          <a:xfrm flipV="1">
            <a:off x="562680" y="3857576"/>
            <a:ext cx="924808" cy="125936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 bwMode="auto">
          <a:xfrm flipV="1">
            <a:off x="727301" y="3857576"/>
            <a:ext cx="1408259" cy="152251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 bwMode="auto">
          <a:xfrm flipV="1">
            <a:off x="663332" y="3857576"/>
            <a:ext cx="2192308" cy="169566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 bwMode="auto">
          <a:xfrm flipV="1">
            <a:off x="617940" y="4231429"/>
            <a:ext cx="4181916" cy="149695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6575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取指令代码实现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21698" y="836712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/>
              <a:t>uint32_t fetch() {</a:t>
            </a:r>
          </a:p>
          <a:p>
            <a:r>
              <a:rPr lang="en-US" altLang="zh-CN" sz="1400" dirty="0"/>
              <a:t>    if (PC / 4 &gt;= MEM_SIZE) {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("PC out of bounds!\n");</a:t>
            </a:r>
          </a:p>
          <a:p>
            <a:r>
              <a:rPr lang="en-US" altLang="zh-CN" sz="1400" dirty="0"/>
              <a:t>        return 0;</a:t>
            </a:r>
          </a:p>
          <a:p>
            <a:r>
              <a:rPr lang="en-US" altLang="zh-CN" sz="1400" dirty="0"/>
              <a:t>    }</a:t>
            </a:r>
          </a:p>
          <a:p>
            <a:r>
              <a:rPr lang="en-US" altLang="zh-CN" sz="1400" dirty="0"/>
              <a:t>    uint32_t instruction = mem[PC / 4];</a:t>
            </a:r>
          </a:p>
          <a:p>
            <a:r>
              <a:rPr lang="en-US" altLang="zh-CN" sz="1400" dirty="0"/>
              <a:t>    PC += 4; </a:t>
            </a:r>
          </a:p>
          <a:p>
            <a:r>
              <a:rPr lang="en-US" altLang="zh-CN" sz="1400" dirty="0"/>
              <a:t>    return instruction;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3" name="矩形 2"/>
          <p:cNvSpPr/>
          <p:nvPr/>
        </p:nvSpPr>
        <p:spPr bwMode="auto">
          <a:xfrm>
            <a:off x="839416" y="2132856"/>
            <a:ext cx="1008112" cy="288032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4583832" y="2996952"/>
            <a:ext cx="3096344" cy="12241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99856" y="2429587"/>
            <a:ext cx="50405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CPU</a:t>
            </a:r>
            <a:r>
              <a:rPr lang="zh-CN" altLang="en-US" sz="2000" dirty="0" smtClean="0">
                <a:solidFill>
                  <a:srgbClr val="FF0000"/>
                </a:solidFill>
              </a:rPr>
              <a:t>以</a:t>
            </a:r>
            <a:r>
              <a:rPr lang="en-US" altLang="zh-CN" sz="2000" dirty="0" smtClean="0">
                <a:solidFill>
                  <a:srgbClr val="FF0000"/>
                </a:solidFill>
              </a:rPr>
              <a:t>PC</a:t>
            </a:r>
            <a:r>
              <a:rPr lang="zh-CN" altLang="en-US" sz="2000" dirty="0" smtClean="0">
                <a:solidFill>
                  <a:srgbClr val="FF0000"/>
                </a:solidFill>
              </a:rPr>
              <a:t>的内容为地址从主存中取出指令，并计算后续的指令的地址。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 bwMode="auto">
          <a:xfrm flipH="1">
            <a:off x="3503712" y="2708920"/>
            <a:ext cx="809" cy="159117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>
            <a:outerShdw dist="35921" dir="2700000" algn="ctr" rotWithShape="0">
              <a:schemeClr val="bg2"/>
            </a:outerShdw>
          </a:effectLst>
        </p:spPr>
      </p:cxnSp>
      <p:cxnSp>
        <p:nvCxnSpPr>
          <p:cNvPr id="12" name="直接箭头连接符 11"/>
          <p:cNvCxnSpPr>
            <a:endCxn id="7" idx="1"/>
          </p:cNvCxnSpPr>
          <p:nvPr/>
        </p:nvCxnSpPr>
        <p:spPr bwMode="auto">
          <a:xfrm>
            <a:off x="1893903" y="2226883"/>
            <a:ext cx="2905953" cy="55664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5698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指令译码代码实现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23392" y="908720"/>
            <a:ext cx="513623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void decode(uint32_t instruction, </a:t>
            </a:r>
            <a:r>
              <a:rPr lang="en-US" altLang="zh-CN" sz="1400" dirty="0" err="1"/>
              <a:t>ControlSignals</a:t>
            </a:r>
            <a:r>
              <a:rPr lang="en-US" altLang="zh-CN" sz="1400" dirty="0"/>
              <a:t> *ctrl, uint32_t *</a:t>
            </a:r>
            <a:r>
              <a:rPr lang="en-US" altLang="zh-CN" sz="1400" dirty="0" err="1"/>
              <a:t>rs</a:t>
            </a:r>
            <a:r>
              <a:rPr lang="en-US" altLang="zh-CN" sz="1400" dirty="0"/>
              <a:t>, uint32_t *</a:t>
            </a:r>
            <a:r>
              <a:rPr lang="en-US" altLang="zh-CN" sz="1400" dirty="0" err="1"/>
              <a:t>rt</a:t>
            </a:r>
            <a:r>
              <a:rPr lang="en-US" altLang="zh-CN" sz="1400" dirty="0"/>
              <a:t>, uint32_t *</a:t>
            </a:r>
            <a:r>
              <a:rPr lang="en-US" altLang="zh-CN" sz="1400" dirty="0" err="1"/>
              <a:t>rd</a:t>
            </a:r>
            <a:r>
              <a:rPr lang="en-US" altLang="zh-CN" sz="1400" dirty="0"/>
              <a:t>, uint32_t *</a:t>
            </a:r>
            <a:r>
              <a:rPr lang="en-US" altLang="zh-CN" sz="1400" dirty="0" err="1"/>
              <a:t>imm</a:t>
            </a:r>
            <a:r>
              <a:rPr lang="en-US" altLang="zh-CN" sz="1400" dirty="0"/>
              <a:t>, uint32_t *opcode) {</a:t>
            </a:r>
          </a:p>
          <a:p>
            <a:r>
              <a:rPr lang="en-US" altLang="zh-CN" sz="1400" dirty="0"/>
              <a:t>    *opcode = (instruction &gt;&gt; 26) &amp; 0x3F; </a:t>
            </a:r>
          </a:p>
          <a:p>
            <a:r>
              <a:rPr lang="en-US" altLang="zh-CN" sz="1400" dirty="0"/>
              <a:t>    uint32_t </a:t>
            </a:r>
            <a:r>
              <a:rPr lang="en-US" altLang="zh-CN" sz="1400" dirty="0" err="1"/>
              <a:t>funct</a:t>
            </a:r>
            <a:r>
              <a:rPr lang="en-US" altLang="zh-CN" sz="1400" dirty="0"/>
              <a:t> = instruction &amp; 0x3F; </a:t>
            </a:r>
          </a:p>
          <a:p>
            <a:r>
              <a:rPr lang="en-US" altLang="zh-CN" sz="1400" dirty="0"/>
              <a:t>    *</a:t>
            </a:r>
            <a:r>
              <a:rPr lang="en-US" altLang="zh-CN" sz="1400" dirty="0" err="1"/>
              <a:t>rs</a:t>
            </a:r>
            <a:r>
              <a:rPr lang="en-US" altLang="zh-CN" sz="1400" dirty="0"/>
              <a:t> = (instruction &gt;&gt; 21) &amp; 0x1F;</a:t>
            </a:r>
          </a:p>
          <a:p>
            <a:r>
              <a:rPr lang="en-US" altLang="zh-CN" sz="1400" dirty="0"/>
              <a:t>    *</a:t>
            </a:r>
            <a:r>
              <a:rPr lang="en-US" altLang="zh-CN" sz="1400" dirty="0" err="1"/>
              <a:t>rt</a:t>
            </a:r>
            <a:r>
              <a:rPr lang="en-US" altLang="zh-CN" sz="1400" dirty="0"/>
              <a:t> = (instruction &gt;&gt; 16) &amp; 0x1F;</a:t>
            </a:r>
          </a:p>
          <a:p>
            <a:r>
              <a:rPr lang="en-US" altLang="zh-CN" sz="1400" dirty="0"/>
              <a:t>    *</a:t>
            </a:r>
            <a:r>
              <a:rPr lang="en-US" altLang="zh-CN" sz="1400" dirty="0" err="1"/>
              <a:t>rd</a:t>
            </a:r>
            <a:r>
              <a:rPr lang="en-US" altLang="zh-CN" sz="1400" dirty="0"/>
              <a:t> = (instruction &gt;&gt; 11) &amp; 0x1F;</a:t>
            </a:r>
          </a:p>
          <a:p>
            <a:r>
              <a:rPr lang="en-US" altLang="zh-CN" sz="1400" dirty="0"/>
              <a:t>    *</a:t>
            </a:r>
            <a:r>
              <a:rPr lang="en-US" altLang="zh-CN" sz="1400" dirty="0" err="1"/>
              <a:t>imm</a:t>
            </a:r>
            <a:r>
              <a:rPr lang="en-US" altLang="zh-CN" sz="1400" dirty="0"/>
              <a:t> = instruction &amp; 0xFFFF;</a:t>
            </a:r>
          </a:p>
          <a:p>
            <a:r>
              <a:rPr lang="en-US" altLang="zh-CN" sz="1400" dirty="0"/>
              <a:t>    if (*</a:t>
            </a:r>
            <a:r>
              <a:rPr lang="en-US" altLang="zh-CN" sz="1400" dirty="0" err="1"/>
              <a:t>imm</a:t>
            </a:r>
            <a:r>
              <a:rPr lang="en-US" altLang="zh-CN" sz="1400" dirty="0"/>
              <a:t> &amp; 0x8000) {</a:t>
            </a:r>
          </a:p>
          <a:p>
            <a:r>
              <a:rPr lang="en-US" altLang="zh-CN" sz="1400" dirty="0"/>
              <a:t>        *</a:t>
            </a:r>
            <a:r>
              <a:rPr lang="en-US" altLang="zh-CN" sz="1400" dirty="0" err="1"/>
              <a:t>imm</a:t>
            </a:r>
            <a:r>
              <a:rPr lang="en-US" altLang="zh-CN" sz="1400" dirty="0"/>
              <a:t> |= 0xFFFF0000; </a:t>
            </a:r>
          </a:p>
          <a:p>
            <a:r>
              <a:rPr lang="en-US" altLang="zh-CN" sz="1400" dirty="0"/>
              <a:t>    }</a:t>
            </a:r>
          </a:p>
          <a:p>
            <a:r>
              <a:rPr lang="en-US" altLang="zh-CN" sz="1400" dirty="0"/>
              <a:t>    ctrl-&gt;</a:t>
            </a:r>
            <a:r>
              <a:rPr lang="en-US" altLang="zh-CN" sz="1400" dirty="0" err="1"/>
              <a:t>RegDst</a:t>
            </a:r>
            <a:r>
              <a:rPr lang="en-US" altLang="zh-CN" sz="1400" dirty="0"/>
              <a:t> = 0;</a:t>
            </a:r>
          </a:p>
          <a:p>
            <a:r>
              <a:rPr lang="en-US" altLang="zh-CN" sz="1400" dirty="0"/>
              <a:t>    ctrl-&gt;</a:t>
            </a:r>
            <a:r>
              <a:rPr lang="en-US" altLang="zh-CN" sz="1400" dirty="0" err="1"/>
              <a:t>ALUSrc</a:t>
            </a:r>
            <a:r>
              <a:rPr lang="en-US" altLang="zh-CN" sz="1400" dirty="0"/>
              <a:t> = 0;</a:t>
            </a:r>
          </a:p>
          <a:p>
            <a:r>
              <a:rPr lang="en-US" altLang="zh-CN" sz="1400" dirty="0"/>
              <a:t>    ctrl-&gt;</a:t>
            </a:r>
            <a:r>
              <a:rPr lang="en-US" altLang="zh-CN" sz="1400" dirty="0" err="1"/>
              <a:t>MemtoReg</a:t>
            </a:r>
            <a:r>
              <a:rPr lang="en-US" altLang="zh-CN" sz="1400" dirty="0"/>
              <a:t> = 0;</a:t>
            </a:r>
          </a:p>
          <a:p>
            <a:r>
              <a:rPr lang="en-US" altLang="zh-CN" sz="1400" dirty="0"/>
              <a:t>    ctrl-&gt;</a:t>
            </a:r>
            <a:r>
              <a:rPr lang="en-US" altLang="zh-CN" sz="1400" dirty="0" err="1"/>
              <a:t>RegWrite</a:t>
            </a:r>
            <a:r>
              <a:rPr lang="en-US" altLang="zh-CN" sz="1400" dirty="0"/>
              <a:t> = 0;</a:t>
            </a:r>
          </a:p>
          <a:p>
            <a:r>
              <a:rPr lang="en-US" altLang="zh-CN" sz="1400" dirty="0"/>
              <a:t>    ctrl-&gt;Branch = 0</a:t>
            </a:r>
            <a:r>
              <a:rPr lang="en-US" altLang="zh-CN" sz="1400" dirty="0" smtClean="0"/>
              <a:t>;</a:t>
            </a:r>
          </a:p>
          <a:p>
            <a:r>
              <a:rPr lang="en-US" altLang="zh-CN" sz="1400" dirty="0"/>
              <a:t>    switch </a:t>
            </a:r>
            <a:r>
              <a:rPr lang="en-US" altLang="zh-CN" sz="1400" b="1" dirty="0">
                <a:solidFill>
                  <a:srgbClr val="FF0000"/>
                </a:solidFill>
              </a:rPr>
              <a:t>(*opcode</a:t>
            </a:r>
            <a:r>
              <a:rPr lang="en-US" altLang="zh-CN" sz="1400" dirty="0"/>
              <a:t>) {</a:t>
            </a:r>
          </a:p>
          <a:p>
            <a:r>
              <a:rPr lang="en-US" altLang="zh-CN" sz="1400" dirty="0"/>
              <a:t>        case OPCODE_LW:  // LW </a:t>
            </a:r>
            <a:r>
              <a:rPr lang="zh-CN" altLang="en-US" sz="1400" dirty="0"/>
              <a:t>指令</a:t>
            </a:r>
          </a:p>
          <a:p>
            <a:r>
              <a:rPr lang="zh-CN" altLang="en-US" sz="1400" dirty="0"/>
              <a:t>            </a:t>
            </a:r>
            <a:r>
              <a:rPr lang="en-US" altLang="zh-CN" sz="1400" dirty="0"/>
              <a:t>ctrl-&gt;</a:t>
            </a:r>
            <a:r>
              <a:rPr lang="en-US" altLang="zh-CN" sz="1400" dirty="0" err="1"/>
              <a:t>ALUSrc</a:t>
            </a:r>
            <a:r>
              <a:rPr lang="en-US" altLang="zh-CN" sz="1400" dirty="0"/>
              <a:t> = 1;</a:t>
            </a:r>
          </a:p>
          <a:p>
            <a:r>
              <a:rPr lang="en-US" altLang="zh-CN" sz="1400" dirty="0"/>
              <a:t>            ctrl-&gt;</a:t>
            </a:r>
            <a:r>
              <a:rPr lang="en-US" altLang="zh-CN" sz="1400" dirty="0" err="1"/>
              <a:t>MemtoReg</a:t>
            </a:r>
            <a:r>
              <a:rPr lang="en-US" altLang="zh-CN" sz="1400" dirty="0"/>
              <a:t> = </a:t>
            </a:r>
            <a:r>
              <a:rPr lang="en-US" altLang="zh-CN" sz="1400" dirty="0" smtClean="0"/>
              <a:t>1;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    ctrl-&gt;</a:t>
            </a:r>
            <a:r>
              <a:rPr lang="en-US" altLang="zh-CN" sz="1400" dirty="0" err="1" smtClean="0"/>
              <a:t>ALUOp</a:t>
            </a:r>
            <a:r>
              <a:rPr lang="en-US" altLang="zh-CN" sz="1400" dirty="0" smtClean="0"/>
              <a:t> = ADD;</a:t>
            </a:r>
          </a:p>
          <a:p>
            <a:r>
              <a:rPr lang="en-US" altLang="zh-CN" sz="1400" dirty="0" smtClean="0"/>
              <a:t>            </a:t>
            </a:r>
            <a:r>
              <a:rPr lang="en-US" altLang="zh-CN" sz="1400" dirty="0"/>
              <a:t>break;</a:t>
            </a:r>
            <a:endParaRPr lang="zh-CN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5519936" y="764705"/>
            <a:ext cx="309634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case OPCODE_R_TYPE:  // R-type</a:t>
            </a:r>
          </a:p>
          <a:p>
            <a:r>
              <a:rPr lang="en-US" altLang="zh-CN" sz="1400" dirty="0"/>
              <a:t>            ctrl-&gt;</a:t>
            </a:r>
            <a:r>
              <a:rPr lang="en-US" altLang="zh-CN" sz="1400" dirty="0" err="1"/>
              <a:t>RegDst</a:t>
            </a:r>
            <a:r>
              <a:rPr lang="en-US" altLang="zh-CN" sz="1400" dirty="0"/>
              <a:t> = 1;</a:t>
            </a:r>
          </a:p>
          <a:p>
            <a:r>
              <a:rPr lang="en-US" altLang="zh-CN" sz="1400" dirty="0"/>
              <a:t>            ctrl-&gt;</a:t>
            </a:r>
            <a:r>
              <a:rPr lang="en-US" altLang="zh-CN" sz="1400" dirty="0" err="1"/>
              <a:t>ALUSrc</a:t>
            </a:r>
            <a:r>
              <a:rPr lang="en-US" altLang="zh-CN" sz="1400" dirty="0"/>
              <a:t> = 0;</a:t>
            </a:r>
          </a:p>
          <a:p>
            <a:r>
              <a:rPr lang="en-US" altLang="zh-CN" sz="1400" dirty="0"/>
              <a:t>            ctrl-&gt;</a:t>
            </a:r>
            <a:r>
              <a:rPr lang="en-US" altLang="zh-CN" sz="1400" dirty="0" err="1"/>
              <a:t>RegWrite</a:t>
            </a:r>
            <a:r>
              <a:rPr lang="en-US" altLang="zh-CN" sz="1400" dirty="0"/>
              <a:t> = 1;</a:t>
            </a:r>
          </a:p>
          <a:p>
            <a:r>
              <a:rPr lang="en-US" altLang="zh-CN" sz="1400" dirty="0"/>
              <a:t>            switch (</a:t>
            </a:r>
            <a:r>
              <a:rPr lang="en-US" altLang="zh-CN" sz="1400" b="1" dirty="0" err="1">
                <a:solidFill>
                  <a:srgbClr val="FF0000"/>
                </a:solidFill>
              </a:rPr>
              <a:t>funct</a:t>
            </a:r>
            <a:r>
              <a:rPr lang="en-US" altLang="zh-CN" sz="1400" dirty="0"/>
              <a:t>) {</a:t>
            </a:r>
          </a:p>
          <a:p>
            <a:r>
              <a:rPr lang="en-US" altLang="zh-CN" sz="1400" dirty="0"/>
              <a:t>                case FUNC_ADD: // ADD</a:t>
            </a:r>
          </a:p>
          <a:p>
            <a:r>
              <a:rPr lang="en-US" altLang="zh-CN" sz="1400" dirty="0"/>
              <a:t>                    ctrl-&gt;</a:t>
            </a:r>
            <a:r>
              <a:rPr lang="en-US" altLang="zh-CN" sz="1400" dirty="0" err="1"/>
              <a:t>ALUOp</a:t>
            </a:r>
            <a:r>
              <a:rPr lang="en-US" altLang="zh-CN" sz="1400" dirty="0"/>
              <a:t> = ADD;</a:t>
            </a:r>
          </a:p>
          <a:p>
            <a:r>
              <a:rPr lang="en-US" altLang="zh-CN" sz="1400" dirty="0"/>
              <a:t>                    break;</a:t>
            </a:r>
          </a:p>
          <a:p>
            <a:r>
              <a:rPr lang="en-US" altLang="zh-CN" sz="1400" dirty="0"/>
              <a:t>                case FUNC_SUB: // SUB</a:t>
            </a:r>
          </a:p>
          <a:p>
            <a:r>
              <a:rPr lang="en-US" altLang="zh-CN" sz="1400" dirty="0"/>
              <a:t>                    ctrl-&gt;</a:t>
            </a:r>
            <a:r>
              <a:rPr lang="en-US" altLang="zh-CN" sz="1400" dirty="0" err="1"/>
              <a:t>ALUOp</a:t>
            </a:r>
            <a:r>
              <a:rPr lang="en-US" altLang="zh-CN" sz="1400" dirty="0"/>
              <a:t> = SUB;</a:t>
            </a:r>
          </a:p>
          <a:p>
            <a:r>
              <a:rPr lang="en-US" altLang="zh-CN" sz="1400" dirty="0"/>
              <a:t>                    break;}</a:t>
            </a:r>
          </a:p>
          <a:p>
            <a:r>
              <a:rPr lang="en-US" altLang="zh-CN" sz="1400" dirty="0"/>
              <a:t>            break;</a:t>
            </a:r>
          </a:p>
          <a:p>
            <a:r>
              <a:rPr lang="en-US" altLang="zh-CN" sz="1400" dirty="0"/>
              <a:t>        </a:t>
            </a:r>
            <a:endParaRPr lang="zh-CN" altLang="en-US" sz="1400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032248" y="1137011"/>
            <a:ext cx="1879183" cy="821617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8287089" y="729996"/>
            <a:ext cx="309634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case </a:t>
            </a:r>
            <a:r>
              <a:rPr lang="en-US" altLang="zh-CN" sz="1400" dirty="0"/>
              <a:t>OPCODE_ADDI:  // ADDI</a:t>
            </a:r>
          </a:p>
          <a:p>
            <a:r>
              <a:rPr lang="en-US" altLang="zh-CN" sz="1400" dirty="0"/>
              <a:t>            ctrl-&gt;</a:t>
            </a:r>
            <a:r>
              <a:rPr lang="en-US" altLang="zh-CN" sz="1400" dirty="0" err="1"/>
              <a:t>ALUSrc</a:t>
            </a:r>
            <a:r>
              <a:rPr lang="en-US" altLang="zh-CN" sz="1400" dirty="0"/>
              <a:t> = 1;</a:t>
            </a:r>
          </a:p>
          <a:p>
            <a:r>
              <a:rPr lang="en-US" altLang="zh-CN" sz="1400" dirty="0"/>
              <a:t>            ctrl-&gt;</a:t>
            </a:r>
            <a:r>
              <a:rPr lang="en-US" altLang="zh-CN" sz="1400" dirty="0" err="1"/>
              <a:t>RegWrite</a:t>
            </a:r>
            <a:r>
              <a:rPr lang="en-US" altLang="zh-CN" sz="1400" dirty="0"/>
              <a:t> = 1;</a:t>
            </a:r>
          </a:p>
          <a:p>
            <a:r>
              <a:rPr lang="en-US" altLang="zh-CN" sz="1400" dirty="0"/>
              <a:t>            ctrl-&gt;</a:t>
            </a:r>
            <a:r>
              <a:rPr lang="en-US" altLang="zh-CN" sz="1400" dirty="0" err="1"/>
              <a:t>ALUOp</a:t>
            </a:r>
            <a:r>
              <a:rPr lang="en-US" altLang="zh-CN" sz="1400" dirty="0"/>
              <a:t> = ADD;</a:t>
            </a:r>
          </a:p>
          <a:p>
            <a:r>
              <a:rPr lang="en-US" altLang="zh-CN" sz="1400" dirty="0"/>
              <a:t>            break;</a:t>
            </a:r>
          </a:p>
          <a:p>
            <a:r>
              <a:rPr lang="en-US" altLang="zh-CN" sz="1400" dirty="0"/>
              <a:t>        case OPCODE_BNE:  // BNE</a:t>
            </a:r>
          </a:p>
          <a:p>
            <a:r>
              <a:rPr lang="en-US" altLang="zh-CN" sz="1400" dirty="0"/>
              <a:t>            ctrl-&gt;Branch = 1;</a:t>
            </a:r>
          </a:p>
          <a:p>
            <a:r>
              <a:rPr lang="en-US" altLang="zh-CN" sz="1400" dirty="0"/>
              <a:t>            ctrl-&gt;</a:t>
            </a:r>
            <a:r>
              <a:rPr lang="en-US" altLang="zh-CN" sz="1400" dirty="0" err="1"/>
              <a:t>ALUOp</a:t>
            </a:r>
            <a:r>
              <a:rPr lang="en-US" altLang="zh-CN" sz="1400" dirty="0"/>
              <a:t> = SUB;</a:t>
            </a:r>
          </a:p>
          <a:p>
            <a:r>
              <a:rPr lang="en-US" altLang="zh-CN" sz="1400" dirty="0"/>
              <a:t>            break;</a:t>
            </a:r>
          </a:p>
          <a:p>
            <a:r>
              <a:rPr lang="en-US" altLang="zh-CN" sz="1400" dirty="0"/>
              <a:t>        case </a:t>
            </a:r>
            <a:r>
              <a:rPr lang="en-US" altLang="zh-CN" sz="1400" dirty="0" smtClean="0"/>
              <a:t>OPCODE_NOP:  </a:t>
            </a:r>
            <a:r>
              <a:rPr lang="en-US" altLang="zh-CN" sz="1400" dirty="0"/>
              <a:t>// </a:t>
            </a:r>
            <a:r>
              <a:rPr lang="en-US" altLang="zh-CN" sz="1400" dirty="0" smtClean="0"/>
              <a:t>NOP</a:t>
            </a:r>
            <a:endParaRPr lang="en-US" altLang="zh-CN" sz="1400" dirty="0"/>
          </a:p>
          <a:p>
            <a:r>
              <a:rPr lang="en-US" altLang="zh-CN" sz="1400" dirty="0"/>
              <a:t>            ctrl-&gt;</a:t>
            </a:r>
            <a:r>
              <a:rPr lang="en-US" altLang="zh-CN" sz="1400" dirty="0" err="1"/>
              <a:t>RegWrite</a:t>
            </a:r>
            <a:r>
              <a:rPr lang="en-US" altLang="zh-CN" sz="1400" dirty="0"/>
              <a:t> = 0;</a:t>
            </a:r>
          </a:p>
          <a:p>
            <a:r>
              <a:rPr lang="en-US" altLang="zh-CN" sz="1400" dirty="0"/>
              <a:t>            break;</a:t>
            </a:r>
          </a:p>
          <a:p>
            <a:r>
              <a:rPr lang="en-US" altLang="zh-CN" sz="1400" dirty="0"/>
              <a:t>    }</a:t>
            </a:r>
            <a:endParaRPr lang="zh-CN" altLang="en-US" sz="1400" dirty="0"/>
          </a:p>
        </p:txBody>
      </p:sp>
      <p:sp>
        <p:nvSpPr>
          <p:cNvPr id="3" name="矩形 2"/>
          <p:cNvSpPr/>
          <p:nvPr/>
        </p:nvSpPr>
        <p:spPr bwMode="auto">
          <a:xfrm>
            <a:off x="4007768" y="2204864"/>
            <a:ext cx="720080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863753" y="1700808"/>
            <a:ext cx="864095" cy="7200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832232" y="1814636"/>
            <a:ext cx="2479121" cy="1470348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384032" y="4678326"/>
            <a:ext cx="5400600" cy="864096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宋体" pitchFamily="2" charset="-122"/>
            </a:endParaRPr>
          </a:p>
        </p:txBody>
      </p:sp>
      <p:cxnSp>
        <p:nvCxnSpPr>
          <p:cNvPr id="8" name="直接箭头连接符 7"/>
          <p:cNvCxnSpPr/>
          <p:nvPr/>
        </p:nvCxnSpPr>
        <p:spPr bwMode="auto">
          <a:xfrm flipH="1" flipV="1">
            <a:off x="3311353" y="2459959"/>
            <a:ext cx="4008783" cy="218366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 bwMode="auto">
          <a:xfrm>
            <a:off x="832232" y="1412776"/>
            <a:ext cx="2887504" cy="144016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5087888" y="4842758"/>
            <a:ext cx="1224136" cy="1057198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879976" y="764705"/>
            <a:ext cx="1679848" cy="258992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726577" y="1643930"/>
            <a:ext cx="445949" cy="282934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宋体" pitchFamily="2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 bwMode="auto">
          <a:xfrm>
            <a:off x="6960096" y="1023697"/>
            <a:ext cx="0" cy="62023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 bwMode="auto">
          <a:xfrm flipH="1" flipV="1">
            <a:off x="3719736" y="1596640"/>
            <a:ext cx="2052284" cy="318347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内容占位符 2"/>
          <p:cNvSpPr>
            <a:spLocks noGrp="1"/>
          </p:cNvSpPr>
          <p:nvPr>
            <p:ph sz="half" idx="1"/>
          </p:nvPr>
        </p:nvSpPr>
        <p:spPr>
          <a:xfrm>
            <a:off x="6895351" y="6136199"/>
            <a:ext cx="5328592" cy="42131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200" dirty="0" smtClean="0">
                <a:latin typeface="+mj-ea"/>
                <a:ea typeface="+mj-ea"/>
              </a:rPr>
              <a:t>图片来源：</a:t>
            </a:r>
            <a:r>
              <a:rPr lang="en-US" altLang="zh-CN" sz="1200" dirty="0" smtClean="0">
                <a:latin typeface="+mj-ea"/>
                <a:ea typeface="+mj-ea"/>
              </a:rPr>
              <a:t>《</a:t>
            </a:r>
            <a:r>
              <a:rPr lang="zh-CN" altLang="en-US" sz="1200" dirty="0" smtClean="0">
                <a:latin typeface="+mj-ea"/>
                <a:ea typeface="+mj-ea"/>
              </a:rPr>
              <a:t>计算机组成原理（微课版）</a:t>
            </a:r>
            <a:r>
              <a:rPr lang="en-US" altLang="zh-CN" sz="1200" dirty="0" smtClean="0">
                <a:latin typeface="+mj-ea"/>
                <a:ea typeface="+mj-ea"/>
              </a:rPr>
              <a:t>》</a:t>
            </a:r>
            <a:endParaRPr lang="zh-CN" altLang="en-US" sz="1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13490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</a:t>
            </a:r>
            <a:r>
              <a:rPr lang="zh-CN" altLang="en-US" dirty="0" smtClean="0"/>
              <a:t>执行代码实现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052737"/>
            <a:ext cx="5232400" cy="482453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400" dirty="0"/>
              <a:t>void execute(uint32_t </a:t>
            </a:r>
            <a:r>
              <a:rPr lang="en-US" altLang="zh-CN" sz="1400" dirty="0" err="1"/>
              <a:t>rs</a:t>
            </a:r>
            <a:r>
              <a:rPr lang="en-US" altLang="zh-CN" sz="1400" dirty="0"/>
              <a:t>, uint32_t </a:t>
            </a:r>
            <a:r>
              <a:rPr lang="en-US" altLang="zh-CN" sz="1400" dirty="0" err="1"/>
              <a:t>rt</a:t>
            </a:r>
            <a:r>
              <a:rPr lang="en-US" altLang="zh-CN" sz="1400" dirty="0"/>
              <a:t>, uint32_t </a:t>
            </a:r>
            <a:r>
              <a:rPr lang="en-US" altLang="zh-CN" sz="1400" dirty="0" err="1"/>
              <a:t>rd</a:t>
            </a:r>
            <a:r>
              <a:rPr lang="en-US" altLang="zh-CN" sz="1400" dirty="0"/>
              <a:t>, uint32_t </a:t>
            </a:r>
            <a:r>
              <a:rPr lang="en-US" altLang="zh-CN" sz="1400" dirty="0" err="1"/>
              <a:t>imm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ControlSignals</a:t>
            </a:r>
            <a:r>
              <a:rPr lang="en-US" altLang="zh-CN" sz="1400" dirty="0"/>
              <a:t> ctrl) {</a:t>
            </a:r>
          </a:p>
          <a:p>
            <a:pPr marL="0" indent="0">
              <a:buNone/>
            </a:pPr>
            <a:r>
              <a:rPr lang="en-US" altLang="zh-CN" sz="1400" dirty="0"/>
              <a:t>    uint32_t </a:t>
            </a:r>
            <a:r>
              <a:rPr lang="en-US" altLang="zh-CN" sz="1400" dirty="0" err="1"/>
              <a:t>ALUResult</a:t>
            </a:r>
            <a:r>
              <a:rPr lang="en-US" altLang="zh-CN" sz="1400" dirty="0"/>
              <a:t>;</a:t>
            </a:r>
          </a:p>
          <a:p>
            <a:pPr marL="0" indent="0">
              <a:buNone/>
            </a:pPr>
            <a:r>
              <a:rPr lang="en-US" altLang="zh-CN" sz="1400" dirty="0"/>
              <a:t>    if (</a:t>
            </a:r>
            <a:r>
              <a:rPr lang="en-US" altLang="zh-CN" sz="1400" dirty="0" err="1"/>
              <a:t>ctrl.ALUSrc</a:t>
            </a:r>
            <a:r>
              <a:rPr lang="en-US" altLang="zh-CN" sz="1400" dirty="0"/>
              <a:t>) {</a:t>
            </a:r>
          </a:p>
          <a:p>
            <a:pPr marL="0" indent="0">
              <a:buNone/>
            </a:pPr>
            <a:r>
              <a:rPr lang="en-US" altLang="zh-CN" sz="1400" dirty="0"/>
              <a:t>        </a:t>
            </a:r>
            <a:r>
              <a:rPr lang="en-US" altLang="zh-CN" sz="1400" dirty="0" err="1"/>
              <a:t>ALUResult</a:t>
            </a:r>
            <a:r>
              <a:rPr lang="en-US" altLang="zh-CN" sz="1400" dirty="0"/>
              <a:t> = ALU(</a:t>
            </a:r>
            <a:r>
              <a:rPr lang="en-US" altLang="zh-CN" sz="1400" dirty="0" err="1"/>
              <a:t>reg</a:t>
            </a:r>
            <a:r>
              <a:rPr lang="en-US" altLang="zh-CN" sz="1400" dirty="0"/>
              <a:t>[</a:t>
            </a:r>
            <a:r>
              <a:rPr lang="en-US" altLang="zh-CN" sz="1400" dirty="0" err="1"/>
              <a:t>rs</a:t>
            </a:r>
            <a:r>
              <a:rPr lang="en-US" altLang="zh-CN" sz="1400" dirty="0"/>
              <a:t>], </a:t>
            </a:r>
            <a:r>
              <a:rPr lang="en-US" altLang="zh-CN" sz="1400" dirty="0" err="1"/>
              <a:t>imm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ctrl.ALUOp</a:t>
            </a:r>
            <a:r>
              <a:rPr lang="en-US" altLang="zh-CN" sz="1400" dirty="0"/>
              <a:t>);  // </a:t>
            </a:r>
            <a:r>
              <a:rPr lang="zh-CN" altLang="en-US" sz="1400" dirty="0"/>
              <a:t>处理立即数</a:t>
            </a:r>
          </a:p>
          <a:p>
            <a:pPr marL="0" indent="0">
              <a:buNone/>
            </a:pPr>
            <a:r>
              <a:rPr lang="zh-CN" altLang="en-US" sz="1400" dirty="0"/>
              <a:t>    </a:t>
            </a:r>
            <a:r>
              <a:rPr lang="en-US" altLang="zh-CN" sz="1400" dirty="0"/>
              <a:t>} </a:t>
            </a:r>
          </a:p>
          <a:p>
            <a:pPr marL="0" indent="0">
              <a:buNone/>
            </a:pPr>
            <a:r>
              <a:rPr lang="en-US" altLang="zh-CN" sz="1400" dirty="0"/>
              <a:t>	else {</a:t>
            </a:r>
          </a:p>
          <a:p>
            <a:pPr marL="0" indent="0">
              <a:buNone/>
            </a:pPr>
            <a:r>
              <a:rPr lang="en-US" altLang="zh-CN" sz="1400" dirty="0"/>
              <a:t>        </a:t>
            </a:r>
            <a:r>
              <a:rPr lang="en-US" altLang="zh-CN" sz="1400" dirty="0" err="1"/>
              <a:t>ALUResult</a:t>
            </a:r>
            <a:r>
              <a:rPr lang="en-US" altLang="zh-CN" sz="1400" dirty="0"/>
              <a:t> = ALU(</a:t>
            </a:r>
            <a:r>
              <a:rPr lang="en-US" altLang="zh-CN" sz="1400" dirty="0" err="1"/>
              <a:t>reg</a:t>
            </a:r>
            <a:r>
              <a:rPr lang="en-US" altLang="zh-CN" sz="1400" dirty="0"/>
              <a:t>[</a:t>
            </a:r>
            <a:r>
              <a:rPr lang="en-US" altLang="zh-CN" sz="1400" dirty="0" err="1"/>
              <a:t>rs</a:t>
            </a:r>
            <a:r>
              <a:rPr lang="en-US" altLang="zh-CN" sz="1400" dirty="0"/>
              <a:t>], </a:t>
            </a:r>
            <a:r>
              <a:rPr lang="en-US" altLang="zh-CN" sz="1400" dirty="0" err="1"/>
              <a:t>reg</a:t>
            </a:r>
            <a:r>
              <a:rPr lang="en-US" altLang="zh-CN" sz="1400" dirty="0"/>
              <a:t>[</a:t>
            </a:r>
            <a:r>
              <a:rPr lang="en-US" altLang="zh-CN" sz="1400" dirty="0" err="1"/>
              <a:t>rt</a:t>
            </a:r>
            <a:r>
              <a:rPr lang="en-US" altLang="zh-CN" sz="1400" dirty="0"/>
              <a:t>], </a:t>
            </a:r>
            <a:r>
              <a:rPr lang="en-US" altLang="zh-CN" sz="1400" dirty="0" err="1"/>
              <a:t>ctrl.ALUOp</a:t>
            </a:r>
            <a:r>
              <a:rPr lang="en-US" altLang="zh-CN" sz="1400" dirty="0"/>
              <a:t>);  // </a:t>
            </a:r>
            <a:r>
              <a:rPr lang="zh-CN" altLang="en-US" sz="1400" dirty="0"/>
              <a:t>处理寄存器操作</a:t>
            </a:r>
          </a:p>
          <a:p>
            <a:pPr marL="0" indent="0">
              <a:buNone/>
            </a:pPr>
            <a:r>
              <a:rPr lang="zh-CN" altLang="en-US" sz="1400" dirty="0"/>
              <a:t>    </a:t>
            </a:r>
            <a:r>
              <a:rPr lang="en-US" altLang="zh-CN" sz="1400" dirty="0"/>
              <a:t>}</a:t>
            </a:r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 if (</a:t>
            </a:r>
            <a:r>
              <a:rPr lang="en-US" altLang="zh-CN" sz="1400" dirty="0" err="1"/>
              <a:t>ctrl.MemtoReg</a:t>
            </a:r>
            <a:r>
              <a:rPr lang="en-US" altLang="zh-CN" sz="1400" dirty="0"/>
              <a:t>) {  // </a:t>
            </a:r>
            <a:r>
              <a:rPr lang="zh-CN" altLang="en-US" sz="1400" dirty="0"/>
              <a:t>读取内存</a:t>
            </a:r>
          </a:p>
          <a:p>
            <a:pPr marL="0" indent="0">
              <a:buNone/>
            </a:pPr>
            <a:r>
              <a:rPr lang="zh-CN" altLang="en-US" sz="1400" dirty="0"/>
              <a:t>        </a:t>
            </a:r>
            <a:r>
              <a:rPr lang="en-US" altLang="zh-CN" sz="1400" dirty="0" err="1"/>
              <a:t>reg</a:t>
            </a:r>
            <a:r>
              <a:rPr lang="en-US" altLang="zh-CN" sz="1400" dirty="0"/>
              <a:t>[</a:t>
            </a:r>
            <a:r>
              <a:rPr lang="en-US" altLang="zh-CN" sz="1400" dirty="0" err="1"/>
              <a:t>rt</a:t>
            </a:r>
            <a:r>
              <a:rPr lang="en-US" altLang="zh-CN" sz="1400" dirty="0"/>
              <a:t>] = mem[(</a:t>
            </a:r>
            <a:r>
              <a:rPr lang="en-US" altLang="zh-CN" sz="1400" dirty="0" err="1" smtClean="0"/>
              <a:t>reg</a:t>
            </a:r>
            <a:r>
              <a:rPr lang="en-US" altLang="zh-CN" sz="1400" dirty="0" smtClean="0"/>
              <a:t>[0</a:t>
            </a:r>
            <a:r>
              <a:rPr lang="en-US" altLang="zh-CN" sz="1400" dirty="0"/>
              <a:t>]+</a:t>
            </a:r>
            <a:r>
              <a:rPr lang="en-US" altLang="zh-CN" sz="1400" dirty="0" err="1"/>
              <a:t>ALUResult</a:t>
            </a:r>
            <a:r>
              <a:rPr lang="en-US" altLang="zh-CN" sz="1400" dirty="0"/>
              <a:t>)/4];</a:t>
            </a:r>
          </a:p>
          <a:p>
            <a:pPr marL="0" indent="0">
              <a:buNone/>
            </a:pPr>
            <a:r>
              <a:rPr lang="en-US" altLang="zh-CN" sz="1400" dirty="0"/>
              <a:t>    } </a:t>
            </a:r>
          </a:p>
          <a:p>
            <a:pPr marL="0" indent="0"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else </a:t>
            </a:r>
            <a:r>
              <a:rPr lang="en-US" altLang="zh-CN" sz="1400" dirty="0"/>
              <a:t>if (</a:t>
            </a:r>
            <a:r>
              <a:rPr lang="en-US" altLang="zh-CN" sz="1400" dirty="0" err="1"/>
              <a:t>ctrl.RegWrite</a:t>
            </a:r>
            <a:r>
              <a:rPr lang="en-US" altLang="zh-CN" sz="1400" dirty="0"/>
              <a:t>) {</a:t>
            </a:r>
          </a:p>
          <a:p>
            <a:pPr marL="0" indent="0">
              <a:buNone/>
            </a:pPr>
            <a:r>
              <a:rPr lang="en-US" altLang="zh-CN" sz="1400" dirty="0"/>
              <a:t>        </a:t>
            </a:r>
            <a:r>
              <a:rPr lang="en-US" altLang="zh-CN" sz="1400" dirty="0" smtClean="0"/>
              <a:t>                             if </a:t>
            </a:r>
            <a:r>
              <a:rPr lang="en-US" altLang="zh-CN" sz="1400" dirty="0"/>
              <a:t>(</a:t>
            </a:r>
            <a:r>
              <a:rPr lang="en-US" altLang="zh-CN" sz="1400" dirty="0" err="1"/>
              <a:t>ctrl.RegDst</a:t>
            </a:r>
            <a:r>
              <a:rPr lang="en-US" altLang="zh-CN" sz="1400" dirty="0"/>
              <a:t>) {</a:t>
            </a:r>
          </a:p>
          <a:p>
            <a:pPr marL="0" indent="0">
              <a:buNone/>
            </a:pPr>
            <a:r>
              <a:rPr lang="en-US" altLang="zh-CN" sz="1400" dirty="0"/>
              <a:t>          </a:t>
            </a:r>
            <a:r>
              <a:rPr lang="en-US" altLang="zh-CN" sz="1400" dirty="0" smtClean="0"/>
              <a:t>                                </a:t>
            </a:r>
            <a:r>
              <a:rPr lang="en-US" altLang="zh-CN" sz="1400" dirty="0" err="1" smtClean="0"/>
              <a:t>reg</a:t>
            </a:r>
            <a:r>
              <a:rPr lang="en-US" altLang="zh-CN" sz="1400" dirty="0" smtClean="0"/>
              <a:t>[</a:t>
            </a:r>
            <a:r>
              <a:rPr lang="en-US" altLang="zh-CN" sz="1400" dirty="0" err="1" smtClean="0"/>
              <a:t>rd</a:t>
            </a:r>
            <a:r>
              <a:rPr lang="en-US" altLang="zh-CN" sz="1400" dirty="0"/>
              <a:t>] = </a:t>
            </a:r>
            <a:r>
              <a:rPr lang="en-US" altLang="zh-CN" sz="1400" dirty="0" err="1"/>
              <a:t>ALUResult</a:t>
            </a:r>
            <a:r>
              <a:rPr lang="en-US" altLang="zh-CN" sz="1400" dirty="0"/>
              <a:t>;</a:t>
            </a:r>
          </a:p>
          <a:p>
            <a:pPr marL="0" indent="0">
              <a:buNone/>
            </a:pPr>
            <a:r>
              <a:rPr lang="en-US" altLang="zh-CN" sz="1400" dirty="0" smtClean="0"/>
              <a:t>                                     }</a:t>
            </a:r>
          </a:p>
          <a:p>
            <a:pPr marL="0" indent="0">
              <a:buNone/>
            </a:pPr>
            <a:r>
              <a:rPr lang="en-US" altLang="zh-CN" sz="1400" dirty="0" smtClean="0"/>
              <a:t>                                     else {</a:t>
            </a:r>
          </a:p>
          <a:p>
            <a:pPr marL="0" indent="0">
              <a:buNone/>
            </a:pPr>
            <a:r>
              <a:rPr lang="en-US" altLang="zh-CN" sz="1400" dirty="0" smtClean="0"/>
              <a:t>                                         </a:t>
            </a:r>
            <a:r>
              <a:rPr lang="en-US" altLang="zh-CN" sz="1400" dirty="0" err="1" smtClean="0"/>
              <a:t>reg</a:t>
            </a:r>
            <a:r>
              <a:rPr lang="en-US" altLang="zh-CN" sz="1400" dirty="0" smtClean="0"/>
              <a:t>[</a:t>
            </a:r>
            <a:r>
              <a:rPr lang="en-US" altLang="zh-CN" sz="1400" dirty="0" err="1" smtClean="0"/>
              <a:t>rt</a:t>
            </a:r>
            <a:r>
              <a:rPr lang="en-US" altLang="zh-CN" sz="1400" dirty="0" smtClean="0"/>
              <a:t>] = </a:t>
            </a:r>
            <a:r>
              <a:rPr lang="en-US" altLang="zh-CN" sz="1400" dirty="0" err="1" smtClean="0"/>
              <a:t>ALUResult</a:t>
            </a:r>
            <a:r>
              <a:rPr lang="en-US" altLang="zh-CN" sz="1400" dirty="0" smtClean="0"/>
              <a:t>;</a:t>
            </a:r>
          </a:p>
          <a:p>
            <a:pPr marL="0" indent="0">
              <a:buNone/>
            </a:pPr>
            <a:r>
              <a:rPr lang="en-US" altLang="zh-CN" sz="1400" dirty="0" smtClean="0"/>
              <a:t>                                     }</a:t>
            </a:r>
          </a:p>
          <a:p>
            <a:pPr marL="0" indent="0">
              <a:buNone/>
            </a:pPr>
            <a:r>
              <a:rPr lang="en-US" altLang="zh-CN" sz="1400" dirty="0" smtClean="0"/>
              <a:t>    </a:t>
            </a:r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5" name="内容占位符 2"/>
          <p:cNvSpPr>
            <a:spLocks noGrp="1"/>
          </p:cNvSpPr>
          <p:nvPr>
            <p:ph sz="half" idx="1"/>
          </p:nvPr>
        </p:nvSpPr>
        <p:spPr>
          <a:xfrm>
            <a:off x="6600056" y="1052737"/>
            <a:ext cx="5232400" cy="482453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400" dirty="0"/>
              <a:t>if (</a:t>
            </a:r>
            <a:r>
              <a:rPr lang="en-US" altLang="zh-CN" sz="1400" dirty="0" err="1"/>
              <a:t>ctrl.Branch</a:t>
            </a:r>
            <a:r>
              <a:rPr lang="en-US" altLang="zh-CN" sz="1400" dirty="0"/>
              <a:t>) {  // </a:t>
            </a:r>
            <a:r>
              <a:rPr lang="zh-CN" altLang="en-US" sz="1400" dirty="0"/>
              <a:t>分支</a:t>
            </a:r>
          </a:p>
          <a:p>
            <a:pPr marL="0" indent="0">
              <a:buNone/>
            </a:pPr>
            <a:r>
              <a:rPr lang="zh-CN" altLang="en-US" sz="1400" dirty="0"/>
              <a:t>        </a:t>
            </a:r>
            <a:r>
              <a:rPr lang="en-US" altLang="zh-CN" sz="1400" dirty="0" err="1"/>
              <a:t>ALUResult</a:t>
            </a:r>
            <a:r>
              <a:rPr lang="en-US" altLang="zh-CN" sz="1400" dirty="0"/>
              <a:t> = ALU(</a:t>
            </a:r>
            <a:r>
              <a:rPr lang="en-US" altLang="zh-CN" sz="1400" dirty="0" err="1"/>
              <a:t>reg</a:t>
            </a:r>
            <a:r>
              <a:rPr lang="en-US" altLang="zh-CN" sz="1400" dirty="0"/>
              <a:t>[</a:t>
            </a:r>
            <a:r>
              <a:rPr lang="en-US" altLang="zh-CN" sz="1400" dirty="0" err="1"/>
              <a:t>rs</a:t>
            </a:r>
            <a:r>
              <a:rPr lang="en-US" altLang="zh-CN" sz="1400" dirty="0"/>
              <a:t>], </a:t>
            </a:r>
            <a:r>
              <a:rPr lang="en-US" altLang="zh-CN" sz="1400" dirty="0" err="1"/>
              <a:t>reg</a:t>
            </a:r>
            <a:r>
              <a:rPr lang="en-US" altLang="zh-CN" sz="1400" dirty="0"/>
              <a:t>[</a:t>
            </a:r>
            <a:r>
              <a:rPr lang="en-US" altLang="zh-CN" sz="1400" dirty="0" err="1"/>
              <a:t>rt</a:t>
            </a:r>
            <a:r>
              <a:rPr lang="en-US" altLang="zh-CN" sz="1400" dirty="0"/>
              <a:t>], </a:t>
            </a:r>
            <a:r>
              <a:rPr lang="en-US" altLang="zh-CN" sz="1400" dirty="0" err="1"/>
              <a:t>ctrl.ALUOp</a:t>
            </a:r>
            <a:r>
              <a:rPr lang="en-US" altLang="zh-CN" sz="1400" dirty="0"/>
              <a:t>);</a:t>
            </a:r>
          </a:p>
          <a:p>
            <a:pPr marL="0" indent="0">
              <a:buNone/>
            </a:pPr>
            <a:r>
              <a:rPr lang="en-US" altLang="zh-CN" sz="1400" dirty="0"/>
              <a:t>        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("BNE: </a:t>
            </a:r>
            <a:r>
              <a:rPr lang="en-US" altLang="zh-CN" sz="1400" dirty="0" err="1"/>
              <a:t>ALUResult</a:t>
            </a:r>
            <a:r>
              <a:rPr lang="en-US" altLang="zh-CN" sz="1400" dirty="0"/>
              <a:t>: %d, </a:t>
            </a:r>
            <a:r>
              <a:rPr lang="en-US" altLang="zh-CN" sz="1400" dirty="0" err="1"/>
              <a:t>rs</a:t>
            </a:r>
            <a:r>
              <a:rPr lang="en-US" altLang="zh-CN" sz="1400" dirty="0"/>
              <a:t>: %d, </a:t>
            </a:r>
            <a:r>
              <a:rPr lang="en-US" altLang="zh-CN" sz="1400" dirty="0" err="1"/>
              <a:t>rt</a:t>
            </a:r>
            <a:r>
              <a:rPr lang="en-US" altLang="zh-CN" sz="1400" dirty="0"/>
              <a:t>: %d, </a:t>
            </a:r>
            <a:r>
              <a:rPr lang="en-US" altLang="zh-CN" sz="1400" dirty="0" err="1"/>
              <a:t>imm</a:t>
            </a:r>
            <a:r>
              <a:rPr lang="en-US" altLang="zh-CN" sz="1400" dirty="0"/>
              <a:t>: %d\n", (int32_t)</a:t>
            </a:r>
            <a:r>
              <a:rPr lang="en-US" altLang="zh-CN" sz="1400" dirty="0" err="1"/>
              <a:t>ALUResult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reg</a:t>
            </a:r>
            <a:r>
              <a:rPr lang="en-US" altLang="zh-CN" sz="1400" dirty="0"/>
              <a:t>[</a:t>
            </a:r>
            <a:r>
              <a:rPr lang="en-US" altLang="zh-CN" sz="1400" dirty="0" err="1"/>
              <a:t>rs</a:t>
            </a:r>
            <a:r>
              <a:rPr lang="en-US" altLang="zh-CN" sz="1400" dirty="0"/>
              <a:t>], </a:t>
            </a:r>
            <a:r>
              <a:rPr lang="en-US" altLang="zh-CN" sz="1400" dirty="0" err="1"/>
              <a:t>reg</a:t>
            </a:r>
            <a:r>
              <a:rPr lang="en-US" altLang="zh-CN" sz="1400" dirty="0"/>
              <a:t>[</a:t>
            </a:r>
            <a:r>
              <a:rPr lang="en-US" altLang="zh-CN" sz="1400" dirty="0" err="1"/>
              <a:t>rt</a:t>
            </a:r>
            <a:r>
              <a:rPr lang="en-US" altLang="zh-CN" sz="1400" dirty="0"/>
              <a:t>], (int32_t)</a:t>
            </a:r>
            <a:r>
              <a:rPr lang="en-US" altLang="zh-CN" sz="1400" dirty="0" err="1"/>
              <a:t>imm</a:t>
            </a:r>
            <a:r>
              <a:rPr lang="en-US" altLang="zh-CN" sz="1400" dirty="0"/>
              <a:t>);</a:t>
            </a:r>
          </a:p>
          <a:p>
            <a:pPr marL="0" indent="0">
              <a:buNone/>
            </a:pPr>
            <a:r>
              <a:rPr lang="en-US" altLang="zh-CN" sz="1400" dirty="0"/>
              <a:t>        if (</a:t>
            </a:r>
            <a:r>
              <a:rPr lang="en-US" altLang="zh-CN" sz="1400" dirty="0" err="1"/>
              <a:t>ALUResult</a:t>
            </a:r>
            <a:r>
              <a:rPr lang="en-US" altLang="zh-CN" sz="1400" dirty="0"/>
              <a:t> != 0) {</a:t>
            </a:r>
          </a:p>
          <a:p>
            <a:pPr marL="0" indent="0">
              <a:buNone/>
            </a:pPr>
            <a:r>
              <a:rPr lang="en-US" altLang="zh-CN" sz="1400" dirty="0"/>
              <a:t>            PC += (int32_t)</a:t>
            </a:r>
            <a:r>
              <a:rPr lang="en-US" altLang="zh-CN" sz="1400" dirty="0" err="1"/>
              <a:t>imm</a:t>
            </a:r>
            <a:r>
              <a:rPr lang="en-US" altLang="zh-CN" sz="1400" dirty="0"/>
              <a:t> &lt;&lt; 2; </a:t>
            </a:r>
          </a:p>
          <a:p>
            <a:pPr marL="0" indent="0">
              <a:buNone/>
            </a:pPr>
            <a:r>
              <a:rPr lang="en-US" altLang="zh-CN" sz="1400" dirty="0"/>
              <a:t>            return;</a:t>
            </a:r>
          </a:p>
          <a:p>
            <a:pPr marL="0" indent="0">
              <a:buNone/>
            </a:pPr>
            <a:r>
              <a:rPr lang="en-US" altLang="zh-CN" sz="1400" dirty="0"/>
              <a:t>        }</a:t>
            </a:r>
          </a:p>
          <a:p>
            <a:pPr marL="0" indent="0">
              <a:buNone/>
            </a:pPr>
            <a:r>
              <a:rPr lang="en-US" altLang="zh-CN" sz="1400" dirty="0"/>
              <a:t>    }</a:t>
            </a:r>
          </a:p>
          <a:p>
            <a:pPr marL="0" indent="0">
              <a:buNone/>
            </a:pPr>
            <a:r>
              <a:rPr lang="en-US" altLang="zh-CN" sz="1400" dirty="0"/>
              <a:t>    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("After instruction execution:\n");</a:t>
            </a:r>
          </a:p>
          <a:p>
            <a:pPr marL="0" indent="0">
              <a:buNone/>
            </a:pPr>
            <a:r>
              <a:rPr lang="en-US" altLang="zh-CN" sz="1400" dirty="0"/>
              <a:t>    if (</a:t>
            </a:r>
            <a:r>
              <a:rPr lang="en-US" altLang="zh-CN" sz="1400" dirty="0" err="1"/>
              <a:t>ctrl.RegWrite</a:t>
            </a:r>
            <a:r>
              <a:rPr lang="en-US" altLang="zh-CN" sz="1400" dirty="0"/>
              <a:t>) {</a:t>
            </a:r>
          </a:p>
          <a:p>
            <a:pPr marL="0" indent="0">
              <a:buNone/>
            </a:pPr>
            <a:r>
              <a:rPr lang="en-US" altLang="zh-CN" sz="1400" dirty="0"/>
              <a:t>        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("Register $%d (written back) value: %u\n", </a:t>
            </a:r>
            <a:r>
              <a:rPr lang="en-US" altLang="zh-CN" sz="1400" dirty="0" smtClean="0"/>
              <a:t>                            </a:t>
            </a:r>
            <a:r>
              <a:rPr lang="en-US" altLang="zh-CN" sz="1400" dirty="0" err="1" smtClean="0"/>
              <a:t>ctrl.RegDst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? </a:t>
            </a:r>
            <a:r>
              <a:rPr lang="en-US" altLang="zh-CN" sz="1400" dirty="0" err="1"/>
              <a:t>rd</a:t>
            </a:r>
            <a:r>
              <a:rPr lang="en-US" altLang="zh-CN" sz="1400" dirty="0"/>
              <a:t> : </a:t>
            </a:r>
            <a:r>
              <a:rPr lang="en-US" altLang="zh-CN" sz="1400" dirty="0" err="1"/>
              <a:t>rt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reg</a:t>
            </a:r>
            <a:r>
              <a:rPr lang="en-US" altLang="zh-CN" sz="1400" dirty="0"/>
              <a:t>[</a:t>
            </a:r>
            <a:r>
              <a:rPr lang="en-US" altLang="zh-CN" sz="1400" dirty="0" err="1"/>
              <a:t>ctrl.RegDst</a:t>
            </a:r>
            <a:r>
              <a:rPr lang="en-US" altLang="zh-CN" sz="1400" dirty="0"/>
              <a:t> ? </a:t>
            </a:r>
            <a:r>
              <a:rPr lang="en-US" altLang="zh-CN" sz="1400" dirty="0" err="1"/>
              <a:t>rd</a:t>
            </a:r>
            <a:r>
              <a:rPr lang="en-US" altLang="zh-CN" sz="1400" dirty="0"/>
              <a:t> : </a:t>
            </a:r>
            <a:r>
              <a:rPr lang="en-US" altLang="zh-CN" sz="1400" dirty="0" err="1"/>
              <a:t>rt</a:t>
            </a:r>
            <a:r>
              <a:rPr lang="en-US" altLang="zh-CN" sz="1400" dirty="0" smtClean="0"/>
              <a:t>]);  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 }</a:t>
            </a:r>
          </a:p>
          <a:p>
            <a:pPr marL="0" indent="0">
              <a:buNone/>
            </a:pPr>
            <a:r>
              <a:rPr lang="en-US" altLang="zh-CN" sz="1400" dirty="0"/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074082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下一条指令执行代码实现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83432" y="1412776"/>
            <a:ext cx="5232400" cy="460692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400" dirty="0"/>
              <a:t>void </a:t>
            </a:r>
            <a:r>
              <a:rPr lang="en-US" altLang="zh-CN" sz="1400" dirty="0" err="1"/>
              <a:t>next_instruction</a:t>
            </a:r>
            <a:r>
              <a:rPr lang="en-US" altLang="zh-CN" sz="1400" dirty="0"/>
              <a:t>() {</a:t>
            </a:r>
          </a:p>
          <a:p>
            <a:pPr marL="0" indent="0">
              <a:buNone/>
            </a:pPr>
            <a:r>
              <a:rPr lang="en-US" altLang="zh-CN" sz="1400" dirty="0"/>
              <a:t>    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("PC now is the next instruction address: %u\n", PC); </a:t>
            </a:r>
          </a:p>
          <a:p>
            <a:pPr marL="0" indent="0">
              <a:buNone/>
            </a:pPr>
            <a:r>
              <a:rPr lang="en-US" altLang="zh-CN" sz="1400" dirty="0"/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612397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412876"/>
            <a:ext cx="6204446" cy="460692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400" dirty="0"/>
              <a:t>int main() {</a:t>
            </a:r>
          </a:p>
          <a:p>
            <a:pPr marL="0" indent="0">
              <a:buNone/>
            </a:pPr>
            <a:r>
              <a:rPr lang="en-US" altLang="zh-CN" sz="1400" dirty="0"/>
              <a:t>    mem[25] = 1; 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mem[26</a:t>
            </a:r>
            <a:r>
              <a:rPr lang="en-US" altLang="zh-CN" sz="1400" dirty="0"/>
              <a:t>] = 0; 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mem[27</a:t>
            </a:r>
            <a:r>
              <a:rPr lang="en-US" altLang="zh-CN" sz="1400" dirty="0"/>
              <a:t>] = 101; </a:t>
            </a:r>
            <a:r>
              <a:rPr lang="en-US" altLang="zh-CN" sz="1400" dirty="0" smtClean="0"/>
              <a:t>    </a:t>
            </a:r>
          </a:p>
          <a:p>
            <a:pPr marL="0" indent="0">
              <a:buNone/>
            </a:pPr>
            <a:r>
              <a:rPr lang="en-US" altLang="zh-CN" sz="1400" dirty="0" smtClean="0"/>
              <a:t>    mem[0] = 0x8C010064; // LW $1, 100($0) -&gt; $1 = mem[100]</a:t>
            </a:r>
          </a:p>
          <a:p>
            <a:pPr marL="0" indent="0">
              <a:buNone/>
            </a:pPr>
            <a:r>
              <a:rPr lang="en-US" altLang="zh-CN" sz="1400" dirty="0" smtClean="0"/>
              <a:t>    </a:t>
            </a:r>
            <a:r>
              <a:rPr lang="en-US" altLang="zh-CN" sz="1400" dirty="0"/>
              <a:t>mem[1] = 0x8C020068; // LW $2, 104($0) -&gt; $2 = mem[104]</a:t>
            </a:r>
          </a:p>
          <a:p>
            <a:pPr marL="0" indent="0">
              <a:buNone/>
            </a:pPr>
            <a:r>
              <a:rPr lang="en-US" altLang="zh-CN" sz="1400" dirty="0"/>
              <a:t>    mem[2] = 0x8C03006C; // LW $3, 108($0) -&gt; $3 = mem[108]</a:t>
            </a:r>
          </a:p>
          <a:p>
            <a:pPr marL="0" indent="0">
              <a:buNone/>
            </a:pPr>
            <a:r>
              <a:rPr lang="en-US" altLang="zh-CN" sz="1400" dirty="0"/>
              <a:t>    mem[3] = 0x00411020; // ADD $2, $2, $1</a:t>
            </a:r>
          </a:p>
          <a:p>
            <a:pPr marL="0" indent="0">
              <a:buNone/>
            </a:pPr>
            <a:r>
              <a:rPr lang="en-US" altLang="zh-CN" sz="1400" dirty="0"/>
              <a:t>    mem[4] = 0x20210001; // ADDI $1, $1, 1</a:t>
            </a:r>
          </a:p>
          <a:p>
            <a:pPr marL="0" indent="0">
              <a:buNone/>
            </a:pPr>
            <a:r>
              <a:rPr lang="en-US" altLang="zh-CN" sz="1400" dirty="0"/>
              <a:t>    mem[5] = 0x1423FFFD; // BNE $1, $3, -3</a:t>
            </a:r>
          </a:p>
          <a:p>
            <a:pPr marL="0" indent="0">
              <a:buNone/>
            </a:pPr>
            <a:r>
              <a:rPr lang="en-US" altLang="zh-CN" sz="1400" dirty="0"/>
              <a:t>    mem[6] = </a:t>
            </a:r>
            <a:r>
              <a:rPr lang="en-US" altLang="zh-CN" sz="1400" dirty="0" smtClean="0"/>
              <a:t>0x00000000</a:t>
            </a:r>
            <a:r>
              <a:rPr lang="en-US" altLang="zh-CN" sz="1400" dirty="0"/>
              <a:t>; // </a:t>
            </a:r>
            <a:r>
              <a:rPr lang="en-US" altLang="zh-CN" sz="1400" dirty="0" smtClean="0"/>
              <a:t>NOP</a:t>
            </a:r>
            <a:endParaRPr lang="en-US" altLang="zh-CN" sz="1400" dirty="0"/>
          </a:p>
          <a:p>
            <a:pPr marL="0" indent="0">
              <a:buNone/>
            </a:pPr>
            <a:endParaRPr lang="zh-CN" altLang="en-US" sz="18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104113" y="1412876"/>
            <a:ext cx="4319538" cy="460692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400" dirty="0"/>
              <a:t>while (PC &lt; MEM_SIZE * 4) {</a:t>
            </a:r>
          </a:p>
          <a:p>
            <a:pPr marL="0" indent="0">
              <a:buNone/>
            </a:pPr>
            <a:r>
              <a:rPr lang="en-US" altLang="zh-CN" sz="1400" dirty="0"/>
              <a:t>        uint32_t instruction = fetch();</a:t>
            </a:r>
          </a:p>
          <a:p>
            <a:pPr marL="0" indent="0">
              <a:buNone/>
            </a:pPr>
            <a:r>
              <a:rPr lang="en-US" altLang="zh-CN" sz="1400" dirty="0"/>
              <a:t>        </a:t>
            </a:r>
            <a:r>
              <a:rPr lang="en-US" altLang="zh-CN" sz="1400" dirty="0" err="1"/>
              <a:t>ControlSignals</a:t>
            </a:r>
            <a:r>
              <a:rPr lang="en-US" altLang="zh-CN" sz="1400" dirty="0"/>
              <a:t> ctrl;</a:t>
            </a:r>
          </a:p>
          <a:p>
            <a:pPr marL="0" indent="0">
              <a:buNone/>
            </a:pPr>
            <a:r>
              <a:rPr lang="en-US" altLang="zh-CN" sz="1400" dirty="0"/>
              <a:t>        uint32_t </a:t>
            </a:r>
            <a:r>
              <a:rPr lang="en-US" altLang="zh-CN" sz="1400" dirty="0" err="1"/>
              <a:t>rs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rt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rd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imm</a:t>
            </a:r>
            <a:r>
              <a:rPr lang="en-US" altLang="zh-CN" sz="1400" dirty="0"/>
              <a:t>, opcode;</a:t>
            </a:r>
          </a:p>
          <a:p>
            <a:pPr marL="0" indent="0">
              <a:buNone/>
            </a:pPr>
            <a:r>
              <a:rPr lang="en-US" altLang="zh-CN" sz="1400" dirty="0"/>
              <a:t>        decode(instruction, &amp;ctrl, &amp;</a:t>
            </a:r>
            <a:r>
              <a:rPr lang="en-US" altLang="zh-CN" sz="1400" dirty="0" err="1"/>
              <a:t>rs</a:t>
            </a:r>
            <a:r>
              <a:rPr lang="en-US" altLang="zh-CN" sz="1400" dirty="0"/>
              <a:t>, &amp;</a:t>
            </a:r>
            <a:r>
              <a:rPr lang="en-US" altLang="zh-CN" sz="1400" dirty="0" err="1"/>
              <a:t>rt</a:t>
            </a:r>
            <a:r>
              <a:rPr lang="en-US" altLang="zh-CN" sz="1400" dirty="0"/>
              <a:t>, &amp;</a:t>
            </a:r>
            <a:r>
              <a:rPr lang="en-US" altLang="zh-CN" sz="1400" dirty="0" err="1"/>
              <a:t>rd</a:t>
            </a:r>
            <a:r>
              <a:rPr lang="en-US" altLang="zh-CN" sz="1400" dirty="0"/>
              <a:t>, &amp;</a:t>
            </a:r>
            <a:r>
              <a:rPr lang="en-US" altLang="zh-CN" sz="1400" dirty="0" err="1"/>
              <a:t>imm</a:t>
            </a:r>
            <a:r>
              <a:rPr lang="en-US" altLang="zh-CN" sz="1400" dirty="0"/>
              <a:t>, &amp;opcode);</a:t>
            </a:r>
          </a:p>
          <a:p>
            <a:pPr marL="0" indent="0">
              <a:buNone/>
            </a:pPr>
            <a:r>
              <a:rPr lang="en-US" altLang="zh-CN" sz="1400" dirty="0"/>
              <a:t>        if (opcode == </a:t>
            </a:r>
            <a:r>
              <a:rPr lang="en-US" altLang="zh-CN" sz="1400" dirty="0" smtClean="0"/>
              <a:t>OPCODE_NOP) </a:t>
            </a:r>
            <a:r>
              <a:rPr lang="en-US" altLang="zh-CN" sz="1400" dirty="0"/>
              <a:t>{</a:t>
            </a:r>
          </a:p>
          <a:p>
            <a:pPr marL="0" indent="0">
              <a:buNone/>
            </a:pPr>
            <a:r>
              <a:rPr lang="en-US" altLang="zh-CN" sz="1400" dirty="0"/>
              <a:t>            </a:t>
            </a:r>
            <a:r>
              <a:rPr lang="en-US" altLang="zh-CN" sz="1400" dirty="0" err="1"/>
              <a:t>printf</a:t>
            </a:r>
            <a:r>
              <a:rPr lang="en-US" altLang="zh-CN" sz="1400" dirty="0" smtClean="0"/>
              <a:t>(“NOP </a:t>
            </a:r>
            <a:r>
              <a:rPr lang="en-US" altLang="zh-CN" sz="1400" dirty="0"/>
              <a:t>instruction encountered. Halting execution.\n");</a:t>
            </a:r>
          </a:p>
          <a:p>
            <a:pPr marL="0" indent="0">
              <a:buNone/>
            </a:pPr>
            <a:r>
              <a:rPr lang="en-US" altLang="zh-CN" sz="1400" dirty="0"/>
              <a:t>            break;</a:t>
            </a:r>
          </a:p>
          <a:p>
            <a:pPr marL="0" indent="0">
              <a:buNone/>
            </a:pPr>
            <a:r>
              <a:rPr lang="en-US" altLang="zh-CN" sz="1400" dirty="0"/>
              <a:t>        }</a:t>
            </a:r>
          </a:p>
          <a:p>
            <a:pPr marL="0" indent="0">
              <a:buNone/>
            </a:pPr>
            <a:r>
              <a:rPr lang="en-US" altLang="zh-CN" sz="1400" dirty="0"/>
              <a:t>        execute(</a:t>
            </a:r>
            <a:r>
              <a:rPr lang="en-US" altLang="zh-CN" sz="1400" dirty="0" err="1"/>
              <a:t>rs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rt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rd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imm</a:t>
            </a:r>
            <a:r>
              <a:rPr lang="en-US" altLang="zh-CN" sz="1400" dirty="0"/>
              <a:t>, ctrl);</a:t>
            </a:r>
          </a:p>
          <a:p>
            <a:pPr marL="0" indent="0">
              <a:buNone/>
            </a:pPr>
            <a:r>
              <a:rPr lang="en-US" altLang="zh-CN" sz="1400" dirty="0"/>
              <a:t>        </a:t>
            </a:r>
            <a:r>
              <a:rPr lang="en-US" altLang="zh-CN" sz="1400" dirty="0" err="1"/>
              <a:t>next_instruction</a:t>
            </a:r>
            <a:r>
              <a:rPr lang="en-US" altLang="zh-CN" sz="1400" dirty="0"/>
              <a:t>();</a:t>
            </a:r>
          </a:p>
          <a:p>
            <a:pPr marL="0" indent="0">
              <a:buNone/>
            </a:pPr>
            <a:r>
              <a:rPr lang="en-US" altLang="zh-CN" sz="1400" dirty="0"/>
              <a:t>    </a:t>
            </a:r>
            <a:r>
              <a:rPr lang="en-US" altLang="zh-CN" sz="1400" dirty="0" smtClean="0"/>
              <a:t>}</a:t>
            </a:r>
          </a:p>
          <a:p>
            <a:pPr marL="0" indent="0">
              <a:buNone/>
            </a:pPr>
            <a:r>
              <a:rPr lang="en-US" altLang="zh-CN" sz="1400" dirty="0" err="1"/>
              <a:t>printf</a:t>
            </a:r>
            <a:r>
              <a:rPr lang="en-US" altLang="zh-CN" sz="1400" dirty="0"/>
              <a:t>("Final register values:\n");</a:t>
            </a:r>
          </a:p>
          <a:p>
            <a:pPr marL="0" indent="0">
              <a:buNone/>
            </a:pPr>
            <a:r>
              <a:rPr lang="en-US" altLang="zh-CN" sz="1400" dirty="0"/>
              <a:t>    for (int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= 0;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&lt; REG_NUM;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++) {</a:t>
            </a:r>
          </a:p>
          <a:p>
            <a:pPr marL="0" indent="0">
              <a:buNone/>
            </a:pPr>
            <a:r>
              <a:rPr lang="en-US" altLang="zh-CN" sz="1400" dirty="0"/>
              <a:t>        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("$%d: %u\n",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reg</a:t>
            </a:r>
            <a:r>
              <a:rPr lang="en-US" altLang="zh-CN" sz="1400" dirty="0"/>
              <a:t>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]);</a:t>
            </a:r>
          </a:p>
          <a:p>
            <a:pPr marL="0" indent="0">
              <a:buNone/>
            </a:pPr>
            <a:r>
              <a:rPr lang="en-US" altLang="zh-CN" sz="1400" dirty="0"/>
              <a:t>    }</a:t>
            </a:r>
          </a:p>
          <a:p>
            <a:pPr marL="0" indent="0">
              <a:buNone/>
            </a:pPr>
            <a:r>
              <a:rPr lang="en-US" altLang="zh-CN" sz="1400" dirty="0"/>
              <a:t>    return 0;</a:t>
            </a:r>
          </a:p>
          <a:p>
            <a:pPr marL="0" indent="0">
              <a:buNone/>
            </a:pPr>
            <a:r>
              <a:rPr lang="en-US" altLang="zh-CN" sz="1400" dirty="0"/>
              <a:t>}</a:t>
            </a:r>
          </a:p>
          <a:p>
            <a:pPr marL="0" indent="0">
              <a:buNone/>
            </a:pP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34618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汇编解释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63352" y="836712"/>
            <a:ext cx="113772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实现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100</a:t>
            </a:r>
            <a:r>
              <a:rPr lang="zh-CN" altLang="en-US" sz="2000" dirty="0" smtClean="0"/>
              <a:t>的累加，需要</a:t>
            </a:r>
            <a:r>
              <a:rPr lang="en-US" altLang="zh-CN" sz="2000" dirty="0"/>
              <a:t>4</a:t>
            </a:r>
            <a:r>
              <a:rPr lang="zh-CN" altLang="en-US" sz="2000" dirty="0" smtClean="0"/>
              <a:t>种功能的指令，分别是</a:t>
            </a:r>
            <a:r>
              <a:rPr lang="en-US" altLang="zh-CN" sz="2000" dirty="0" smtClean="0"/>
              <a:t>LW</a:t>
            </a:r>
            <a:r>
              <a:rPr lang="zh-CN" altLang="en-US" sz="2000" dirty="0" smtClean="0"/>
              <a:t>指令，</a:t>
            </a:r>
            <a:r>
              <a:rPr lang="en-US" altLang="zh-CN" sz="2000" dirty="0" smtClean="0"/>
              <a:t>ADD</a:t>
            </a:r>
            <a:r>
              <a:rPr lang="zh-CN" altLang="en-US" sz="2000" dirty="0" smtClean="0"/>
              <a:t>指令，</a:t>
            </a:r>
            <a:r>
              <a:rPr lang="en-US" altLang="zh-CN" sz="2000" dirty="0" smtClean="0"/>
              <a:t>ADDI</a:t>
            </a:r>
            <a:r>
              <a:rPr lang="zh-CN" altLang="en-US" sz="2000" dirty="0" smtClean="0"/>
              <a:t>指令，</a:t>
            </a:r>
            <a:r>
              <a:rPr lang="en-US" altLang="zh-CN" sz="2000" dirty="0" smtClean="0"/>
              <a:t>BNE</a:t>
            </a:r>
            <a:r>
              <a:rPr lang="zh-CN" altLang="en-US" sz="2000" dirty="0" smtClean="0"/>
              <a:t>指令。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-35023" y="1667709"/>
            <a:ext cx="483487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</a:t>
            </a:r>
            <a:r>
              <a:rPr lang="zh-CN" altLang="en-US" sz="1400" dirty="0" smtClean="0"/>
              <a:t>mem</a:t>
            </a:r>
            <a:r>
              <a:rPr lang="zh-CN" altLang="en-US" sz="1400" dirty="0"/>
              <a:t>[0] = 0x8C010064; // LW $1, 100($0) -&gt; $1 = mem[100]</a:t>
            </a:r>
          </a:p>
          <a:p>
            <a:r>
              <a:rPr lang="zh-CN" altLang="en-US" sz="1400" dirty="0"/>
              <a:t>   </a:t>
            </a:r>
            <a:r>
              <a:rPr lang="zh-CN" altLang="en-US" sz="1400" dirty="0" smtClean="0"/>
              <a:t>  </a:t>
            </a:r>
            <a:r>
              <a:rPr lang="zh-CN" altLang="en-US" sz="1400" dirty="0"/>
              <a:t>mem[1] = 0x8C020068; // LW $2, 104($0) -&gt; $2 = mem[104]</a:t>
            </a:r>
          </a:p>
          <a:p>
            <a:r>
              <a:rPr lang="zh-CN" altLang="en-US" sz="1400" dirty="0"/>
              <a:t>    </a:t>
            </a:r>
            <a:r>
              <a:rPr lang="zh-CN" altLang="en-US" sz="1400" dirty="0" smtClean="0"/>
              <a:t> mem</a:t>
            </a:r>
            <a:r>
              <a:rPr lang="zh-CN" altLang="en-US" sz="1400" dirty="0"/>
              <a:t>[2] = 0x8C03006C; // LW $3, 108($0) -&gt; $3 = mem[108</a:t>
            </a:r>
            <a:r>
              <a:rPr lang="zh-CN" altLang="en-US" sz="1200" dirty="0"/>
              <a:t>]</a:t>
            </a:r>
          </a:p>
        </p:txBody>
      </p:sp>
      <p:sp>
        <p:nvSpPr>
          <p:cNvPr id="7" name="矩形 6"/>
          <p:cNvSpPr/>
          <p:nvPr/>
        </p:nvSpPr>
        <p:spPr>
          <a:xfrm>
            <a:off x="188748" y="3083481"/>
            <a:ext cx="44776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1400" dirty="0"/>
              <a:t>mem[3] = 0x00411020; // ADD $2, $2, $1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188748" y="4066274"/>
            <a:ext cx="31916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mem[4] = 0x20210001; // ADDI $1, $1, 1</a:t>
            </a:r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188748" y="4859926"/>
            <a:ext cx="32399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mem[5] = 0x1423FFFD; // BNE $1, $3, -3</a:t>
            </a:r>
            <a:endParaRPr lang="zh-CN" altLang="en-US" sz="1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187" y="1667710"/>
            <a:ext cx="7238813" cy="103532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186" y="2889555"/>
            <a:ext cx="7191485" cy="69562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5482" y="3715194"/>
            <a:ext cx="7239189" cy="85455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2811" y="4742602"/>
            <a:ext cx="7239189" cy="990626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48" y="2533080"/>
            <a:ext cx="4331069" cy="63778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3346364"/>
            <a:ext cx="4104456" cy="68256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904" y="4306299"/>
            <a:ext cx="4446914" cy="63117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33" y="5258205"/>
            <a:ext cx="4040441" cy="790746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4952811" y="5729266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200" dirty="0" smtClean="0">
                <a:latin typeface="+mj-ea"/>
                <a:ea typeface="+mj-ea"/>
              </a:rPr>
              <a:t>图片来源：</a:t>
            </a:r>
            <a:r>
              <a:rPr lang="en-US" altLang="zh-CN" sz="1200" dirty="0" smtClean="0">
                <a:latin typeface="+mj-ea"/>
                <a:ea typeface="+mj-ea"/>
                <a:hlinkClick r:id="rId10"/>
              </a:rPr>
              <a:t>https</a:t>
            </a:r>
            <a:r>
              <a:rPr lang="en-US" altLang="zh-CN" sz="1200" dirty="0">
                <a:latin typeface="+mj-ea"/>
                <a:ea typeface="+mj-ea"/>
                <a:hlinkClick r:id="rId10"/>
              </a:rPr>
              <a:t>://blog.csdn.net/goodlinux/article/details/6731484</a:t>
            </a:r>
            <a:endParaRPr lang="zh-CN" altLang="en-US" sz="1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950470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数据通路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8" y="1556792"/>
            <a:ext cx="11305256" cy="512598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080" y="141612"/>
            <a:ext cx="5138192" cy="141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0929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92144" y="836712"/>
            <a:ext cx="3816424" cy="574675"/>
          </a:xfrm>
        </p:spPr>
        <p:txBody>
          <a:bodyPr/>
          <a:lstStyle/>
          <a:p>
            <a:r>
              <a:rPr lang="pt-BR" altLang="zh-CN" sz="1100" dirty="0" smtClean="0"/>
              <a:t>    mem[3</a:t>
            </a:r>
            <a:r>
              <a:rPr lang="pt-BR" altLang="zh-CN" sz="1100" dirty="0"/>
              <a:t>] = 0x00411020; // ADD $2, $2, $1</a:t>
            </a:r>
            <a:br>
              <a:rPr lang="pt-BR" altLang="zh-CN" sz="1100" dirty="0"/>
            </a:br>
            <a:r>
              <a:rPr lang="pt-BR" altLang="zh-CN" sz="1100" dirty="0"/>
              <a:t>    mem[4] = 0x20210001; // ADDI $1, $1, 1</a:t>
            </a:r>
            <a:br>
              <a:rPr lang="pt-BR" altLang="zh-CN" sz="1100" dirty="0"/>
            </a:br>
            <a:r>
              <a:rPr lang="pt-BR" altLang="zh-CN" sz="1100" dirty="0"/>
              <a:t>    mem[5] = 0x1423FFFD; // BNE $1, $3, -3</a:t>
            </a:r>
            <a:endParaRPr lang="zh-CN" altLang="en-US" sz="11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91344" y="836712"/>
            <a:ext cx="11126228" cy="525658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 smtClean="0"/>
              <a:t>第一次循环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1.</a:t>
            </a:r>
            <a:r>
              <a:rPr lang="zh-CN" altLang="en-US" sz="2000" dirty="0" smtClean="0"/>
              <a:t>读取第一条指令，</a:t>
            </a:r>
            <a:r>
              <a:rPr lang="en-US" altLang="zh-CN" sz="2000" dirty="0" smtClean="0"/>
              <a:t>PC=PC+4,</a:t>
            </a:r>
            <a:r>
              <a:rPr lang="zh-CN" altLang="en-US" sz="2000" dirty="0" smtClean="0"/>
              <a:t>译码，第一条指令执行（</a:t>
            </a:r>
            <a:r>
              <a:rPr lang="en-US" altLang="zh-CN" sz="2000" dirty="0" smtClean="0"/>
              <a:t>$R2==1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2.</a:t>
            </a:r>
            <a:r>
              <a:rPr lang="zh-CN" altLang="en-US" sz="2000" dirty="0" smtClean="0"/>
              <a:t>根据</a:t>
            </a:r>
            <a:r>
              <a:rPr lang="en-US" altLang="zh-CN" sz="2000" dirty="0" smtClean="0"/>
              <a:t>PC</a:t>
            </a:r>
            <a:r>
              <a:rPr lang="zh-CN" altLang="en-US" sz="2000" dirty="0" smtClean="0"/>
              <a:t>的值读取第二条指令，</a:t>
            </a:r>
            <a:r>
              <a:rPr lang="en-US" altLang="zh-CN" sz="2000" dirty="0" smtClean="0"/>
              <a:t>PC=PC+4</a:t>
            </a:r>
            <a:r>
              <a:rPr lang="zh-CN" altLang="en-US" sz="2000" dirty="0" smtClean="0"/>
              <a:t>，译码，第二条指令执行（</a:t>
            </a:r>
            <a:r>
              <a:rPr lang="en-US" altLang="zh-CN" sz="2000" dirty="0" smtClean="0"/>
              <a:t>$R1==2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3.</a:t>
            </a:r>
            <a:r>
              <a:rPr lang="zh-CN" altLang="en-US" sz="2000" dirty="0"/>
              <a:t>根据</a:t>
            </a:r>
            <a:r>
              <a:rPr lang="en-US" altLang="zh-CN" sz="2000" dirty="0"/>
              <a:t>PC</a:t>
            </a:r>
            <a:r>
              <a:rPr lang="zh-CN" altLang="en-US" sz="2000" dirty="0"/>
              <a:t>的值读取</a:t>
            </a:r>
            <a:r>
              <a:rPr lang="zh-CN" altLang="en-US" sz="2000" dirty="0" smtClean="0"/>
              <a:t>第</a:t>
            </a:r>
            <a:r>
              <a:rPr lang="zh-CN" altLang="en-US" sz="2000" dirty="0"/>
              <a:t>三</a:t>
            </a:r>
            <a:r>
              <a:rPr lang="zh-CN" altLang="en-US" sz="2000" dirty="0" smtClean="0"/>
              <a:t>条</a:t>
            </a:r>
            <a:r>
              <a:rPr lang="zh-CN" altLang="en-US" sz="2000" dirty="0"/>
              <a:t>指令，</a:t>
            </a:r>
            <a:r>
              <a:rPr lang="en-US" altLang="zh-CN" sz="2000" dirty="0"/>
              <a:t>PC=PC+4</a:t>
            </a:r>
            <a:r>
              <a:rPr lang="zh-CN" altLang="en-US" sz="2000" dirty="0"/>
              <a:t>，译码，第二条指令</a:t>
            </a:r>
            <a:r>
              <a:rPr lang="zh-CN" altLang="en-US" sz="2000" dirty="0" smtClean="0"/>
              <a:t>执行（</a:t>
            </a:r>
            <a:r>
              <a:rPr lang="en-US" altLang="zh-CN" sz="2000" dirty="0" smtClean="0"/>
              <a:t>$R1!=$R3,</a:t>
            </a:r>
            <a:r>
              <a:rPr lang="zh-CN" altLang="en-US" sz="2000" dirty="0" smtClean="0"/>
              <a:t>则</a:t>
            </a:r>
            <a:r>
              <a:rPr lang="en-US" altLang="zh-CN" sz="2000" dirty="0" smtClean="0"/>
              <a:t>PC==0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第二次循环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1.</a:t>
            </a:r>
            <a:r>
              <a:rPr lang="zh-CN" altLang="en-US" sz="2000" dirty="0"/>
              <a:t>读取第一条指令，</a:t>
            </a:r>
            <a:r>
              <a:rPr lang="en-US" altLang="zh-CN" sz="2000" dirty="0"/>
              <a:t>PC=PC+4,</a:t>
            </a:r>
            <a:r>
              <a:rPr lang="zh-CN" altLang="en-US" sz="2000" dirty="0"/>
              <a:t>译码，第一条指令执行（</a:t>
            </a:r>
            <a:r>
              <a:rPr lang="en-US" altLang="zh-CN" sz="2000" dirty="0"/>
              <a:t>$R2</a:t>
            </a:r>
            <a:r>
              <a:rPr lang="en-US" altLang="zh-CN" sz="2000" dirty="0" smtClean="0"/>
              <a:t>==2</a:t>
            </a:r>
            <a:r>
              <a:rPr lang="zh-CN" altLang="en-US" sz="2000" dirty="0" smtClean="0"/>
              <a:t>）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2.</a:t>
            </a:r>
            <a:r>
              <a:rPr lang="zh-CN" altLang="en-US" sz="2000" dirty="0"/>
              <a:t>根据</a:t>
            </a:r>
            <a:r>
              <a:rPr lang="en-US" altLang="zh-CN" sz="2000" dirty="0"/>
              <a:t>PC</a:t>
            </a:r>
            <a:r>
              <a:rPr lang="zh-CN" altLang="en-US" sz="2000" dirty="0"/>
              <a:t>的值读取第二条指令，</a:t>
            </a:r>
            <a:r>
              <a:rPr lang="en-US" altLang="zh-CN" sz="2000" dirty="0"/>
              <a:t>PC=PC+4</a:t>
            </a:r>
            <a:r>
              <a:rPr lang="zh-CN" altLang="en-US" sz="2000" dirty="0"/>
              <a:t>，译码，第二条指令执行（</a:t>
            </a:r>
            <a:r>
              <a:rPr lang="en-US" altLang="zh-CN" sz="2000" dirty="0"/>
              <a:t>$R1</a:t>
            </a:r>
            <a:r>
              <a:rPr lang="en-US" altLang="zh-CN" sz="2000" dirty="0" smtClean="0"/>
              <a:t>==3</a:t>
            </a:r>
            <a:r>
              <a:rPr lang="zh-CN" altLang="en-US" sz="2000" dirty="0" smtClean="0"/>
              <a:t>）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3.</a:t>
            </a:r>
            <a:r>
              <a:rPr lang="zh-CN" altLang="en-US" sz="2000" dirty="0"/>
              <a:t>根据</a:t>
            </a:r>
            <a:r>
              <a:rPr lang="en-US" altLang="zh-CN" sz="2000" dirty="0"/>
              <a:t>PC</a:t>
            </a:r>
            <a:r>
              <a:rPr lang="zh-CN" altLang="en-US" sz="2000" dirty="0"/>
              <a:t>的值读取第三条指令，</a:t>
            </a:r>
            <a:r>
              <a:rPr lang="en-US" altLang="zh-CN" sz="2000" dirty="0"/>
              <a:t>PC=PC+4</a:t>
            </a:r>
            <a:r>
              <a:rPr lang="zh-CN" altLang="en-US" sz="2000" dirty="0"/>
              <a:t>，译码，第二条指令执行（</a:t>
            </a:r>
            <a:r>
              <a:rPr lang="en-US" altLang="zh-CN" sz="2000" dirty="0"/>
              <a:t>$R1!=$R3,</a:t>
            </a:r>
            <a:r>
              <a:rPr lang="zh-CN" altLang="en-US" sz="2000" dirty="0"/>
              <a:t>则</a:t>
            </a:r>
            <a:r>
              <a:rPr lang="en-US" altLang="zh-CN" sz="2000" dirty="0"/>
              <a:t>PC==0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…………………..</a:t>
            </a:r>
          </a:p>
          <a:p>
            <a:pPr marL="0" indent="0">
              <a:buNone/>
            </a:pPr>
            <a:r>
              <a:rPr lang="zh-CN" altLang="en-US" sz="2000" dirty="0" smtClean="0"/>
              <a:t>第一百次循环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1.</a:t>
            </a:r>
            <a:r>
              <a:rPr lang="zh-CN" altLang="en-US" sz="2000" dirty="0"/>
              <a:t>读取第一条指令，</a:t>
            </a:r>
            <a:r>
              <a:rPr lang="en-US" altLang="zh-CN" sz="2000" dirty="0"/>
              <a:t>PC=PC+4,</a:t>
            </a:r>
            <a:r>
              <a:rPr lang="zh-CN" altLang="en-US" sz="2000" dirty="0"/>
              <a:t>译码，第一条指令执行（</a:t>
            </a:r>
            <a:r>
              <a:rPr lang="en-US" altLang="zh-CN" sz="2000" dirty="0"/>
              <a:t>$R2</a:t>
            </a:r>
            <a:r>
              <a:rPr lang="en-US" altLang="zh-CN" sz="2000" dirty="0" smtClean="0"/>
              <a:t>==5050</a:t>
            </a:r>
            <a:r>
              <a:rPr lang="zh-CN" altLang="en-US" sz="2000" dirty="0" smtClean="0"/>
              <a:t>）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2.</a:t>
            </a:r>
            <a:r>
              <a:rPr lang="zh-CN" altLang="en-US" sz="2000" dirty="0"/>
              <a:t>根据</a:t>
            </a:r>
            <a:r>
              <a:rPr lang="en-US" altLang="zh-CN" sz="2000" dirty="0"/>
              <a:t>PC</a:t>
            </a:r>
            <a:r>
              <a:rPr lang="zh-CN" altLang="en-US" sz="2000" dirty="0"/>
              <a:t>的值读取第二条指令，</a:t>
            </a:r>
            <a:r>
              <a:rPr lang="en-US" altLang="zh-CN" sz="2000" dirty="0"/>
              <a:t>PC=PC+4</a:t>
            </a:r>
            <a:r>
              <a:rPr lang="zh-CN" altLang="en-US" sz="2000" dirty="0"/>
              <a:t>，译码，第二条指令执行（</a:t>
            </a:r>
            <a:r>
              <a:rPr lang="en-US" altLang="zh-CN" sz="2000" dirty="0"/>
              <a:t>$R1</a:t>
            </a:r>
            <a:r>
              <a:rPr lang="en-US" altLang="zh-CN" sz="2000" dirty="0" smtClean="0"/>
              <a:t>==101</a:t>
            </a:r>
            <a:r>
              <a:rPr lang="zh-CN" altLang="en-US" sz="2000" dirty="0" smtClean="0"/>
              <a:t>）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3.</a:t>
            </a:r>
            <a:r>
              <a:rPr lang="zh-CN" altLang="en-US" sz="2000" dirty="0"/>
              <a:t>根据</a:t>
            </a:r>
            <a:r>
              <a:rPr lang="en-US" altLang="zh-CN" sz="2000" dirty="0"/>
              <a:t>PC</a:t>
            </a:r>
            <a:r>
              <a:rPr lang="zh-CN" altLang="en-US" sz="2000" dirty="0"/>
              <a:t>的值读取第三条指令，</a:t>
            </a:r>
            <a:r>
              <a:rPr lang="en-US" altLang="zh-CN" sz="2000" dirty="0"/>
              <a:t>PC=PC+4</a:t>
            </a:r>
            <a:r>
              <a:rPr lang="zh-CN" altLang="en-US" sz="2000" dirty="0"/>
              <a:t>，译码，第二条指令执行（</a:t>
            </a:r>
            <a:r>
              <a:rPr lang="en-US" altLang="zh-CN" sz="2000" dirty="0"/>
              <a:t>$</a:t>
            </a:r>
            <a:r>
              <a:rPr lang="en-US" altLang="zh-CN" sz="2000" dirty="0" smtClean="0"/>
              <a:t>R1=$</a:t>
            </a:r>
            <a:r>
              <a:rPr lang="en-US" altLang="zh-CN" sz="2000" dirty="0"/>
              <a:t>R3,</a:t>
            </a:r>
            <a:r>
              <a:rPr lang="zh-CN" altLang="en-US" sz="2000" dirty="0"/>
              <a:t>则</a:t>
            </a:r>
            <a:r>
              <a:rPr lang="en-US" altLang="zh-CN" sz="2000" dirty="0"/>
              <a:t>PC</a:t>
            </a:r>
            <a:r>
              <a:rPr lang="en-US" altLang="zh-CN" sz="2000" dirty="0" smtClean="0"/>
              <a:t>==12</a:t>
            </a:r>
            <a:r>
              <a:rPr lang="zh-CN" altLang="en-US" sz="2000" dirty="0" smtClean="0"/>
              <a:t>跳出</a:t>
            </a:r>
            <a:r>
              <a:rPr lang="zh-CN" altLang="en-US" sz="2000" dirty="0"/>
              <a:t>循环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4.</a:t>
            </a:r>
            <a:r>
              <a:rPr lang="zh-CN" altLang="en-US" sz="2000" dirty="0"/>
              <a:t>根据</a:t>
            </a:r>
            <a:r>
              <a:rPr lang="en-US" altLang="zh-CN" sz="2000" dirty="0"/>
              <a:t>PC</a:t>
            </a:r>
            <a:r>
              <a:rPr lang="zh-CN" altLang="en-US" sz="2000" dirty="0"/>
              <a:t>的值读取</a:t>
            </a:r>
            <a:r>
              <a:rPr lang="zh-CN" altLang="en-US" sz="2000" dirty="0" smtClean="0"/>
              <a:t>第四条指令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译码，识别为</a:t>
            </a:r>
            <a:r>
              <a:rPr lang="en-US" altLang="zh-CN" sz="2000" dirty="0" smtClean="0"/>
              <a:t>NOP</a:t>
            </a:r>
            <a:r>
              <a:rPr lang="zh-CN" altLang="en-US" sz="2000" dirty="0" smtClean="0"/>
              <a:t>指令则停止执行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715433" y="76201"/>
            <a:ext cx="10668000" cy="5746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kumimoji="0" lang="en-US" altLang="zh-CN" kern="0" dirty="0" smtClean="0"/>
              <a:t>1</a:t>
            </a:r>
            <a:r>
              <a:rPr kumimoji="0" lang="zh-CN" altLang="en-US" kern="0" dirty="0" smtClean="0"/>
              <a:t>到</a:t>
            </a:r>
            <a:r>
              <a:rPr kumimoji="0" lang="en-US" altLang="zh-CN" kern="0" dirty="0" smtClean="0"/>
              <a:t>100</a:t>
            </a:r>
            <a:r>
              <a:rPr kumimoji="0" lang="zh-CN" altLang="en-US" kern="0" dirty="0" smtClean="0"/>
              <a:t>手工操作（</a:t>
            </a:r>
            <a:r>
              <a:rPr kumimoji="0" lang="en-US" altLang="zh-CN" sz="2000" b="0" kern="0" dirty="0"/>
              <a:t>$</a:t>
            </a:r>
            <a:r>
              <a:rPr kumimoji="0" lang="en-US" altLang="zh-CN" sz="2000" b="0" kern="0" dirty="0" smtClean="0"/>
              <a:t>R1=1,$R2=0,$R3=101</a:t>
            </a:r>
            <a:r>
              <a:rPr kumimoji="0" lang="zh-CN" altLang="en-US" kern="0" dirty="0" smtClean="0"/>
              <a:t>）</a:t>
            </a:r>
            <a:endParaRPr kumimoji="0" lang="zh-CN" altLang="en-US" kern="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384" y="2219684"/>
            <a:ext cx="2024796" cy="123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5049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编译运行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58774" y="1340768"/>
            <a:ext cx="3941082" cy="1800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985" y="1340769"/>
            <a:ext cx="4176464" cy="1800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095" y="3717032"/>
            <a:ext cx="3960440" cy="18002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1985" y="3645024"/>
            <a:ext cx="4248471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3841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84BD2EE-0CFF-4EA7-9C3B-309D6990F6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 </a:t>
            </a:r>
            <a:r>
              <a:rPr lang="zh-CN" alt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目录</a:t>
            </a:r>
            <a:endParaRPr lang="zh-CN" altLang="en-US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009B24-D658-0371-CC58-EBF3790AAD30}"/>
              </a:ext>
            </a:extLst>
          </p:cNvPr>
          <p:cNvSpPr txBox="1"/>
          <p:nvPr/>
        </p:nvSpPr>
        <p:spPr>
          <a:xfrm>
            <a:off x="1120926" y="1257338"/>
            <a:ext cx="3606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设计思路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16DA994-337B-A72C-3F07-2A938C4EF85E}"/>
              </a:ext>
            </a:extLst>
          </p:cNvPr>
          <p:cNvSpPr txBox="1"/>
          <p:nvPr/>
        </p:nvSpPr>
        <p:spPr>
          <a:xfrm>
            <a:off x="1287250" y="2090246"/>
            <a:ext cx="3084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   1.2 MIPS</a:t>
            </a:r>
            <a:r>
              <a:rPr lang="zh-CN" altLang="en-US" sz="2000" dirty="0" smtClean="0"/>
              <a:t>指令集介绍</a:t>
            </a:r>
            <a:endParaRPr lang="zh-CN" altLang="en-US" sz="20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C8452D1-01A9-6AC2-CFA4-08F183FE9CEF}"/>
              </a:ext>
            </a:extLst>
          </p:cNvPr>
          <p:cNvSpPr txBox="1"/>
          <p:nvPr/>
        </p:nvSpPr>
        <p:spPr>
          <a:xfrm>
            <a:off x="1287250" y="2478424"/>
            <a:ext cx="2379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   1.3 </a:t>
            </a:r>
            <a:r>
              <a:rPr lang="zh-CN" altLang="en-US" sz="2000" dirty="0" smtClean="0"/>
              <a:t>取出指令      </a:t>
            </a:r>
            <a:endParaRPr lang="zh-CN" altLang="en-US" sz="20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45A1D3A-62FF-0EB8-98E7-48CC6EC1AF07}"/>
              </a:ext>
            </a:extLst>
          </p:cNvPr>
          <p:cNvSpPr txBox="1"/>
          <p:nvPr/>
        </p:nvSpPr>
        <p:spPr>
          <a:xfrm>
            <a:off x="1287250" y="1698822"/>
            <a:ext cx="4308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   1.1 CPU</a:t>
            </a:r>
            <a:r>
              <a:rPr lang="zh-CN" altLang="en-US" sz="2000" dirty="0" smtClean="0"/>
              <a:t>控制器的关键功能</a:t>
            </a:r>
            <a:endParaRPr lang="zh-CN" altLang="en-US" sz="20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3F175BB-2D1F-8925-6952-74582FA93659}"/>
              </a:ext>
            </a:extLst>
          </p:cNvPr>
          <p:cNvSpPr txBox="1"/>
          <p:nvPr/>
        </p:nvSpPr>
        <p:spPr>
          <a:xfrm>
            <a:off x="7820607" y="5701268"/>
            <a:ext cx="2472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r>
              <a:rPr lang="en-US" altLang="zh-CN" dirty="0" smtClean="0"/>
              <a:t>.  </a:t>
            </a:r>
            <a:r>
              <a:rPr lang="zh-CN" altLang="en-US" dirty="0" smtClean="0"/>
              <a:t>编译运行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35C173F-75DB-BF23-C536-9B4E4D1610D0}"/>
              </a:ext>
            </a:extLst>
          </p:cNvPr>
          <p:cNvSpPr txBox="1"/>
          <p:nvPr/>
        </p:nvSpPr>
        <p:spPr>
          <a:xfrm>
            <a:off x="7824191" y="1257338"/>
            <a:ext cx="2472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 </a:t>
            </a:r>
            <a:r>
              <a:rPr lang="zh-CN" altLang="en-US" dirty="0"/>
              <a:t>代码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FE1C20C-CACF-8D10-B3DA-7EF625C245A5}"/>
              </a:ext>
            </a:extLst>
          </p:cNvPr>
          <p:cNvSpPr txBox="1"/>
          <p:nvPr/>
        </p:nvSpPr>
        <p:spPr>
          <a:xfrm>
            <a:off x="1273969" y="2814641"/>
            <a:ext cx="3300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   1.4 </a:t>
            </a:r>
            <a:r>
              <a:rPr lang="zh-CN" altLang="en-US" sz="2000" dirty="0" smtClean="0"/>
              <a:t>指令译码</a:t>
            </a:r>
            <a:endParaRPr lang="zh-CN" altLang="en-US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FE1C20C-CACF-8D10-B3DA-7EF625C245A5}"/>
              </a:ext>
            </a:extLst>
          </p:cNvPr>
          <p:cNvSpPr txBox="1"/>
          <p:nvPr/>
        </p:nvSpPr>
        <p:spPr>
          <a:xfrm>
            <a:off x="8188470" y="1695169"/>
            <a:ext cx="3300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2.1 </a:t>
            </a:r>
            <a:r>
              <a:rPr lang="zh-CN" altLang="en-US" sz="2000" dirty="0" smtClean="0"/>
              <a:t>操作码定义</a:t>
            </a:r>
            <a:endParaRPr lang="zh-CN" altLang="en-US" sz="2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E1C20C-CACF-8D10-B3DA-7EF625C245A5}"/>
              </a:ext>
            </a:extLst>
          </p:cNvPr>
          <p:cNvSpPr txBox="1"/>
          <p:nvPr/>
        </p:nvSpPr>
        <p:spPr>
          <a:xfrm>
            <a:off x="1287250" y="3656646"/>
            <a:ext cx="3300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   1.6 </a:t>
            </a:r>
            <a:r>
              <a:rPr lang="zh-CN" altLang="en-US" sz="2000" dirty="0"/>
              <a:t>跳</a:t>
            </a:r>
            <a:r>
              <a:rPr lang="zh-CN" altLang="en-US" sz="2000" dirty="0" smtClean="0"/>
              <a:t>转到下一条指令</a:t>
            </a:r>
            <a:endParaRPr lang="zh-CN" altLang="en-US" sz="2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FE1C20C-CACF-8D10-B3DA-7EF625C245A5}"/>
              </a:ext>
            </a:extLst>
          </p:cNvPr>
          <p:cNvSpPr txBox="1"/>
          <p:nvPr/>
        </p:nvSpPr>
        <p:spPr>
          <a:xfrm>
            <a:off x="1273501" y="3229513"/>
            <a:ext cx="3300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   1.5 </a:t>
            </a:r>
            <a:r>
              <a:rPr lang="zh-CN" altLang="en-US" sz="2000" dirty="0" smtClean="0"/>
              <a:t>执行指令  </a:t>
            </a:r>
            <a:endParaRPr lang="zh-CN" altLang="en-US" sz="20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FE1C20C-CACF-8D10-B3DA-7EF625C245A5}"/>
              </a:ext>
            </a:extLst>
          </p:cNvPr>
          <p:cNvSpPr txBox="1"/>
          <p:nvPr/>
        </p:nvSpPr>
        <p:spPr>
          <a:xfrm>
            <a:off x="8199830" y="2073247"/>
            <a:ext cx="3300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2.2 </a:t>
            </a:r>
            <a:r>
              <a:rPr lang="zh-CN" altLang="en-US" sz="2000" dirty="0" smtClean="0"/>
              <a:t>控制信号定义</a:t>
            </a:r>
            <a:endParaRPr lang="zh-CN" altLang="en-US" sz="20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FE1C20C-CACF-8D10-B3DA-7EF625C245A5}"/>
              </a:ext>
            </a:extLst>
          </p:cNvPr>
          <p:cNvSpPr txBox="1"/>
          <p:nvPr/>
        </p:nvSpPr>
        <p:spPr>
          <a:xfrm>
            <a:off x="8199830" y="2451325"/>
            <a:ext cx="3300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2.3 </a:t>
            </a:r>
            <a:r>
              <a:rPr lang="zh-CN" altLang="en-US" sz="2000" dirty="0" smtClean="0"/>
              <a:t>取指令实现</a:t>
            </a:r>
            <a:endParaRPr lang="zh-CN" altLang="en-US" sz="20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FE1C20C-CACF-8D10-B3DA-7EF625C245A5}"/>
              </a:ext>
            </a:extLst>
          </p:cNvPr>
          <p:cNvSpPr txBox="1"/>
          <p:nvPr/>
        </p:nvSpPr>
        <p:spPr>
          <a:xfrm>
            <a:off x="8199830" y="2829403"/>
            <a:ext cx="3300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2.4 </a:t>
            </a:r>
            <a:r>
              <a:rPr lang="zh-CN" altLang="en-US" sz="2000" dirty="0" smtClean="0"/>
              <a:t>指令译码实现</a:t>
            </a:r>
            <a:endParaRPr lang="zh-CN" altLang="en-US" sz="20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FE1C20C-CACF-8D10-B3DA-7EF625C245A5}"/>
              </a:ext>
            </a:extLst>
          </p:cNvPr>
          <p:cNvSpPr txBox="1"/>
          <p:nvPr/>
        </p:nvSpPr>
        <p:spPr>
          <a:xfrm>
            <a:off x="8199830" y="3258197"/>
            <a:ext cx="3300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2.5 </a:t>
            </a:r>
            <a:r>
              <a:rPr lang="zh-CN" altLang="en-US" sz="2000" dirty="0" smtClean="0"/>
              <a:t>指令执行实现</a:t>
            </a:r>
            <a:endParaRPr lang="zh-CN" altLang="en-US" sz="20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FE1C20C-CACF-8D10-B3DA-7EF625C245A5}"/>
              </a:ext>
            </a:extLst>
          </p:cNvPr>
          <p:cNvSpPr txBox="1"/>
          <p:nvPr/>
        </p:nvSpPr>
        <p:spPr>
          <a:xfrm>
            <a:off x="8199830" y="3657821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2.6 </a:t>
            </a:r>
            <a:r>
              <a:rPr lang="zh-CN" altLang="en-US" sz="2000" dirty="0" smtClean="0"/>
              <a:t>下</a:t>
            </a:r>
            <a:r>
              <a:rPr lang="zh-CN" altLang="en-US" sz="2000" dirty="0"/>
              <a:t>一</a:t>
            </a:r>
            <a:r>
              <a:rPr lang="zh-CN" altLang="en-US" sz="2000" dirty="0" smtClean="0"/>
              <a:t>条指令执行实现</a:t>
            </a:r>
            <a:endParaRPr lang="zh-CN" altLang="en-US" sz="20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FE1C20C-CACF-8D10-B3DA-7EF625C245A5}"/>
              </a:ext>
            </a:extLst>
          </p:cNvPr>
          <p:cNvSpPr txBox="1"/>
          <p:nvPr/>
        </p:nvSpPr>
        <p:spPr>
          <a:xfrm>
            <a:off x="8215201" y="4069756"/>
            <a:ext cx="3300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2.7 </a:t>
            </a:r>
            <a:r>
              <a:rPr lang="zh-CN" altLang="en-US" sz="2000" dirty="0" smtClean="0"/>
              <a:t>主函数</a:t>
            </a:r>
            <a:endParaRPr lang="zh-CN" altLang="en-US" sz="20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3F175BB-2D1F-8925-6952-74582FA93659}"/>
              </a:ext>
            </a:extLst>
          </p:cNvPr>
          <p:cNvSpPr txBox="1"/>
          <p:nvPr/>
        </p:nvSpPr>
        <p:spPr>
          <a:xfrm>
            <a:off x="7820606" y="4497881"/>
            <a:ext cx="2472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  </a:t>
            </a:r>
            <a:r>
              <a:rPr lang="zh-CN" altLang="en-US" dirty="0" smtClean="0"/>
              <a:t>汇编解释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3F175BB-2D1F-8925-6952-74582FA93659}"/>
              </a:ext>
            </a:extLst>
          </p:cNvPr>
          <p:cNvSpPr txBox="1"/>
          <p:nvPr/>
        </p:nvSpPr>
        <p:spPr>
          <a:xfrm>
            <a:off x="7820605" y="5306585"/>
            <a:ext cx="3559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.  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100</a:t>
            </a:r>
            <a:r>
              <a:rPr lang="zh-CN" altLang="en-US" dirty="0" smtClean="0"/>
              <a:t>累加手工操作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3F175BB-2D1F-8925-6952-74582FA93659}"/>
              </a:ext>
            </a:extLst>
          </p:cNvPr>
          <p:cNvSpPr txBox="1"/>
          <p:nvPr/>
        </p:nvSpPr>
        <p:spPr>
          <a:xfrm>
            <a:off x="7817586" y="4926055"/>
            <a:ext cx="2472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  </a:t>
            </a:r>
            <a:r>
              <a:rPr lang="zh-CN" altLang="en-US" dirty="0"/>
              <a:t>数据通路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流程图: 联系 43"/>
          <p:cNvSpPr/>
          <p:nvPr/>
        </p:nvSpPr>
        <p:spPr>
          <a:xfrm>
            <a:off x="10367203" y="1494220"/>
            <a:ext cx="1307006" cy="1307006"/>
          </a:xfrm>
          <a:prstGeom prst="flowChartConnector">
            <a:avLst/>
          </a:prstGeom>
          <a:solidFill>
            <a:srgbClr val="EDCC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4575320" y="5086736"/>
            <a:ext cx="4067405" cy="1786271"/>
          </a:xfrm>
          <a:custGeom>
            <a:avLst/>
            <a:gdLst>
              <a:gd name="connsiteX0" fmla="*/ 2033702 w 4067405"/>
              <a:gd name="connsiteY0" fmla="*/ 0 h 1786271"/>
              <a:gd name="connsiteX1" fmla="*/ 4044963 w 4067405"/>
              <a:gd name="connsiteY1" fmla="*/ 1639225 h 1786271"/>
              <a:gd name="connsiteX2" fmla="*/ 4067405 w 4067405"/>
              <a:gd name="connsiteY2" fmla="*/ 1786271 h 1786271"/>
              <a:gd name="connsiteX3" fmla="*/ 0 w 4067405"/>
              <a:gd name="connsiteY3" fmla="*/ 1786271 h 1786271"/>
              <a:gd name="connsiteX4" fmla="*/ 22442 w 4067405"/>
              <a:gd name="connsiteY4" fmla="*/ 1639225 h 1786271"/>
              <a:gd name="connsiteX5" fmla="*/ 2033702 w 4067405"/>
              <a:gd name="connsiteY5" fmla="*/ 0 h 1786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7405" h="1786271">
                <a:moveTo>
                  <a:pt x="2033702" y="0"/>
                </a:moveTo>
                <a:cubicBezTo>
                  <a:pt x="3025798" y="0"/>
                  <a:pt x="3853531" y="703722"/>
                  <a:pt x="4044963" y="1639225"/>
                </a:cubicBezTo>
                <a:lnTo>
                  <a:pt x="4067405" y="1786271"/>
                </a:lnTo>
                <a:lnTo>
                  <a:pt x="0" y="1786271"/>
                </a:lnTo>
                <a:lnTo>
                  <a:pt x="22442" y="1639225"/>
                </a:lnTo>
                <a:cubicBezTo>
                  <a:pt x="213873" y="703722"/>
                  <a:pt x="1041606" y="0"/>
                  <a:pt x="2033702" y="0"/>
                </a:cubicBezTo>
                <a:close/>
              </a:path>
            </a:pathLst>
          </a:custGeom>
          <a:solidFill>
            <a:srgbClr val="4473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10781415" y="0"/>
            <a:ext cx="1411679" cy="2445488"/>
          </a:xfrm>
          <a:custGeom>
            <a:avLst/>
            <a:gdLst>
              <a:gd name="connsiteX0" fmla="*/ 1222744 w 1411679"/>
              <a:gd name="connsiteY0" fmla="*/ 0 h 2445488"/>
              <a:gd name="connsiteX1" fmla="*/ 1347762 w 1411679"/>
              <a:gd name="connsiteY1" fmla="*/ 6313 h 2445488"/>
              <a:gd name="connsiteX2" fmla="*/ 1411679 w 1411679"/>
              <a:gd name="connsiteY2" fmla="*/ 16068 h 2445488"/>
              <a:gd name="connsiteX3" fmla="*/ 1411679 w 1411679"/>
              <a:gd name="connsiteY3" fmla="*/ 2429420 h 2445488"/>
              <a:gd name="connsiteX4" fmla="*/ 1347762 w 1411679"/>
              <a:gd name="connsiteY4" fmla="*/ 2439175 h 2445488"/>
              <a:gd name="connsiteX5" fmla="*/ 1222744 w 1411679"/>
              <a:gd name="connsiteY5" fmla="*/ 2445488 h 2445488"/>
              <a:gd name="connsiteX6" fmla="*/ 0 w 1411679"/>
              <a:gd name="connsiteY6" fmla="*/ 1222744 h 2445488"/>
              <a:gd name="connsiteX7" fmla="*/ 1222744 w 1411679"/>
              <a:gd name="connsiteY7" fmla="*/ 0 h 2445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11679" h="2445488">
                <a:moveTo>
                  <a:pt x="1222744" y="0"/>
                </a:moveTo>
                <a:cubicBezTo>
                  <a:pt x="1264950" y="0"/>
                  <a:pt x="1306657" y="2138"/>
                  <a:pt x="1347762" y="6313"/>
                </a:cubicBezTo>
                <a:lnTo>
                  <a:pt x="1411679" y="16068"/>
                </a:lnTo>
                <a:lnTo>
                  <a:pt x="1411679" y="2429420"/>
                </a:lnTo>
                <a:lnTo>
                  <a:pt x="1347762" y="2439175"/>
                </a:lnTo>
                <a:cubicBezTo>
                  <a:pt x="1306657" y="2443350"/>
                  <a:pt x="1264950" y="2445488"/>
                  <a:pt x="1222744" y="2445488"/>
                </a:cubicBezTo>
                <a:cubicBezTo>
                  <a:pt x="547441" y="2445488"/>
                  <a:pt x="0" y="1898047"/>
                  <a:pt x="0" y="1222744"/>
                </a:cubicBezTo>
                <a:cubicBezTo>
                  <a:pt x="0" y="547441"/>
                  <a:pt x="547441" y="0"/>
                  <a:pt x="1222744" y="0"/>
                </a:cubicBezTo>
                <a:close/>
              </a:path>
            </a:pathLst>
          </a:custGeom>
          <a:solidFill>
            <a:srgbClr val="4473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10709851" y="1924547"/>
            <a:ext cx="1482149" cy="2966376"/>
          </a:xfrm>
          <a:custGeom>
            <a:avLst/>
            <a:gdLst>
              <a:gd name="connsiteX0" fmla="*/ 1482149 w 1482149"/>
              <a:gd name="connsiteY0" fmla="*/ 0 h 2966376"/>
              <a:gd name="connsiteX1" fmla="*/ 1482149 w 1482149"/>
              <a:gd name="connsiteY1" fmla="*/ 2966376 h 2966376"/>
              <a:gd name="connsiteX2" fmla="*/ 1331590 w 1482149"/>
              <a:gd name="connsiteY2" fmla="*/ 2958773 h 2966376"/>
              <a:gd name="connsiteX3" fmla="*/ 0 w 1482149"/>
              <a:gd name="connsiteY3" fmla="*/ 1483188 h 2966376"/>
              <a:gd name="connsiteX4" fmla="*/ 1331590 w 1482149"/>
              <a:gd name="connsiteY4" fmla="*/ 7603 h 296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2149" h="2966376">
                <a:moveTo>
                  <a:pt x="1482149" y="0"/>
                </a:moveTo>
                <a:lnTo>
                  <a:pt x="1482149" y="2966376"/>
                </a:lnTo>
                <a:lnTo>
                  <a:pt x="1331590" y="2958773"/>
                </a:lnTo>
                <a:cubicBezTo>
                  <a:pt x="583656" y="2882816"/>
                  <a:pt x="0" y="2251162"/>
                  <a:pt x="0" y="1483188"/>
                </a:cubicBezTo>
                <a:cubicBezTo>
                  <a:pt x="0" y="715214"/>
                  <a:pt x="583656" y="83560"/>
                  <a:pt x="1331590" y="7603"/>
                </a:cubicBezTo>
                <a:close/>
              </a:path>
            </a:pathLst>
          </a:custGeom>
          <a:solidFill>
            <a:srgbClr val="76B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7846827" y="4114800"/>
            <a:ext cx="4345173" cy="2743200"/>
          </a:xfrm>
          <a:custGeom>
            <a:avLst/>
            <a:gdLst>
              <a:gd name="connsiteX0" fmla="*/ 2700670 w 4345173"/>
              <a:gd name="connsiteY0" fmla="*/ 0 h 2743200"/>
              <a:gd name="connsiteX1" fmla="*/ 4210640 w 4345173"/>
              <a:gd name="connsiteY1" fmla="*/ 461232 h 2743200"/>
              <a:gd name="connsiteX2" fmla="*/ 4345173 w 4345173"/>
              <a:gd name="connsiteY2" fmla="*/ 561834 h 2743200"/>
              <a:gd name="connsiteX3" fmla="*/ 4345173 w 4345173"/>
              <a:gd name="connsiteY3" fmla="*/ 2743200 h 2743200"/>
              <a:gd name="connsiteX4" fmla="*/ 2148 w 4345173"/>
              <a:gd name="connsiteY4" fmla="*/ 2743200 h 2743200"/>
              <a:gd name="connsiteX5" fmla="*/ 0 w 4345173"/>
              <a:gd name="connsiteY5" fmla="*/ 2700670 h 2743200"/>
              <a:gd name="connsiteX6" fmla="*/ 2700670 w 4345173"/>
              <a:gd name="connsiteY6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5173" h="2743200">
                <a:moveTo>
                  <a:pt x="2700670" y="0"/>
                </a:moveTo>
                <a:cubicBezTo>
                  <a:pt x="3259997" y="0"/>
                  <a:pt x="3779611" y="170034"/>
                  <a:pt x="4210640" y="461232"/>
                </a:cubicBezTo>
                <a:lnTo>
                  <a:pt x="4345173" y="561834"/>
                </a:lnTo>
                <a:lnTo>
                  <a:pt x="4345173" y="2743200"/>
                </a:lnTo>
                <a:lnTo>
                  <a:pt x="2148" y="2743200"/>
                </a:lnTo>
                <a:lnTo>
                  <a:pt x="0" y="2700670"/>
                </a:lnTo>
                <a:cubicBezTo>
                  <a:pt x="0" y="1209131"/>
                  <a:pt x="1209131" y="0"/>
                  <a:pt x="2700670" y="0"/>
                </a:cubicBezTo>
                <a:close/>
              </a:path>
            </a:pathLst>
          </a:custGeom>
          <a:solidFill>
            <a:srgbClr val="EDCC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流程图: 联系 17"/>
          <p:cNvSpPr/>
          <p:nvPr/>
        </p:nvSpPr>
        <p:spPr>
          <a:xfrm>
            <a:off x="9446242" y="466022"/>
            <a:ext cx="597197" cy="597197"/>
          </a:xfrm>
          <a:prstGeom prst="flowChartConnector">
            <a:avLst/>
          </a:prstGeom>
          <a:solidFill>
            <a:srgbClr val="76B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流程图: 联系 25"/>
          <p:cNvSpPr/>
          <p:nvPr/>
        </p:nvSpPr>
        <p:spPr>
          <a:xfrm>
            <a:off x="8962561" y="1084077"/>
            <a:ext cx="277333" cy="277333"/>
          </a:xfrm>
          <a:prstGeom prst="flowChartConnector">
            <a:avLst/>
          </a:prstGeom>
          <a:solidFill>
            <a:srgbClr val="EDCC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流程图: 联系 26"/>
          <p:cNvSpPr/>
          <p:nvPr/>
        </p:nvSpPr>
        <p:spPr>
          <a:xfrm>
            <a:off x="8179296" y="4462102"/>
            <a:ext cx="277333" cy="277333"/>
          </a:xfrm>
          <a:prstGeom prst="flowChartConnector">
            <a:avLst/>
          </a:prstGeom>
          <a:solidFill>
            <a:srgbClr val="4473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流程图: 联系 27"/>
          <p:cNvSpPr/>
          <p:nvPr/>
        </p:nvSpPr>
        <p:spPr>
          <a:xfrm>
            <a:off x="8799921" y="487287"/>
            <a:ext cx="277333" cy="277333"/>
          </a:xfrm>
          <a:prstGeom prst="flowChartConnector">
            <a:avLst/>
          </a:prstGeom>
          <a:solidFill>
            <a:srgbClr val="4473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1" name="任意多边形 30"/>
          <p:cNvSpPr/>
          <p:nvPr/>
        </p:nvSpPr>
        <p:spPr>
          <a:xfrm>
            <a:off x="7865428" y="0"/>
            <a:ext cx="277334" cy="138667"/>
          </a:xfrm>
          <a:custGeom>
            <a:avLst/>
            <a:gdLst>
              <a:gd name="connsiteX0" fmla="*/ 0 w 277334"/>
              <a:gd name="connsiteY0" fmla="*/ 0 h 138667"/>
              <a:gd name="connsiteX1" fmla="*/ 277334 w 277334"/>
              <a:gd name="connsiteY1" fmla="*/ 0 h 138667"/>
              <a:gd name="connsiteX2" fmla="*/ 138667 w 277334"/>
              <a:gd name="connsiteY2" fmla="*/ 138667 h 138667"/>
              <a:gd name="connsiteX3" fmla="*/ 0 w 277334"/>
              <a:gd name="connsiteY3" fmla="*/ 0 h 138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334" h="138667">
                <a:moveTo>
                  <a:pt x="0" y="0"/>
                </a:moveTo>
                <a:lnTo>
                  <a:pt x="277334" y="0"/>
                </a:lnTo>
                <a:cubicBezTo>
                  <a:pt x="277334" y="76584"/>
                  <a:pt x="215251" y="138667"/>
                  <a:pt x="138667" y="138667"/>
                </a:cubicBezTo>
                <a:cubicBezTo>
                  <a:pt x="62083" y="138667"/>
                  <a:pt x="0" y="76584"/>
                  <a:pt x="0" y="0"/>
                </a:cubicBezTo>
                <a:close/>
              </a:path>
            </a:pathLst>
          </a:custGeom>
          <a:solidFill>
            <a:srgbClr val="EDCC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2" name="流程图: 联系 31"/>
          <p:cNvSpPr/>
          <p:nvPr/>
        </p:nvSpPr>
        <p:spPr>
          <a:xfrm>
            <a:off x="4436653" y="5713613"/>
            <a:ext cx="368210" cy="368210"/>
          </a:xfrm>
          <a:prstGeom prst="flowChartConnector">
            <a:avLst/>
          </a:prstGeom>
          <a:solidFill>
            <a:srgbClr val="4473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3" name="流程图: 联系 32"/>
          <p:cNvSpPr/>
          <p:nvPr/>
        </p:nvSpPr>
        <p:spPr>
          <a:xfrm>
            <a:off x="3951321" y="5518298"/>
            <a:ext cx="195316" cy="195316"/>
          </a:xfrm>
          <a:prstGeom prst="flowChartConnector">
            <a:avLst/>
          </a:prstGeom>
          <a:solidFill>
            <a:srgbClr val="EDCC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流程图: 联系 33"/>
          <p:cNvSpPr/>
          <p:nvPr/>
        </p:nvSpPr>
        <p:spPr>
          <a:xfrm>
            <a:off x="1477520" y="5984165"/>
            <a:ext cx="106731" cy="106731"/>
          </a:xfrm>
          <a:prstGeom prst="flowChartConnector">
            <a:avLst/>
          </a:prstGeom>
          <a:solidFill>
            <a:srgbClr val="76B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流程图: 联系 34"/>
          <p:cNvSpPr/>
          <p:nvPr/>
        </p:nvSpPr>
        <p:spPr>
          <a:xfrm>
            <a:off x="1416660" y="5562590"/>
            <a:ext cx="106731" cy="106731"/>
          </a:xfrm>
          <a:prstGeom prst="flowChartConnector">
            <a:avLst/>
          </a:prstGeom>
          <a:solidFill>
            <a:srgbClr val="4473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6" name="流程图: 联系 35"/>
          <p:cNvSpPr/>
          <p:nvPr/>
        </p:nvSpPr>
        <p:spPr>
          <a:xfrm>
            <a:off x="651309" y="4706818"/>
            <a:ext cx="184105" cy="184105"/>
          </a:xfrm>
          <a:prstGeom prst="flowChartConnector">
            <a:avLst/>
          </a:prstGeom>
          <a:solidFill>
            <a:srgbClr val="EDCC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7" name="任意多边形 46"/>
          <p:cNvSpPr/>
          <p:nvPr/>
        </p:nvSpPr>
        <p:spPr>
          <a:xfrm>
            <a:off x="10321288" y="4798870"/>
            <a:ext cx="1871259" cy="2059130"/>
          </a:xfrm>
          <a:custGeom>
            <a:avLst/>
            <a:gdLst>
              <a:gd name="connsiteX0" fmla="*/ 1518224 w 1871259"/>
              <a:gd name="connsiteY0" fmla="*/ 0 h 2059130"/>
              <a:gd name="connsiteX1" fmla="*/ 1824199 w 1871259"/>
              <a:gd name="connsiteY1" fmla="*/ 30845 h 2059130"/>
              <a:gd name="connsiteX2" fmla="*/ 1871259 w 1871259"/>
              <a:gd name="connsiteY2" fmla="*/ 42946 h 2059130"/>
              <a:gd name="connsiteX3" fmla="*/ 1871259 w 1871259"/>
              <a:gd name="connsiteY3" fmla="*/ 2059130 h 2059130"/>
              <a:gd name="connsiteX4" fmla="*/ 100989 w 1871259"/>
              <a:gd name="connsiteY4" fmla="*/ 2059130 h 2059130"/>
              <a:gd name="connsiteX5" fmla="*/ 68256 w 1871259"/>
              <a:gd name="connsiteY5" fmla="*/ 1969698 h 2059130"/>
              <a:gd name="connsiteX6" fmla="*/ 0 w 1871259"/>
              <a:gd name="connsiteY6" fmla="*/ 1518224 h 2059130"/>
              <a:gd name="connsiteX7" fmla="*/ 1518224 w 1871259"/>
              <a:gd name="connsiteY7" fmla="*/ 0 h 2059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71259" h="2059130">
                <a:moveTo>
                  <a:pt x="1518224" y="0"/>
                </a:moveTo>
                <a:cubicBezTo>
                  <a:pt x="1623036" y="0"/>
                  <a:pt x="1725366" y="10621"/>
                  <a:pt x="1824199" y="30845"/>
                </a:cubicBezTo>
                <a:lnTo>
                  <a:pt x="1871259" y="42946"/>
                </a:lnTo>
                <a:lnTo>
                  <a:pt x="1871259" y="2059130"/>
                </a:lnTo>
                <a:lnTo>
                  <a:pt x="100989" y="2059130"/>
                </a:lnTo>
                <a:lnTo>
                  <a:pt x="68256" y="1969698"/>
                </a:lnTo>
                <a:cubicBezTo>
                  <a:pt x="23897" y="1827077"/>
                  <a:pt x="0" y="1675442"/>
                  <a:pt x="0" y="1518224"/>
                </a:cubicBezTo>
                <a:cubicBezTo>
                  <a:pt x="0" y="679732"/>
                  <a:pt x="679732" y="0"/>
                  <a:pt x="1518224" y="0"/>
                </a:cubicBezTo>
                <a:close/>
              </a:path>
            </a:pathLst>
          </a:custGeom>
          <a:solidFill>
            <a:srgbClr val="76B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49" name="直接连接符 48"/>
          <p:cNvCxnSpPr/>
          <p:nvPr/>
        </p:nvCxnSpPr>
        <p:spPr>
          <a:xfrm>
            <a:off x="1478783" y="-31844"/>
            <a:ext cx="7495" cy="3912781"/>
          </a:xfrm>
          <a:prstGeom prst="line">
            <a:avLst/>
          </a:prstGeom>
          <a:ln w="28575">
            <a:solidFill>
              <a:srgbClr val="4473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弧形 50"/>
          <p:cNvSpPr/>
          <p:nvPr/>
        </p:nvSpPr>
        <p:spPr>
          <a:xfrm flipH="1" flipV="1">
            <a:off x="-106327" y="3391786"/>
            <a:ext cx="3300197" cy="3593804"/>
          </a:xfrm>
          <a:prstGeom prst="arc">
            <a:avLst>
              <a:gd name="adj1" fmla="val 17407053"/>
              <a:gd name="adj2" fmla="val 20388126"/>
            </a:avLst>
          </a:prstGeom>
          <a:ln w="28575">
            <a:solidFill>
              <a:srgbClr val="4473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64655" y="2092770"/>
            <a:ext cx="487230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dist"/>
            <a:r>
              <a:rPr lang="zh-CN" altLang="en-US" sz="6000" dirty="0">
                <a:ln w="0"/>
                <a:solidFill>
                  <a:srgbClr val="44739D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感谢聆听</a:t>
            </a:r>
          </a:p>
        </p:txBody>
      </p:sp>
    </p:spTree>
    <p:extLst>
      <p:ext uri="{BB962C8B-B14F-4D97-AF65-F5344CB8AC3E}">
        <p14:creationId xmlns:p14="http://schemas.microsoft.com/office/powerpoint/2010/main" val="3925354995"/>
      </p:ext>
    </p:extLst>
  </p:cSld>
  <p:clrMapOvr>
    <a:masterClrMapping/>
  </p:clrMapOvr>
  <p:transition/>
  <p:timing>
    <p:tnLst>
      <p:par>
        <p:cTn id="1" dur="indefinite" restart="never" nodeType="tmRoot"/>
      </p:par>
    </p:tnLst>
    <p:bldLst>
      <p:bldP spid="4" grpId="0"/>
      <p:bldP spid="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控制器的关键功能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3392" y="908720"/>
            <a:ext cx="11161240" cy="70934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/>
              <a:t>CPU</a:t>
            </a:r>
            <a:r>
              <a:rPr lang="zh-CN" altLang="en-US" sz="2000" dirty="0" smtClean="0"/>
              <a:t>控制器的主要功能包括</a:t>
            </a:r>
            <a:r>
              <a:rPr lang="zh-CN" altLang="en-US" sz="2000" b="1" dirty="0" smtClean="0"/>
              <a:t>取指令</a:t>
            </a:r>
            <a:r>
              <a:rPr lang="zh-CN" altLang="en-US" sz="2000" dirty="0" smtClean="0"/>
              <a:t>，</a:t>
            </a:r>
            <a:r>
              <a:rPr lang="zh-CN" altLang="en-US" sz="2000" b="1" dirty="0" smtClean="0"/>
              <a:t>计算下一条指令的地址</a:t>
            </a:r>
            <a:r>
              <a:rPr lang="zh-CN" altLang="en-US" sz="2000" dirty="0" smtClean="0"/>
              <a:t>，对指令进行</a:t>
            </a:r>
            <a:r>
              <a:rPr lang="zh-CN" altLang="en-US" sz="2000" b="1" dirty="0" smtClean="0"/>
              <a:t>译码</a:t>
            </a:r>
            <a:r>
              <a:rPr lang="zh-CN" altLang="en-US" sz="2000" dirty="0" smtClean="0"/>
              <a:t>，</a:t>
            </a:r>
            <a:r>
              <a:rPr lang="zh-CN" altLang="en-US" sz="2000" b="1" dirty="0" smtClean="0"/>
              <a:t>生成指令对应的操作控制信号序列</a:t>
            </a:r>
            <a:r>
              <a:rPr lang="zh-CN" altLang="en-US" sz="2000" dirty="0" smtClean="0"/>
              <a:t>，</a:t>
            </a:r>
            <a:r>
              <a:rPr lang="zh-CN" altLang="en-US" sz="2000" b="1" dirty="0" smtClean="0"/>
              <a:t>控制指令执行的步骤</a:t>
            </a:r>
            <a:r>
              <a:rPr lang="zh-CN" altLang="en-US" sz="2000" dirty="0" smtClean="0"/>
              <a:t>和</a:t>
            </a:r>
            <a:r>
              <a:rPr lang="zh-CN" altLang="en-US" sz="2000" b="1" dirty="0" smtClean="0"/>
              <a:t>数据流动的方向，取下一条指令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611774" y="-1071550"/>
            <a:ext cx="4104355" cy="9649071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3719736" y="5887907"/>
            <a:ext cx="5328592" cy="42131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200" dirty="0" smtClean="0">
                <a:latin typeface="+mj-ea"/>
                <a:ea typeface="+mj-ea"/>
              </a:rPr>
              <a:t>图片来源：</a:t>
            </a:r>
            <a:r>
              <a:rPr lang="en-US" altLang="zh-CN" sz="1200" dirty="0" smtClean="0">
                <a:latin typeface="+mj-ea"/>
                <a:ea typeface="+mj-ea"/>
              </a:rPr>
              <a:t>《</a:t>
            </a:r>
            <a:r>
              <a:rPr lang="zh-CN" altLang="en-US" sz="1200" dirty="0" smtClean="0">
                <a:latin typeface="+mj-ea"/>
                <a:ea typeface="+mj-ea"/>
              </a:rPr>
              <a:t>计算机组成原理（微课版）</a:t>
            </a:r>
            <a:r>
              <a:rPr lang="en-US" altLang="zh-CN" sz="1200" dirty="0" smtClean="0">
                <a:latin typeface="+mj-ea"/>
                <a:ea typeface="+mj-ea"/>
              </a:rPr>
              <a:t>》</a:t>
            </a:r>
            <a:endParaRPr lang="zh-CN" altLang="en-US" sz="1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549431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MIPS32</a:t>
            </a:r>
            <a:r>
              <a:rPr lang="zh-CN" altLang="en-US" dirty="0" smtClean="0"/>
              <a:t>指令集介绍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1878" y="989665"/>
            <a:ext cx="9804845" cy="57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/>
              <a:t>MIPS32</a:t>
            </a:r>
            <a:r>
              <a:rPr lang="zh-CN" altLang="en-US" sz="2000" dirty="0" smtClean="0"/>
              <a:t>中所有指令都是</a:t>
            </a:r>
            <a:r>
              <a:rPr lang="en-US" altLang="zh-CN" sz="2000" dirty="0" smtClean="0"/>
              <a:t>32</a:t>
            </a:r>
            <a:r>
              <a:rPr lang="zh-CN" altLang="en-US" sz="2000" dirty="0" smtClean="0"/>
              <a:t>为定长指令，指令格式非常规整，分为</a:t>
            </a:r>
            <a:r>
              <a:rPr lang="en-US" altLang="zh-CN" sz="2000" dirty="0" smtClean="0"/>
              <a:t>R</a:t>
            </a:r>
            <a:r>
              <a:rPr lang="zh-CN" altLang="en-US" sz="2000" dirty="0" smtClean="0"/>
              <a:t>型，</a:t>
            </a:r>
            <a:r>
              <a:rPr lang="en-US" altLang="zh-CN" sz="2000" dirty="0" smtClean="0"/>
              <a:t>I</a:t>
            </a:r>
            <a:r>
              <a:rPr lang="zh-CN" altLang="en-US" sz="2000" dirty="0" smtClean="0"/>
              <a:t>行，</a:t>
            </a:r>
            <a:r>
              <a:rPr lang="en-US" altLang="zh-CN" sz="2000" dirty="0" smtClean="0"/>
              <a:t>J</a:t>
            </a:r>
            <a:r>
              <a:rPr lang="zh-CN" altLang="en-US" sz="2000" dirty="0" smtClean="0"/>
              <a:t>型三种指令格式，其中</a:t>
            </a:r>
            <a:r>
              <a:rPr lang="en-US" altLang="zh-CN" sz="2000" dirty="0" smtClean="0"/>
              <a:t>OP</a:t>
            </a:r>
            <a:r>
              <a:rPr lang="zh-CN" altLang="en-US" sz="2000" dirty="0" smtClean="0"/>
              <a:t>字段固定为</a:t>
            </a:r>
            <a:r>
              <a:rPr lang="en-US" altLang="zh-CN" sz="2000" dirty="0" smtClean="0"/>
              <a:t>6</a:t>
            </a:r>
            <a:r>
              <a:rPr lang="zh-CN" altLang="en-US" sz="2000" dirty="0" smtClean="0"/>
              <a:t>位，</a:t>
            </a:r>
            <a:r>
              <a:rPr lang="en-US" altLang="zh-CN" sz="2000" dirty="0" smtClean="0"/>
              <a:t>MIPS</a:t>
            </a:r>
            <a:r>
              <a:rPr lang="zh-CN" altLang="en-US" sz="2000" dirty="0" smtClean="0"/>
              <a:t>将寻址方式与指令的操作码相关联，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指令字中没有独立的寻址方式字段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2030633"/>
            <a:ext cx="6912768" cy="202873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190694" y="1483188"/>
            <a:ext cx="1705636" cy="6858000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>
            <p:ph sz="half" idx="1"/>
          </p:nvPr>
        </p:nvSpPr>
        <p:spPr>
          <a:xfrm>
            <a:off x="1847528" y="5877272"/>
            <a:ext cx="5328592" cy="42131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200" dirty="0" smtClean="0">
                <a:latin typeface="+mj-ea"/>
                <a:ea typeface="+mj-ea"/>
              </a:rPr>
              <a:t>图片来源：</a:t>
            </a:r>
            <a:r>
              <a:rPr lang="en-US" altLang="zh-CN" sz="1200" dirty="0" smtClean="0">
                <a:latin typeface="+mj-ea"/>
                <a:ea typeface="+mj-ea"/>
              </a:rPr>
              <a:t>《</a:t>
            </a:r>
            <a:r>
              <a:rPr lang="zh-CN" altLang="en-US" sz="1200" dirty="0" smtClean="0">
                <a:latin typeface="+mj-ea"/>
                <a:ea typeface="+mj-ea"/>
              </a:rPr>
              <a:t>计算机组成原理（微课版）</a:t>
            </a:r>
            <a:r>
              <a:rPr lang="en-US" altLang="zh-CN" sz="1200" dirty="0" smtClean="0">
                <a:latin typeface="+mj-ea"/>
                <a:ea typeface="+mj-ea"/>
              </a:rPr>
              <a:t>》</a:t>
            </a:r>
            <a:endParaRPr lang="zh-CN" altLang="en-US" sz="1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949707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取出指令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5433" y="1412776"/>
            <a:ext cx="8724726" cy="151206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/>
              <a:t>取指令（</a:t>
            </a:r>
            <a:r>
              <a:rPr lang="en-US" altLang="zh-CN" sz="2000" dirty="0"/>
              <a:t>Instruction Fetch</a:t>
            </a:r>
            <a:r>
              <a:rPr lang="zh-CN" altLang="en-US" sz="2000" dirty="0"/>
              <a:t>，</a:t>
            </a:r>
            <a:r>
              <a:rPr lang="en-US" altLang="zh-CN" sz="2000" dirty="0"/>
              <a:t>IF</a:t>
            </a:r>
            <a:r>
              <a:rPr lang="zh-CN" altLang="en-US" sz="2000" dirty="0"/>
              <a:t>）阶段是将一条指令从主存中取到指令寄存器的</a:t>
            </a:r>
            <a:r>
              <a:rPr lang="zh-CN" altLang="en-US" sz="2000" dirty="0" smtClean="0"/>
              <a:t>过程。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8843605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指令译码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412877"/>
            <a:ext cx="7716613" cy="158407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>
                <a:solidFill>
                  <a:srgbClr val="4D4D4D"/>
                </a:solidFill>
                <a:latin typeface="+mn-ea"/>
              </a:rPr>
              <a:t>取出指令后，计算机立即进入指令译码（</a:t>
            </a:r>
            <a:r>
              <a:rPr lang="en-US" altLang="zh-CN" sz="2000" b="1" dirty="0">
                <a:solidFill>
                  <a:srgbClr val="4D4D4D"/>
                </a:solidFill>
                <a:latin typeface="+mn-ea"/>
              </a:rPr>
              <a:t>Instruction Decode</a:t>
            </a:r>
            <a:r>
              <a:rPr lang="zh-CN" altLang="en-US" sz="2000" b="1" dirty="0">
                <a:solidFill>
                  <a:srgbClr val="4D4D4D"/>
                </a:solidFill>
                <a:latin typeface="+mn-ea"/>
              </a:rPr>
              <a:t>，</a:t>
            </a:r>
            <a:r>
              <a:rPr lang="en-US" altLang="zh-CN" sz="2000" b="1" dirty="0">
                <a:solidFill>
                  <a:srgbClr val="4D4D4D"/>
                </a:solidFill>
                <a:latin typeface="+mn-ea"/>
              </a:rPr>
              <a:t>ID</a:t>
            </a:r>
            <a:r>
              <a:rPr lang="zh-CN" altLang="en-US" sz="2000" dirty="0">
                <a:solidFill>
                  <a:srgbClr val="4D4D4D"/>
                </a:solidFill>
                <a:latin typeface="+mn-ea"/>
              </a:rPr>
              <a:t>）阶段。</a:t>
            </a:r>
            <a:endParaRPr lang="zh-CN" altLang="en-US" sz="2000" dirty="0">
              <a:latin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42049" y="2924944"/>
            <a:ext cx="7704856" cy="129604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在指令译码阶段，指令译码器按照预定的指令格式，对取回的指令进行拆分和解释，识别区分出不同的指令类别以及各种获取操作数的方法。</a:t>
            </a:r>
          </a:p>
        </p:txBody>
      </p:sp>
    </p:spTree>
    <p:extLst>
      <p:ext uri="{BB962C8B-B14F-4D97-AF65-F5344CB8AC3E}">
        <p14:creationId xmlns:p14="http://schemas.microsoft.com/office/powerpoint/2010/main" val="290492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执行指令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412877"/>
            <a:ext cx="9084766" cy="129604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 smtClean="0"/>
              <a:t>控制器向运算器</a:t>
            </a:r>
            <a:r>
              <a:rPr lang="en-US" altLang="zh-CN" sz="2000" dirty="0" smtClean="0"/>
              <a:t>ALU</a:t>
            </a:r>
            <a:r>
              <a:rPr lang="zh-CN" altLang="en-US" sz="2000" dirty="0" smtClean="0"/>
              <a:t>及数据通路中的其他相关部件发送操作控制命令，完成</a:t>
            </a:r>
            <a:r>
              <a:rPr lang="zh-CN" altLang="en-US" sz="2000" dirty="0"/>
              <a:t>指令所规定的各种操作，具体实现指令的</a:t>
            </a:r>
            <a:r>
              <a:rPr lang="zh-CN" altLang="en-US" sz="2000" dirty="0" smtClean="0"/>
              <a:t>功能。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331647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取下一条指令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412877"/>
            <a:ext cx="8364685" cy="122403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 smtClean="0"/>
              <a:t>此阶段根据</a:t>
            </a:r>
            <a:r>
              <a:rPr lang="en-US" altLang="zh-CN" sz="2000" dirty="0" smtClean="0"/>
              <a:t>PC</a:t>
            </a:r>
            <a:r>
              <a:rPr lang="zh-CN" altLang="en-US" sz="2000" dirty="0" smtClean="0"/>
              <a:t>的值来确定下一条指令所在的地址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44910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操作码定义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23392" y="980728"/>
            <a:ext cx="681608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#define OPCODE_R_TYPE 0x00</a:t>
            </a:r>
          </a:p>
          <a:p>
            <a:r>
              <a:rPr lang="en-US" altLang="zh-CN" sz="1400" dirty="0"/>
              <a:t>#define OPCODE_ADDI 0x08</a:t>
            </a:r>
          </a:p>
          <a:p>
            <a:r>
              <a:rPr lang="en-US" altLang="zh-CN" sz="1400" dirty="0"/>
              <a:t>#define OPCODE_BNE 0x05</a:t>
            </a:r>
          </a:p>
          <a:p>
            <a:r>
              <a:rPr lang="en-US" altLang="zh-CN" sz="1400" dirty="0"/>
              <a:t>#define OPCODE_LW 0x23</a:t>
            </a:r>
          </a:p>
          <a:p>
            <a:r>
              <a:rPr lang="en-US" altLang="zh-CN" sz="1400" dirty="0"/>
              <a:t>#define </a:t>
            </a:r>
            <a:r>
              <a:rPr lang="en-US" altLang="zh-CN" sz="1400" dirty="0" smtClean="0"/>
              <a:t>OPCODE_NOP 0x00</a:t>
            </a:r>
            <a:endParaRPr lang="en-US" altLang="zh-CN" sz="1400" dirty="0"/>
          </a:p>
          <a:p>
            <a:r>
              <a:rPr lang="en-US" altLang="zh-CN" sz="1400" dirty="0"/>
              <a:t>#define FUNC_ADD 0x20</a:t>
            </a:r>
          </a:p>
          <a:p>
            <a:r>
              <a:rPr lang="en-US" altLang="zh-CN" sz="1400" dirty="0"/>
              <a:t>#define FUNC_SUB 0x22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27975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计算机控制课模版">
  <a:themeElements>
    <a:clrScheme name="计算机控制课模版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计算机控制课模版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计算机控制课模版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计算机控制课模版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计算机控制课模版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计算机控制课模版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计算机控制课模版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计算机控制课模版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计算机控制课模版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计算机控制课模版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计算机控制课模版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演示文稿1</Template>
  <TotalTime>9192</TotalTime>
  <Words>2100</Words>
  <Application>Microsoft Office PowerPoint</Application>
  <PresentationFormat>宽屏</PresentationFormat>
  <Paragraphs>255</Paragraphs>
  <Slides>20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等线</vt:lpstr>
      <vt:lpstr>华文楷体</vt:lpstr>
      <vt:lpstr>华文细黑</vt:lpstr>
      <vt:lpstr>宋体</vt:lpstr>
      <vt:lpstr>Calibri</vt:lpstr>
      <vt:lpstr>Times New Roman</vt:lpstr>
      <vt:lpstr>Verdana</vt:lpstr>
      <vt:lpstr>Wingdings</vt:lpstr>
      <vt:lpstr>计算机控制课模版</vt:lpstr>
      <vt:lpstr>     C语言实现MIPS指令集的CPU控制器仿真                      ——以1累加100为例</vt:lpstr>
      <vt:lpstr> 目录</vt:lpstr>
      <vt:lpstr>CPU控制器的关键功能</vt:lpstr>
      <vt:lpstr>MIPS32指令集介绍</vt:lpstr>
      <vt:lpstr>取出指令</vt:lpstr>
      <vt:lpstr>指令译码</vt:lpstr>
      <vt:lpstr>执行指令</vt:lpstr>
      <vt:lpstr>取下一条指令</vt:lpstr>
      <vt:lpstr>操作码定义</vt:lpstr>
      <vt:lpstr>控制信号定义</vt:lpstr>
      <vt:lpstr>取指令代码实现</vt:lpstr>
      <vt:lpstr>指令译码代码实现</vt:lpstr>
      <vt:lpstr>指令执行代码实现</vt:lpstr>
      <vt:lpstr>下一条指令执行代码实现</vt:lpstr>
      <vt:lpstr>主函数</vt:lpstr>
      <vt:lpstr>汇编解释</vt:lpstr>
      <vt:lpstr>数据通路</vt:lpstr>
      <vt:lpstr>    mem[3] = 0x00411020; // ADD $2, $2, $1     mem[4] = 0x20210001; // ADDI $1, $1, 1     mem[5] = 0x1423FFFD; // BNE $1, $3, -3</vt:lpstr>
      <vt:lpstr>编译运行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qinqian</dc:creator>
  <cp:lastModifiedBy>Windows User</cp:lastModifiedBy>
  <cp:revision>507</cp:revision>
  <cp:lastPrinted>2021-09-01T14:28:49Z</cp:lastPrinted>
  <dcterms:created xsi:type="dcterms:W3CDTF">1601-01-01T00:00:00Z</dcterms:created>
  <dcterms:modified xsi:type="dcterms:W3CDTF">2024-12-21T08:05:48Z</dcterms:modified>
</cp:coreProperties>
</file>