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73" d="100"/>
          <a:sy n="73" d="100"/>
        </p:scale>
        <p:origin x="81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C2BB7F"/>
                </a:solidFill>
                <a:latin typeface="Avenir-Heavy"/>
                <a:cs typeface="Avenir-Heav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C2BB7F"/>
                </a:solidFill>
                <a:latin typeface="Avenir-Heavy"/>
                <a:cs typeface="Avenir-Heav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4C3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C2BB7F"/>
                </a:solidFill>
                <a:latin typeface="Avenir-Heavy"/>
                <a:cs typeface="Avenir-Heav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37304" y="5212271"/>
            <a:ext cx="3229491" cy="779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C2BB7F"/>
                </a:solidFill>
                <a:latin typeface="Avenir-Heavy"/>
                <a:cs typeface="Avenir-Heav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8515" y="3398713"/>
            <a:ext cx="17407069" cy="532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6631" y="2699259"/>
            <a:ext cx="9126419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India Police</a:t>
            </a:r>
            <a:r>
              <a:rPr spc="-40" dirty="0"/>
              <a:t> </a:t>
            </a:r>
            <a:r>
              <a:rPr spc="-5" dirty="0"/>
              <a:t>Hackathon</a:t>
            </a:r>
            <a:r>
              <a:rPr lang="en-US" spc="-5" dirty="0"/>
              <a:t> 2019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306630" y="3610226"/>
            <a:ext cx="5392619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80" dirty="0">
                <a:solidFill>
                  <a:srgbClr val="FFFFFF"/>
                </a:solidFill>
                <a:latin typeface="Avenir-Heavy"/>
                <a:cs typeface="Avenir-Heavy"/>
              </a:rPr>
              <a:t>Team: </a:t>
            </a:r>
            <a:r>
              <a:rPr sz="3300" spc="-5" dirty="0">
                <a:solidFill>
                  <a:srgbClr val="FFFFFF"/>
                </a:solidFill>
                <a:latin typeface="Avenir-Book"/>
                <a:cs typeface="Avenir-Book"/>
              </a:rPr>
              <a:t>Park Bench,</a:t>
            </a:r>
            <a:r>
              <a:rPr sz="3300" spc="65" dirty="0">
                <a:solidFill>
                  <a:srgbClr val="FFFFFF"/>
                </a:solidFill>
                <a:latin typeface="Avenir-Book"/>
                <a:cs typeface="Avenir-Boo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venir-Book"/>
                <a:cs typeface="Avenir-Book"/>
              </a:rPr>
              <a:t>Deloitte</a:t>
            </a:r>
            <a:r>
              <a:rPr lang="en-US" sz="3300" spc="-5" dirty="0">
                <a:solidFill>
                  <a:srgbClr val="FFFFFF"/>
                </a:solidFill>
                <a:latin typeface="Avenir-Book"/>
                <a:cs typeface="Avenir-Book"/>
              </a:rPr>
              <a:t> (Table 36)</a:t>
            </a:r>
            <a:endParaRPr sz="3300" dirty="0">
              <a:latin typeface="Avenir-Book"/>
              <a:cs typeface="Avenir-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6631" y="5411218"/>
            <a:ext cx="4683125" cy="304101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850" b="1" spc="20" dirty="0">
                <a:solidFill>
                  <a:srgbClr val="FFFFFF"/>
                </a:solidFill>
                <a:latin typeface="Avenir-Heavy"/>
                <a:cs typeface="Avenir-Heavy"/>
              </a:rPr>
              <a:t>Members:</a:t>
            </a:r>
            <a:endParaRPr sz="2850">
              <a:latin typeface="Avenir-Heavy"/>
              <a:cs typeface="Avenir-Heavy"/>
            </a:endParaRPr>
          </a:p>
          <a:p>
            <a:pPr marL="12700" marR="1512570">
              <a:lnSpc>
                <a:spcPct val="115700"/>
              </a:lnSpc>
            </a:pPr>
            <a:r>
              <a:rPr sz="2850" spc="15" dirty="0">
                <a:solidFill>
                  <a:srgbClr val="FFFFFF"/>
                </a:solidFill>
                <a:latin typeface="Avenir-Book"/>
                <a:cs typeface="Avenir-Book"/>
              </a:rPr>
              <a:t>Harshit Bhadauria  Sharadhi</a:t>
            </a:r>
            <a:r>
              <a:rPr sz="2850" spc="-40" dirty="0">
                <a:solidFill>
                  <a:srgbClr val="FFFFFF"/>
                </a:solidFill>
                <a:latin typeface="Avenir-Book"/>
                <a:cs typeface="Avenir-Book"/>
              </a:rPr>
              <a:t> </a:t>
            </a:r>
            <a:r>
              <a:rPr sz="2850" spc="15" dirty="0">
                <a:solidFill>
                  <a:srgbClr val="FFFFFF"/>
                </a:solidFill>
                <a:latin typeface="Avenir-Book"/>
                <a:cs typeface="Avenir-Book"/>
              </a:rPr>
              <a:t>Hosamani  Atish</a:t>
            </a:r>
            <a:r>
              <a:rPr sz="2850" dirty="0">
                <a:solidFill>
                  <a:srgbClr val="FFFFFF"/>
                </a:solidFill>
                <a:latin typeface="Avenir-Book"/>
                <a:cs typeface="Avenir-Book"/>
              </a:rPr>
              <a:t> </a:t>
            </a:r>
            <a:r>
              <a:rPr sz="2850" spc="15" dirty="0">
                <a:solidFill>
                  <a:srgbClr val="FFFFFF"/>
                </a:solidFill>
                <a:latin typeface="Avenir-Book"/>
                <a:cs typeface="Avenir-Book"/>
              </a:rPr>
              <a:t>Ray</a:t>
            </a:r>
            <a:endParaRPr sz="285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850" spc="15" dirty="0">
                <a:solidFill>
                  <a:srgbClr val="FFFFFF"/>
                </a:solidFill>
                <a:latin typeface="Avenir-Book"/>
                <a:cs typeface="Avenir-Book"/>
              </a:rPr>
              <a:t>Rohit</a:t>
            </a:r>
            <a:r>
              <a:rPr sz="2850" dirty="0">
                <a:solidFill>
                  <a:srgbClr val="FFFFFF"/>
                </a:solidFill>
                <a:latin typeface="Avenir-Book"/>
                <a:cs typeface="Avenir-Book"/>
              </a:rPr>
              <a:t> </a:t>
            </a:r>
            <a:r>
              <a:rPr sz="2850" spc="-5" dirty="0">
                <a:solidFill>
                  <a:srgbClr val="FFFFFF"/>
                </a:solidFill>
                <a:latin typeface="Avenir-Book"/>
                <a:cs typeface="Avenir-Book"/>
              </a:rPr>
              <a:t>Varma</a:t>
            </a:r>
            <a:endParaRPr sz="285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50" spc="20" dirty="0">
                <a:solidFill>
                  <a:srgbClr val="FFFFFF"/>
                </a:solidFill>
                <a:latin typeface="Avenir-Book"/>
                <a:cs typeface="Avenir-Book"/>
              </a:rPr>
              <a:t>Kandaswamy</a:t>
            </a:r>
            <a:r>
              <a:rPr sz="2850" spc="-30" dirty="0">
                <a:solidFill>
                  <a:srgbClr val="FFFFFF"/>
                </a:solidFill>
                <a:latin typeface="Avenir-Book"/>
                <a:cs typeface="Avenir-Book"/>
              </a:rPr>
              <a:t> </a:t>
            </a:r>
            <a:r>
              <a:rPr sz="2850" spc="15" dirty="0">
                <a:solidFill>
                  <a:srgbClr val="FFFFFF"/>
                </a:solidFill>
                <a:latin typeface="Avenir-Book"/>
                <a:cs typeface="Avenir-Book"/>
              </a:rPr>
              <a:t>Subramaniyam</a:t>
            </a:r>
            <a:endParaRPr sz="2850">
              <a:latin typeface="Avenir-Book"/>
              <a:cs typeface="Avenir-Boo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4567" y="4842784"/>
            <a:ext cx="8733155" cy="0"/>
          </a:xfrm>
          <a:custGeom>
            <a:avLst/>
            <a:gdLst/>
            <a:ahLst/>
            <a:cxnLst/>
            <a:rect l="l" t="t" r="r" b="b"/>
            <a:pathLst>
              <a:path w="8733155">
                <a:moveTo>
                  <a:pt x="0" y="0"/>
                </a:moveTo>
                <a:lnTo>
                  <a:pt x="8732718" y="0"/>
                </a:lnTo>
              </a:path>
            </a:pathLst>
          </a:custGeom>
          <a:ln w="10470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58986"/>
            <a:ext cx="28663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8515" y="2699259"/>
            <a:ext cx="16654144" cy="6122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155" dirty="0">
                <a:solidFill>
                  <a:srgbClr val="363636"/>
                </a:solidFill>
                <a:latin typeface="Avenir-Book"/>
                <a:cs typeface="Avenir-Book"/>
              </a:rPr>
              <a:t>To </a:t>
            </a:r>
            <a:r>
              <a:rPr sz="2950" spc="-5" dirty="0">
                <a:solidFill>
                  <a:srgbClr val="363636"/>
                </a:solidFill>
                <a:latin typeface="Avenir-Book"/>
                <a:cs typeface="Avenir-Book"/>
              </a:rPr>
              <a:t>create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a Unified Communication </a:t>
            </a:r>
            <a:r>
              <a:rPr sz="2950" spc="10" dirty="0">
                <a:solidFill>
                  <a:srgbClr val="363636"/>
                </a:solidFill>
                <a:latin typeface="Avenir-Book"/>
                <a:cs typeface="Avenir-Book"/>
              </a:rPr>
              <a:t>App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for Police Department with </a:t>
            </a:r>
            <a:r>
              <a:rPr sz="2950" dirty="0">
                <a:solidFill>
                  <a:srgbClr val="363636"/>
                </a:solidFill>
                <a:latin typeface="Avenir-Book"/>
                <a:cs typeface="Avenir-Book"/>
              </a:rPr>
              <a:t>features</a:t>
            </a:r>
            <a:r>
              <a:rPr sz="2950" spc="200" dirty="0">
                <a:solidFill>
                  <a:srgbClr val="363636"/>
                </a:solidFill>
                <a:latin typeface="Avenir-Book"/>
                <a:cs typeface="Avenir-Book"/>
              </a:rPr>
              <a:t>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of:</a:t>
            </a:r>
            <a:endParaRPr sz="2950">
              <a:latin typeface="Avenir-Book"/>
              <a:cs typeface="Avenir-Book"/>
            </a:endParaRPr>
          </a:p>
          <a:p>
            <a:pPr>
              <a:lnSpc>
                <a:spcPct val="100000"/>
              </a:lnSpc>
            </a:pPr>
            <a:endParaRPr sz="3050">
              <a:latin typeface="Avenir-Book"/>
              <a:cs typeface="Avenir-Book"/>
            </a:endParaRPr>
          </a:p>
          <a:p>
            <a:pPr marL="12700" marR="756285">
              <a:lnSpc>
                <a:spcPct val="114100"/>
              </a:lnSpc>
            </a:pP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Creating/assigning tasks </a:t>
            </a:r>
            <a:r>
              <a:rPr sz="2950" spc="10" dirty="0">
                <a:solidFill>
                  <a:srgbClr val="363636"/>
                </a:solidFill>
                <a:latin typeface="Avenir-Book"/>
                <a:cs typeface="Avenir-Book"/>
              </a:rPr>
              <a:t>and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tracking of task </a:t>
            </a:r>
            <a:r>
              <a:rPr sz="2950" spc="-5" dirty="0">
                <a:solidFill>
                  <a:srgbClr val="363636"/>
                </a:solidFill>
                <a:latin typeface="Avenir-Book"/>
                <a:cs typeface="Avenir-Book"/>
              </a:rPr>
              <a:t>from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assignment </a:t>
            </a:r>
            <a:r>
              <a:rPr sz="2950" dirty="0">
                <a:solidFill>
                  <a:srgbClr val="363636"/>
                </a:solidFill>
                <a:latin typeface="Avenir-Book"/>
                <a:cs typeface="Avenir-Book"/>
              </a:rPr>
              <a:t>till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completion at particular level  </a:t>
            </a:r>
            <a:r>
              <a:rPr sz="2950" spc="10" dirty="0">
                <a:solidFill>
                  <a:srgbClr val="363636"/>
                </a:solidFill>
                <a:latin typeface="Avenir-Book"/>
                <a:cs typeface="Avenir-Book"/>
              </a:rPr>
              <a:t>Internal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police department chat at all</a:t>
            </a:r>
            <a:r>
              <a:rPr sz="2950" dirty="0">
                <a:solidFill>
                  <a:srgbClr val="363636"/>
                </a:solidFill>
                <a:latin typeface="Avenir-Book"/>
                <a:cs typeface="Avenir-Book"/>
              </a:rPr>
              <a:t>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levels</a:t>
            </a:r>
            <a:endParaRPr sz="2950">
              <a:latin typeface="Avenir-Book"/>
              <a:cs typeface="Avenir-Book"/>
            </a:endParaRPr>
          </a:p>
          <a:p>
            <a:pPr>
              <a:lnSpc>
                <a:spcPct val="100000"/>
              </a:lnSpc>
            </a:pPr>
            <a:endParaRPr sz="3050">
              <a:latin typeface="Avenir-Book"/>
              <a:cs typeface="Avenir-Book"/>
            </a:endParaRPr>
          </a:p>
          <a:p>
            <a:pPr marL="12700" marR="5080">
              <a:lnSpc>
                <a:spcPct val="114100"/>
              </a:lnSpc>
            </a:pP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Chat data wiped out </a:t>
            </a:r>
            <a:r>
              <a:rPr sz="2950" dirty="0">
                <a:solidFill>
                  <a:srgbClr val="363636"/>
                </a:solidFill>
                <a:latin typeface="Avenir-Book"/>
                <a:cs typeface="Avenir-Book"/>
              </a:rPr>
              <a:t>feature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in </a:t>
            </a:r>
            <a:r>
              <a:rPr sz="2950" spc="10" dirty="0">
                <a:solidFill>
                  <a:srgbClr val="363636"/>
                </a:solidFill>
                <a:latin typeface="Avenir-Book"/>
                <a:cs typeface="Avenir-Book"/>
              </a:rPr>
              <a:t>10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hours </a:t>
            </a:r>
            <a:r>
              <a:rPr sz="2950" dirty="0">
                <a:solidFill>
                  <a:srgbClr val="363636"/>
                </a:solidFill>
                <a:latin typeface="Avenir-Book"/>
                <a:cs typeface="Avenir-Book"/>
              </a:rPr>
              <a:t>whereas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data </a:t>
            </a:r>
            <a:r>
              <a:rPr sz="2950" spc="10" dirty="0">
                <a:solidFill>
                  <a:srgbClr val="363636"/>
                </a:solidFill>
                <a:latin typeface="Avenir-Book"/>
                <a:cs typeface="Avenir-Book"/>
              </a:rPr>
              <a:t>marked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confidential will have </a:t>
            </a:r>
            <a:r>
              <a:rPr sz="2950" spc="10" dirty="0">
                <a:solidFill>
                  <a:srgbClr val="363636"/>
                </a:solidFill>
                <a:latin typeface="Avenir-Book"/>
                <a:cs typeface="Avenir-Book"/>
              </a:rPr>
              <a:t>60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seconds life  once </a:t>
            </a:r>
            <a:r>
              <a:rPr sz="2950" spc="-5" dirty="0">
                <a:solidFill>
                  <a:srgbClr val="363636"/>
                </a:solidFill>
                <a:latin typeface="Avenir-Book"/>
                <a:cs typeface="Avenir-Book"/>
              </a:rPr>
              <a:t>read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in app. All data/media will </a:t>
            </a:r>
            <a:r>
              <a:rPr sz="2950" spc="10" dirty="0">
                <a:solidFill>
                  <a:srgbClr val="363636"/>
                </a:solidFill>
                <a:latin typeface="Avenir-Book"/>
                <a:cs typeface="Avenir-Book"/>
              </a:rPr>
              <a:t>be </a:t>
            </a:r>
            <a:r>
              <a:rPr sz="2950" spc="-5" dirty="0">
                <a:solidFill>
                  <a:srgbClr val="363636"/>
                </a:solidFill>
                <a:latin typeface="Avenir-Book"/>
                <a:cs typeface="Avenir-Book"/>
              </a:rPr>
              <a:t>stored </a:t>
            </a:r>
            <a:r>
              <a:rPr sz="2950" spc="10" dirty="0">
                <a:solidFill>
                  <a:srgbClr val="363636"/>
                </a:solidFill>
                <a:latin typeface="Avenir-Book"/>
                <a:cs typeface="Avenir-Book"/>
              </a:rPr>
              <a:t>permanently on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server once</a:t>
            </a:r>
            <a:r>
              <a:rPr sz="2950" spc="85" dirty="0">
                <a:solidFill>
                  <a:srgbClr val="363636"/>
                </a:solidFill>
                <a:latin typeface="Avenir-Book"/>
                <a:cs typeface="Avenir-Book"/>
              </a:rPr>
              <a:t> </a:t>
            </a:r>
            <a:r>
              <a:rPr sz="2950" dirty="0">
                <a:solidFill>
                  <a:srgbClr val="363636"/>
                </a:solidFill>
                <a:latin typeface="Avenir-Book"/>
                <a:cs typeface="Avenir-Book"/>
              </a:rPr>
              <a:t>opened/read.</a:t>
            </a:r>
            <a:endParaRPr sz="2950">
              <a:latin typeface="Avenir-Book"/>
              <a:cs typeface="Avenir-Book"/>
            </a:endParaRPr>
          </a:p>
          <a:p>
            <a:pPr>
              <a:lnSpc>
                <a:spcPct val="100000"/>
              </a:lnSpc>
            </a:pPr>
            <a:endParaRPr sz="3050">
              <a:latin typeface="Avenir-Book"/>
              <a:cs typeface="Avenir-Book"/>
            </a:endParaRPr>
          </a:p>
          <a:p>
            <a:pPr marL="12700" marR="118110">
              <a:lnSpc>
                <a:spcPct val="114100"/>
              </a:lnSpc>
            </a:pP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Contact details </a:t>
            </a:r>
            <a:r>
              <a:rPr sz="2950" spc="-10" dirty="0">
                <a:solidFill>
                  <a:srgbClr val="363636"/>
                </a:solidFill>
                <a:latin typeface="Avenir-Book"/>
                <a:cs typeface="Avenir-Book"/>
              </a:rPr>
              <a:t>are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expected to </a:t>
            </a:r>
            <a:r>
              <a:rPr sz="2950" spc="10" dirty="0">
                <a:solidFill>
                  <a:srgbClr val="363636"/>
                </a:solidFill>
                <a:latin typeface="Avenir-Book"/>
                <a:cs typeface="Avenir-Book"/>
              </a:rPr>
              <a:t>be </a:t>
            </a:r>
            <a:r>
              <a:rPr sz="2950" dirty="0">
                <a:solidFill>
                  <a:srgbClr val="363636"/>
                </a:solidFill>
                <a:latin typeface="Avenir-Book"/>
                <a:cs typeface="Avenir-Book"/>
              </a:rPr>
              <a:t>retrieved </a:t>
            </a:r>
            <a:r>
              <a:rPr sz="2950" spc="-5" dirty="0">
                <a:solidFill>
                  <a:srgbClr val="363636"/>
                </a:solidFill>
                <a:latin typeface="Avenir-Book"/>
                <a:cs typeface="Avenir-Book"/>
              </a:rPr>
              <a:t>from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backend with </a:t>
            </a:r>
            <a:r>
              <a:rPr sz="2950" spc="10" dirty="0">
                <a:solidFill>
                  <a:srgbClr val="363636"/>
                </a:solidFill>
                <a:latin typeface="Avenir-Book"/>
                <a:cs typeface="Avenir-Book"/>
              </a:rPr>
              <a:t>end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to </a:t>
            </a:r>
            <a:r>
              <a:rPr sz="2950" spc="10" dirty="0">
                <a:solidFill>
                  <a:srgbClr val="363636"/>
                </a:solidFill>
                <a:latin typeface="Avenir-Book"/>
                <a:cs typeface="Avenir-Book"/>
              </a:rPr>
              <a:t>end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encryption </a:t>
            </a:r>
            <a:r>
              <a:rPr sz="2950" dirty="0">
                <a:solidFill>
                  <a:srgbClr val="363636"/>
                </a:solidFill>
                <a:latin typeface="Avenir-Book"/>
                <a:cs typeface="Avenir-Book"/>
              </a:rPr>
              <a:t>throughout 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application</a:t>
            </a:r>
            <a:endParaRPr sz="2950">
              <a:latin typeface="Avenir-Book"/>
              <a:cs typeface="Avenir-Boo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</a:pP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User level </a:t>
            </a:r>
            <a:r>
              <a:rPr sz="2950" spc="10" dirty="0">
                <a:solidFill>
                  <a:srgbClr val="363636"/>
                </a:solidFill>
                <a:latin typeface="Avenir-Book"/>
                <a:cs typeface="Avenir-Book"/>
              </a:rPr>
              <a:t>permissions and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Authorization, Authentication </a:t>
            </a:r>
            <a:r>
              <a:rPr sz="2950" spc="10" dirty="0">
                <a:solidFill>
                  <a:srgbClr val="363636"/>
                </a:solidFill>
                <a:latin typeface="Avenir-Book"/>
                <a:cs typeface="Avenir-Book"/>
              </a:rPr>
              <a:t>and </a:t>
            </a:r>
            <a:r>
              <a:rPr sz="2950" spc="5" dirty="0">
                <a:solidFill>
                  <a:srgbClr val="363636"/>
                </a:solidFill>
                <a:latin typeface="Avenir-Book"/>
                <a:cs typeface="Avenir-Book"/>
              </a:rPr>
              <a:t>Audit trails for login</a:t>
            </a:r>
            <a:r>
              <a:rPr sz="2950" spc="35" dirty="0">
                <a:solidFill>
                  <a:srgbClr val="363636"/>
                </a:solidFill>
                <a:latin typeface="Avenir-Book"/>
                <a:cs typeface="Avenir-Book"/>
              </a:rPr>
              <a:t> </a:t>
            </a:r>
            <a:r>
              <a:rPr sz="2950" dirty="0">
                <a:solidFill>
                  <a:srgbClr val="363636"/>
                </a:solidFill>
                <a:latin typeface="Avenir-Book"/>
                <a:cs typeface="Avenir-Book"/>
              </a:rPr>
              <a:t>features</a:t>
            </a:r>
            <a:endParaRPr sz="2950"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197895"/>
            <a:ext cx="10154285" cy="153543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pc="-5" dirty="0"/>
              <a:t>Solution:</a:t>
            </a:r>
            <a:r>
              <a:rPr spc="-10" dirty="0"/>
              <a:t> </a:t>
            </a:r>
            <a:r>
              <a:rPr spc="-80" dirty="0"/>
              <a:t>SPARC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3200" spc="5" dirty="0"/>
              <a:t>(State Police Application for Real-time</a:t>
            </a:r>
            <a:r>
              <a:rPr sz="3200" spc="-10" dirty="0"/>
              <a:t> </a:t>
            </a:r>
            <a:r>
              <a:rPr sz="3200" spc="5" dirty="0"/>
              <a:t>Collaboration)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48515" y="3398713"/>
            <a:ext cx="9276715" cy="5323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1135">
              <a:lnSpc>
                <a:spcPct val="112900"/>
              </a:lnSpc>
              <a:spcBef>
                <a:spcPts val="95"/>
              </a:spcBef>
            </a:pPr>
            <a:r>
              <a:rPr sz="2800" spc="-40" dirty="0">
                <a:solidFill>
                  <a:srgbClr val="363636"/>
                </a:solidFill>
                <a:latin typeface="Avenir-Book"/>
                <a:cs typeface="Avenir-Book"/>
              </a:rPr>
              <a:t>SPARC </a:t>
            </a:r>
            <a:r>
              <a:rPr sz="2800" dirty="0">
                <a:solidFill>
                  <a:srgbClr val="363636"/>
                </a:solidFill>
                <a:latin typeface="Avenir-Book"/>
                <a:cs typeface="Avenir-Book"/>
              </a:rPr>
              <a:t>App </a:t>
            </a:r>
            <a:r>
              <a:rPr sz="2800" spc="-10" dirty="0">
                <a:solidFill>
                  <a:srgbClr val="363636"/>
                </a:solidFill>
                <a:latin typeface="Avenir-Book"/>
                <a:cs typeface="Avenir-Book"/>
              </a:rPr>
              <a:t>provides </a:t>
            </a:r>
            <a:r>
              <a:rPr sz="2800" dirty="0">
                <a:solidFill>
                  <a:srgbClr val="363636"/>
                </a:solidFill>
                <a:latin typeface="Avenir-Book"/>
                <a:cs typeface="Avenir-Book"/>
              </a:rPr>
              <a:t>one stop solution by </a:t>
            </a:r>
            <a:r>
              <a:rPr sz="2800" spc="-5" dirty="0">
                <a:solidFill>
                  <a:srgbClr val="363636"/>
                </a:solidFill>
                <a:latin typeface="Avenir-Book"/>
                <a:cs typeface="Avenir-Book"/>
              </a:rPr>
              <a:t>targeting </a:t>
            </a:r>
            <a:r>
              <a:rPr sz="2800" dirty="0">
                <a:solidFill>
                  <a:srgbClr val="363636"/>
                </a:solidFill>
                <a:latin typeface="Avenir-Book"/>
                <a:cs typeface="Avenir-Book"/>
              </a:rPr>
              <a:t>both  IOS and </a:t>
            </a:r>
            <a:r>
              <a:rPr sz="2800" spc="-10" dirty="0">
                <a:solidFill>
                  <a:srgbClr val="363636"/>
                </a:solidFill>
                <a:latin typeface="Avenir-Book"/>
                <a:cs typeface="Avenir-Book"/>
              </a:rPr>
              <a:t>Android through </a:t>
            </a:r>
            <a:r>
              <a:rPr sz="2800" dirty="0">
                <a:solidFill>
                  <a:srgbClr val="363636"/>
                </a:solidFill>
                <a:latin typeface="Avenir-Book"/>
                <a:cs typeface="Avenir-Book"/>
              </a:rPr>
              <a:t>XAM</a:t>
            </a:r>
            <a:r>
              <a:rPr lang="en-US" sz="2800" dirty="0">
                <a:solidFill>
                  <a:srgbClr val="363636"/>
                </a:solidFill>
                <a:latin typeface="Avenir-Book"/>
                <a:cs typeface="Avenir-Book"/>
              </a:rPr>
              <a:t>A</a:t>
            </a:r>
            <a:r>
              <a:rPr sz="2800" dirty="0">
                <a:solidFill>
                  <a:srgbClr val="363636"/>
                </a:solidFill>
                <a:latin typeface="Avenir-Book"/>
                <a:cs typeface="Avenir-Book"/>
              </a:rPr>
              <a:t>RIN </a:t>
            </a:r>
            <a:r>
              <a:rPr sz="2800" spc="-10" dirty="0">
                <a:solidFill>
                  <a:srgbClr val="363636"/>
                </a:solidFill>
                <a:latin typeface="Avenir-Book"/>
                <a:cs typeface="Avenir-Book"/>
              </a:rPr>
              <a:t>thereby </a:t>
            </a:r>
            <a:r>
              <a:rPr sz="2800" dirty="0">
                <a:solidFill>
                  <a:srgbClr val="363636"/>
                </a:solidFill>
                <a:latin typeface="Avenir-Book"/>
                <a:cs typeface="Avenir-Book"/>
              </a:rPr>
              <a:t>saving up to  </a:t>
            </a:r>
            <a:r>
              <a:rPr lang="en-US" sz="2800" dirty="0">
                <a:solidFill>
                  <a:srgbClr val="363636"/>
                </a:solidFill>
                <a:latin typeface="Avenir-Book"/>
                <a:cs typeface="Avenir-Book"/>
              </a:rPr>
              <a:t>7</a:t>
            </a:r>
            <a:r>
              <a:rPr sz="2800" dirty="0">
                <a:solidFill>
                  <a:srgbClr val="363636"/>
                </a:solidFill>
                <a:latin typeface="Avenir-Book"/>
                <a:cs typeface="Avenir-Book"/>
              </a:rPr>
              <a:t>0% of overall turnaround time spent on </a:t>
            </a:r>
            <a:r>
              <a:rPr sz="2800" spc="-10" dirty="0">
                <a:solidFill>
                  <a:srgbClr val="363636"/>
                </a:solidFill>
                <a:latin typeface="Avenir-Book"/>
                <a:cs typeface="Avenir-Book"/>
              </a:rPr>
              <a:t>creating </a:t>
            </a:r>
            <a:r>
              <a:rPr sz="2800" dirty="0">
                <a:solidFill>
                  <a:srgbClr val="363636"/>
                </a:solidFill>
                <a:latin typeface="Avenir-Book"/>
                <a:cs typeface="Avenir-Book"/>
              </a:rPr>
              <a:t>two  separate application for individual</a:t>
            </a:r>
            <a:r>
              <a:rPr sz="2800" spc="-10" dirty="0">
                <a:solidFill>
                  <a:srgbClr val="363636"/>
                </a:solidFill>
                <a:latin typeface="Avenir-Book"/>
                <a:cs typeface="Avenir-Book"/>
              </a:rPr>
              <a:t> </a:t>
            </a:r>
            <a:r>
              <a:rPr sz="2800" spc="5" dirty="0">
                <a:solidFill>
                  <a:srgbClr val="363636"/>
                </a:solidFill>
                <a:latin typeface="Avenir-Book"/>
                <a:cs typeface="Avenir-Book"/>
              </a:rPr>
              <a:t>platforms.</a:t>
            </a:r>
            <a:endParaRPr sz="2800" dirty="0">
              <a:latin typeface="Avenir-Book"/>
              <a:cs typeface="Avenir-Boo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 dirty="0">
              <a:latin typeface="Avenir-Book"/>
              <a:cs typeface="Avenir-Book"/>
            </a:endParaRPr>
          </a:p>
          <a:p>
            <a:pPr marL="12700" marR="52705">
              <a:lnSpc>
                <a:spcPct val="112900"/>
              </a:lnSpc>
              <a:spcBef>
                <a:spcPts val="5"/>
              </a:spcBef>
            </a:pPr>
            <a:r>
              <a:rPr sz="2800" dirty="0">
                <a:solidFill>
                  <a:srgbClr val="363636"/>
                </a:solidFill>
                <a:latin typeface="Avenir-Book"/>
                <a:cs typeface="Avenir-Book"/>
              </a:rPr>
              <a:t>It </a:t>
            </a:r>
            <a:r>
              <a:rPr sz="2800" spc="-10" dirty="0">
                <a:solidFill>
                  <a:srgbClr val="363636"/>
                </a:solidFill>
                <a:latin typeface="Avenir-Book"/>
                <a:cs typeface="Avenir-Book"/>
              </a:rPr>
              <a:t>provides </a:t>
            </a:r>
            <a:r>
              <a:rPr sz="2800" dirty="0">
                <a:solidFill>
                  <a:srgbClr val="363636"/>
                </a:solidFill>
                <a:latin typeface="Avenir-Book"/>
                <a:cs typeface="Avenir-Book"/>
              </a:rPr>
              <a:t>built in cross-platform support which has made  it best choice for application</a:t>
            </a:r>
            <a:r>
              <a:rPr sz="2800" spc="-10" dirty="0">
                <a:solidFill>
                  <a:srgbClr val="363636"/>
                </a:solidFill>
                <a:latin typeface="Avenir-Book"/>
                <a:cs typeface="Avenir-Book"/>
              </a:rPr>
              <a:t> </a:t>
            </a:r>
            <a:r>
              <a:rPr sz="2800" dirty="0">
                <a:solidFill>
                  <a:srgbClr val="363636"/>
                </a:solidFill>
                <a:latin typeface="Avenir-Book"/>
                <a:cs typeface="Avenir-Book"/>
              </a:rPr>
              <a:t>development.</a:t>
            </a:r>
            <a:endParaRPr sz="2800" dirty="0">
              <a:latin typeface="Avenir-Book"/>
              <a:cs typeface="Avenir-Boo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 dirty="0">
              <a:latin typeface="Avenir-Book"/>
              <a:cs typeface="Avenir-Book"/>
            </a:endParaRPr>
          </a:p>
          <a:p>
            <a:pPr marL="12700" marR="5080">
              <a:lnSpc>
                <a:spcPct val="112900"/>
              </a:lnSpc>
              <a:spcBef>
                <a:spcPts val="5"/>
              </a:spcBef>
            </a:pPr>
            <a:r>
              <a:rPr sz="2800" dirty="0">
                <a:solidFill>
                  <a:srgbClr val="363636"/>
                </a:solidFill>
                <a:latin typeface="Avenir-Book"/>
                <a:cs typeface="Avenir-Book"/>
              </a:rPr>
              <a:t>The </a:t>
            </a:r>
            <a:r>
              <a:rPr sz="2800" spc="-10" dirty="0">
                <a:solidFill>
                  <a:srgbClr val="363636"/>
                </a:solidFill>
                <a:latin typeface="Avenir-Book"/>
                <a:cs typeface="Avenir-Book"/>
              </a:rPr>
              <a:t>features </a:t>
            </a:r>
            <a:r>
              <a:rPr sz="2800" dirty="0">
                <a:solidFill>
                  <a:srgbClr val="363636"/>
                </a:solidFill>
                <a:latin typeface="Avenir-Book"/>
                <a:cs typeface="Avenir-Book"/>
              </a:rPr>
              <a:t>and flexibility of FIREBASE specially for database and mobile phone OTP authentication has</a:t>
            </a:r>
            <a:r>
              <a:rPr sz="2800" spc="-25" dirty="0">
                <a:solidFill>
                  <a:srgbClr val="363636"/>
                </a:solidFill>
                <a:latin typeface="Avenir-Book"/>
                <a:cs typeface="Avenir-Book"/>
              </a:rPr>
              <a:t> </a:t>
            </a:r>
            <a:r>
              <a:rPr sz="2800" dirty="0">
                <a:solidFill>
                  <a:srgbClr val="363636"/>
                </a:solidFill>
                <a:latin typeface="Avenir-Book"/>
                <a:cs typeface="Avenir-Book"/>
              </a:rPr>
              <a:t>again helped in development and </a:t>
            </a:r>
            <a:r>
              <a:rPr sz="2800" spc="-10" dirty="0">
                <a:solidFill>
                  <a:srgbClr val="363636"/>
                </a:solidFill>
                <a:latin typeface="Avenir-Book"/>
                <a:cs typeface="Avenir-Book"/>
              </a:rPr>
              <a:t>target</a:t>
            </a:r>
            <a:r>
              <a:rPr lang="en-US" sz="2800" spc="-10" dirty="0">
                <a:solidFill>
                  <a:srgbClr val="363636"/>
                </a:solidFill>
                <a:latin typeface="Avenir-Book"/>
                <a:cs typeface="Avenir-Book"/>
              </a:rPr>
              <a:t>ing</a:t>
            </a:r>
            <a:r>
              <a:rPr sz="2800" spc="-10" dirty="0">
                <a:solidFill>
                  <a:srgbClr val="363636"/>
                </a:solidFill>
                <a:latin typeface="Avenir-Book"/>
                <a:cs typeface="Avenir-Book"/>
              </a:rPr>
              <a:t> </a:t>
            </a:r>
            <a:r>
              <a:rPr sz="2800" dirty="0">
                <a:solidFill>
                  <a:srgbClr val="363636"/>
                </a:solidFill>
                <a:latin typeface="Avenir-Book"/>
                <a:cs typeface="Avenir-Book"/>
              </a:rPr>
              <a:t>application</a:t>
            </a:r>
            <a:r>
              <a:rPr sz="2800" spc="10" dirty="0">
                <a:solidFill>
                  <a:srgbClr val="363636"/>
                </a:solidFill>
                <a:latin typeface="Avenir-Book"/>
                <a:cs typeface="Avenir-Book"/>
              </a:rPr>
              <a:t> </a:t>
            </a:r>
            <a:r>
              <a:rPr sz="2800" spc="-10" dirty="0">
                <a:solidFill>
                  <a:srgbClr val="363636"/>
                </a:solidFill>
                <a:latin typeface="Avenir-Book"/>
                <a:cs typeface="Avenir-Book"/>
              </a:rPr>
              <a:t>closure.</a:t>
            </a:r>
            <a:endParaRPr sz="2800" dirty="0">
              <a:latin typeface="Avenir-Book"/>
              <a:cs typeface="Avenir-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0920" y="0"/>
            <a:ext cx="12523178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58986"/>
            <a:ext cx="371411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App</a:t>
            </a:r>
            <a:r>
              <a:rPr spc="-90" dirty="0"/>
              <a:t> </a:t>
            </a:r>
            <a:r>
              <a:rPr spc="-15" dirty="0"/>
              <a:t>Screens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8515" y="9840403"/>
            <a:ext cx="97409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C2BB7F"/>
                </a:solidFill>
                <a:latin typeface="Avenir-Heavy"/>
                <a:cs typeface="Avenir-Heavy"/>
              </a:rPr>
              <a:t>Splash</a:t>
            </a:r>
            <a:endParaRPr sz="2450">
              <a:latin typeface="Avenir-Heavy"/>
              <a:cs typeface="Avenir-Heav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3648" y="9840403"/>
            <a:ext cx="84010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C2BB7F"/>
                </a:solidFill>
                <a:latin typeface="Avenir-Heavy"/>
                <a:cs typeface="Avenir-Heavy"/>
              </a:rPr>
              <a:t>Login</a:t>
            </a:r>
            <a:endParaRPr sz="2450">
              <a:latin typeface="Avenir-Heavy"/>
              <a:cs typeface="Avenir-Heav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60666" y="9840403"/>
            <a:ext cx="17945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C2BB7F"/>
                </a:solidFill>
                <a:latin typeface="Avenir-Heavy"/>
                <a:cs typeface="Avenir-Heavy"/>
              </a:rPr>
              <a:t>Chat</a:t>
            </a:r>
            <a:r>
              <a:rPr sz="2450" b="1" spc="-50" dirty="0">
                <a:solidFill>
                  <a:srgbClr val="C2BB7F"/>
                </a:solidFill>
                <a:latin typeface="Avenir-Heavy"/>
                <a:cs typeface="Avenir-Heavy"/>
              </a:rPr>
              <a:t> </a:t>
            </a:r>
            <a:r>
              <a:rPr sz="2450" b="1" dirty="0">
                <a:solidFill>
                  <a:srgbClr val="C2BB7F"/>
                </a:solidFill>
                <a:latin typeface="Avenir-Heavy"/>
                <a:cs typeface="Avenir-Heavy"/>
              </a:rPr>
              <a:t>Screen</a:t>
            </a:r>
            <a:endParaRPr sz="2450">
              <a:latin typeface="Avenir-Heavy"/>
              <a:cs typeface="Avenir-Heavy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1215" y="2837609"/>
            <a:ext cx="3769518" cy="6701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67290" y="2837609"/>
            <a:ext cx="3769518" cy="6701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73366" y="2837609"/>
            <a:ext cx="3769518" cy="6701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58986"/>
            <a:ext cx="371411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App</a:t>
            </a:r>
            <a:r>
              <a:rPr spc="-90" dirty="0"/>
              <a:t> </a:t>
            </a:r>
            <a:r>
              <a:rPr spc="-15" dirty="0"/>
              <a:t>Screens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8515" y="9840403"/>
            <a:ext cx="11188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C2BB7F"/>
                </a:solidFill>
                <a:latin typeface="Avenir-Heavy"/>
                <a:cs typeface="Avenir-Heavy"/>
              </a:rPr>
              <a:t>Chat</a:t>
            </a:r>
            <a:r>
              <a:rPr sz="2450" b="1" spc="-70" dirty="0">
                <a:solidFill>
                  <a:srgbClr val="C2BB7F"/>
                </a:solidFill>
                <a:latin typeface="Avenir-Heavy"/>
                <a:cs typeface="Avenir-Heavy"/>
              </a:rPr>
              <a:t> </a:t>
            </a:r>
            <a:r>
              <a:rPr sz="2450" b="1" spc="10" dirty="0">
                <a:solidFill>
                  <a:srgbClr val="C2BB7F"/>
                </a:solidFill>
                <a:latin typeface="Avenir-Heavy"/>
                <a:cs typeface="Avenir-Heavy"/>
              </a:rPr>
              <a:t>UI</a:t>
            </a:r>
            <a:endParaRPr sz="2450">
              <a:latin typeface="Avenir-Heavy"/>
              <a:cs typeface="Avenir-Heav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4590" y="9840403"/>
            <a:ext cx="274320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C2BB7F"/>
                </a:solidFill>
                <a:latin typeface="Avenir-Heavy"/>
                <a:cs typeface="Avenir-Heavy"/>
              </a:rPr>
              <a:t>Chat UI</a:t>
            </a:r>
            <a:r>
              <a:rPr sz="2450" b="1" spc="-70" dirty="0">
                <a:solidFill>
                  <a:srgbClr val="C2BB7F"/>
                </a:solidFill>
                <a:latin typeface="Avenir-Heavy"/>
                <a:cs typeface="Avenir-Heavy"/>
              </a:rPr>
              <a:t> </a:t>
            </a:r>
            <a:r>
              <a:rPr sz="2450" b="1" spc="10" dirty="0">
                <a:solidFill>
                  <a:srgbClr val="C2BB7F"/>
                </a:solidFill>
                <a:latin typeface="Avenir-Heavy"/>
                <a:cs typeface="Avenir-Heavy"/>
              </a:rPr>
              <a:t>Additional</a:t>
            </a:r>
            <a:endParaRPr sz="2450">
              <a:latin typeface="Avenir-Heavy"/>
              <a:cs typeface="Avenir-Heav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60666" y="9840403"/>
            <a:ext cx="15728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5" dirty="0">
                <a:solidFill>
                  <a:srgbClr val="C2BB7F"/>
                </a:solidFill>
                <a:latin typeface="Avenir-Heavy"/>
                <a:cs typeface="Avenir-Heavy"/>
              </a:rPr>
              <a:t>App</a:t>
            </a:r>
            <a:r>
              <a:rPr sz="2450" b="1" spc="-80" dirty="0">
                <a:solidFill>
                  <a:srgbClr val="C2BB7F"/>
                </a:solidFill>
                <a:latin typeface="Avenir-Heavy"/>
                <a:cs typeface="Avenir-Heavy"/>
              </a:rPr>
              <a:t> </a:t>
            </a:r>
            <a:r>
              <a:rPr sz="2450" b="1" spc="15" dirty="0">
                <a:solidFill>
                  <a:srgbClr val="C2BB7F"/>
                </a:solidFill>
                <a:latin typeface="Avenir-Heavy"/>
                <a:cs typeface="Avenir-Heavy"/>
              </a:rPr>
              <a:t>Menu</a:t>
            </a:r>
            <a:endParaRPr sz="2450">
              <a:latin typeface="Avenir-Heavy"/>
              <a:cs typeface="Avenir-Heavy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1215" y="2837609"/>
            <a:ext cx="3769518" cy="6701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73366" y="2837609"/>
            <a:ext cx="3769518" cy="6701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67290" y="2837609"/>
            <a:ext cx="3769518" cy="6701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58986"/>
            <a:ext cx="371411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App</a:t>
            </a:r>
            <a:r>
              <a:rPr spc="-90" dirty="0"/>
              <a:t> </a:t>
            </a:r>
            <a:r>
              <a:rPr spc="-15" dirty="0"/>
              <a:t>Screens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8529" y="9840403"/>
            <a:ext cx="16897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5" dirty="0">
                <a:solidFill>
                  <a:srgbClr val="C2BB7F"/>
                </a:solidFill>
                <a:latin typeface="Avenir-Heavy"/>
                <a:cs typeface="Avenir-Heavy"/>
              </a:rPr>
              <a:t>App</a:t>
            </a:r>
            <a:r>
              <a:rPr sz="2450" b="1" spc="-70" dirty="0">
                <a:solidFill>
                  <a:srgbClr val="C2BB7F"/>
                </a:solidFill>
                <a:latin typeface="Avenir-Heavy"/>
                <a:cs typeface="Avenir-Heavy"/>
              </a:rPr>
              <a:t> </a:t>
            </a:r>
            <a:r>
              <a:rPr sz="2450" b="1" spc="-5" dirty="0">
                <a:solidFill>
                  <a:srgbClr val="C2BB7F"/>
                </a:solidFill>
                <a:latin typeface="Avenir-Heavy"/>
                <a:cs typeface="Avenir-Heavy"/>
              </a:rPr>
              <a:t>Profile</a:t>
            </a:r>
            <a:endParaRPr sz="2450">
              <a:latin typeface="Avenir-Heavy"/>
              <a:cs typeface="Avenir-Heav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6883" y="9840403"/>
            <a:ext cx="21316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C2BB7F"/>
                </a:solidFill>
                <a:latin typeface="Avenir-Heavy"/>
                <a:cs typeface="Avenir-Heavy"/>
              </a:rPr>
              <a:t>Chat UI</a:t>
            </a:r>
            <a:r>
              <a:rPr sz="2450" b="1" spc="-65" dirty="0">
                <a:solidFill>
                  <a:srgbClr val="C2BB7F"/>
                </a:solidFill>
                <a:latin typeface="Avenir-Heavy"/>
                <a:cs typeface="Avenir-Heavy"/>
              </a:rPr>
              <a:t> </a:t>
            </a:r>
            <a:r>
              <a:rPr sz="2450" b="1" spc="10" dirty="0">
                <a:solidFill>
                  <a:srgbClr val="C2BB7F"/>
                </a:solidFill>
                <a:latin typeface="Avenir-Heavy"/>
                <a:cs typeface="Avenir-Heavy"/>
              </a:rPr>
              <a:t>Media</a:t>
            </a:r>
            <a:endParaRPr sz="2450">
              <a:latin typeface="Avenir-Heavy"/>
              <a:cs typeface="Avenir-Heav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73113" y="2837609"/>
            <a:ext cx="7968343" cy="6701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58986"/>
            <a:ext cx="371411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App</a:t>
            </a:r>
            <a:r>
              <a:rPr spc="-90" dirty="0"/>
              <a:t> </a:t>
            </a:r>
            <a:r>
              <a:rPr spc="-15" dirty="0"/>
              <a:t>Screens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8515" y="9840403"/>
            <a:ext cx="176212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40" dirty="0">
                <a:solidFill>
                  <a:srgbClr val="C2BB7F"/>
                </a:solidFill>
                <a:latin typeface="Avenir-Heavy"/>
                <a:cs typeface="Avenir-Heavy"/>
              </a:rPr>
              <a:t>Tasks</a:t>
            </a:r>
            <a:r>
              <a:rPr sz="2450" b="1" spc="-70" dirty="0">
                <a:solidFill>
                  <a:srgbClr val="C2BB7F"/>
                </a:solidFill>
                <a:latin typeface="Avenir-Heavy"/>
                <a:cs typeface="Avenir-Heavy"/>
              </a:rPr>
              <a:t> </a:t>
            </a:r>
            <a:r>
              <a:rPr sz="2450" b="1" spc="15" dirty="0">
                <a:solidFill>
                  <a:srgbClr val="C2BB7F"/>
                </a:solidFill>
                <a:latin typeface="Avenir-Heavy"/>
                <a:cs typeface="Avenir-Heavy"/>
              </a:rPr>
              <a:t>Home</a:t>
            </a:r>
            <a:endParaRPr sz="2450">
              <a:latin typeface="Avenir-Heavy"/>
              <a:cs typeface="Avenir-Heav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4590" y="9840403"/>
            <a:ext cx="175704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55" dirty="0">
                <a:solidFill>
                  <a:srgbClr val="C2BB7F"/>
                </a:solidFill>
                <a:latin typeface="Avenir-Heavy"/>
                <a:cs typeface="Avenir-Heavy"/>
              </a:rPr>
              <a:t>Task</a:t>
            </a:r>
            <a:r>
              <a:rPr sz="2450" b="1" spc="-65" dirty="0">
                <a:solidFill>
                  <a:srgbClr val="C2BB7F"/>
                </a:solidFill>
                <a:latin typeface="Avenir-Heavy"/>
                <a:cs typeface="Avenir-Heavy"/>
              </a:rPr>
              <a:t> </a:t>
            </a:r>
            <a:r>
              <a:rPr sz="2450" b="1" spc="10" dirty="0">
                <a:solidFill>
                  <a:srgbClr val="C2BB7F"/>
                </a:solidFill>
                <a:latin typeface="Avenir-Heavy"/>
                <a:cs typeface="Avenir-Heavy"/>
              </a:rPr>
              <a:t>Details</a:t>
            </a:r>
            <a:endParaRPr sz="2450">
              <a:latin typeface="Avenir-Heavy"/>
              <a:cs typeface="Avenir-Heav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60666" y="9840403"/>
            <a:ext cx="17278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dirty="0">
                <a:solidFill>
                  <a:srgbClr val="C2BB7F"/>
                </a:solidFill>
                <a:latin typeface="Avenir-Heavy"/>
                <a:cs typeface="Avenir-Heavy"/>
              </a:rPr>
              <a:t>Create</a:t>
            </a:r>
            <a:r>
              <a:rPr sz="2450" b="1" spc="-45" dirty="0">
                <a:solidFill>
                  <a:srgbClr val="C2BB7F"/>
                </a:solidFill>
                <a:latin typeface="Avenir-Heavy"/>
                <a:cs typeface="Avenir-Heavy"/>
              </a:rPr>
              <a:t> </a:t>
            </a:r>
            <a:r>
              <a:rPr sz="2450" b="1" spc="-55" dirty="0">
                <a:solidFill>
                  <a:srgbClr val="C2BB7F"/>
                </a:solidFill>
                <a:latin typeface="Avenir-Heavy"/>
                <a:cs typeface="Avenir-Heavy"/>
              </a:rPr>
              <a:t>Task</a:t>
            </a:r>
            <a:endParaRPr sz="2450">
              <a:latin typeface="Avenir-Heavy"/>
              <a:cs typeface="Avenir-Heavy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67290" y="2837609"/>
            <a:ext cx="3769995" cy="6701790"/>
          </a:xfrm>
          <a:custGeom>
            <a:avLst/>
            <a:gdLst/>
            <a:ahLst/>
            <a:cxnLst/>
            <a:rect l="l" t="t" r="r" b="b"/>
            <a:pathLst>
              <a:path w="3769995" h="6701790">
                <a:moveTo>
                  <a:pt x="0" y="0"/>
                </a:moveTo>
                <a:lnTo>
                  <a:pt x="3769518" y="0"/>
                </a:lnTo>
                <a:lnTo>
                  <a:pt x="3769518" y="6701366"/>
                </a:lnTo>
                <a:lnTo>
                  <a:pt x="0" y="67013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67290" y="2837609"/>
            <a:ext cx="3769995" cy="6701790"/>
          </a:xfrm>
          <a:custGeom>
            <a:avLst/>
            <a:gdLst/>
            <a:ahLst/>
            <a:cxnLst/>
            <a:rect l="l" t="t" r="r" b="b"/>
            <a:pathLst>
              <a:path w="3769995" h="6701790">
                <a:moveTo>
                  <a:pt x="0" y="0"/>
                </a:moveTo>
                <a:lnTo>
                  <a:pt x="3769518" y="0"/>
                </a:lnTo>
                <a:lnTo>
                  <a:pt x="3769518" y="6701366"/>
                </a:lnTo>
                <a:lnTo>
                  <a:pt x="0" y="6701366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67290" y="2837609"/>
            <a:ext cx="3769518" cy="518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1215" y="2837609"/>
            <a:ext cx="3769518" cy="6701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73366" y="2837609"/>
            <a:ext cx="3769518" cy="6701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1358986"/>
            <a:ext cx="31089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Tech</a:t>
            </a:r>
            <a:r>
              <a:rPr spc="-80" dirty="0"/>
              <a:t> </a:t>
            </a:r>
            <a:r>
              <a:rPr spc="-5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0413" y="3442692"/>
            <a:ext cx="63607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363636"/>
                </a:solidFill>
                <a:latin typeface="Avenir-Heavy"/>
                <a:cs typeface="Avenir-Heavy"/>
              </a:rPr>
              <a:t>XAMRIN: Native Mobile </a:t>
            </a:r>
            <a:r>
              <a:rPr sz="2450" b="1" spc="15" dirty="0">
                <a:solidFill>
                  <a:srgbClr val="363636"/>
                </a:solidFill>
                <a:latin typeface="Avenir-Heavy"/>
                <a:cs typeface="Avenir-Heavy"/>
              </a:rPr>
              <a:t>App</a:t>
            </a:r>
            <a:r>
              <a:rPr sz="2450" b="1" spc="-10" dirty="0">
                <a:solidFill>
                  <a:srgbClr val="363636"/>
                </a:solidFill>
                <a:latin typeface="Avenir-Heavy"/>
                <a:cs typeface="Avenir-Heavy"/>
              </a:rPr>
              <a:t> </a:t>
            </a:r>
            <a:r>
              <a:rPr sz="2450" b="1" spc="10" dirty="0">
                <a:solidFill>
                  <a:srgbClr val="363636"/>
                </a:solidFill>
                <a:latin typeface="Avenir-Heavy"/>
                <a:cs typeface="Avenir-Heavy"/>
              </a:rPr>
              <a:t>Development</a:t>
            </a:r>
            <a:endParaRPr sz="2450">
              <a:latin typeface="Avenir-Heavy"/>
              <a:cs typeface="Avenir-Heav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0413" y="8573426"/>
            <a:ext cx="98666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363636"/>
                </a:solidFill>
                <a:latin typeface="Avenir-Heavy"/>
                <a:cs typeface="Avenir-Heavy"/>
              </a:rPr>
              <a:t>ZEPLIN: Design handover tool to be consumed by </a:t>
            </a:r>
            <a:r>
              <a:rPr sz="2450" b="1" spc="15" dirty="0">
                <a:solidFill>
                  <a:srgbClr val="363636"/>
                </a:solidFill>
                <a:latin typeface="Avenir-Heavy"/>
                <a:cs typeface="Avenir-Heavy"/>
              </a:rPr>
              <a:t>App</a:t>
            </a:r>
            <a:r>
              <a:rPr sz="2450" b="1" dirty="0">
                <a:solidFill>
                  <a:srgbClr val="363636"/>
                </a:solidFill>
                <a:latin typeface="Avenir-Heavy"/>
                <a:cs typeface="Avenir-Heavy"/>
              </a:rPr>
              <a:t> </a:t>
            </a:r>
            <a:r>
              <a:rPr sz="2450" b="1" spc="10" dirty="0">
                <a:solidFill>
                  <a:srgbClr val="363636"/>
                </a:solidFill>
                <a:latin typeface="Avenir-Heavy"/>
                <a:cs typeface="Avenir-Heavy"/>
              </a:rPr>
              <a:t>Developers</a:t>
            </a:r>
            <a:endParaRPr sz="2450">
              <a:latin typeface="Avenir-Heavy"/>
              <a:cs typeface="Avenir-Heav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7031" y="5212271"/>
            <a:ext cx="305625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363636"/>
                </a:solidFill>
                <a:latin typeface="Avenir-Heavy"/>
                <a:cs typeface="Avenir-Heavy"/>
              </a:rPr>
              <a:t>FIREBASE:</a:t>
            </a:r>
            <a:r>
              <a:rPr sz="2450" b="1" spc="-40" dirty="0">
                <a:solidFill>
                  <a:srgbClr val="363636"/>
                </a:solidFill>
                <a:latin typeface="Avenir-Heavy"/>
                <a:cs typeface="Avenir-Heavy"/>
              </a:rPr>
              <a:t> </a:t>
            </a:r>
            <a:r>
              <a:rPr sz="2450" b="1" spc="10" dirty="0">
                <a:solidFill>
                  <a:srgbClr val="363636"/>
                </a:solidFill>
                <a:latin typeface="Avenir-Heavy"/>
                <a:cs typeface="Avenir-Heavy"/>
              </a:rPr>
              <a:t>Database</a:t>
            </a:r>
            <a:endParaRPr sz="2450">
              <a:latin typeface="Avenir-Heavy"/>
              <a:cs typeface="Avenir-Heav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7031" y="6793376"/>
            <a:ext cx="314896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363636"/>
                </a:solidFill>
                <a:latin typeface="Avenir-Heavy"/>
                <a:cs typeface="Avenir-Heavy"/>
              </a:rPr>
              <a:t>SKETCH: Design</a:t>
            </a:r>
            <a:r>
              <a:rPr sz="2450" b="1" spc="-45" dirty="0">
                <a:solidFill>
                  <a:srgbClr val="363636"/>
                </a:solidFill>
                <a:latin typeface="Avenir-Heavy"/>
                <a:cs typeface="Avenir-Heavy"/>
              </a:rPr>
              <a:t> </a:t>
            </a:r>
            <a:r>
              <a:rPr sz="2450" b="1" spc="-60" dirty="0">
                <a:solidFill>
                  <a:srgbClr val="363636"/>
                </a:solidFill>
                <a:latin typeface="Avenir-Heavy"/>
                <a:cs typeface="Avenir-Heavy"/>
              </a:rPr>
              <a:t>Tool</a:t>
            </a:r>
            <a:endParaRPr sz="2450">
              <a:latin typeface="Avenir-Heavy"/>
              <a:cs typeface="Avenir-Heavy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2592" y="3162207"/>
            <a:ext cx="1287918" cy="1130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9209" y="4481538"/>
            <a:ext cx="1675341" cy="1685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743" y="6607128"/>
            <a:ext cx="1266977" cy="10994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88354" y="8104465"/>
            <a:ext cx="1434511" cy="1424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7304" y="5212271"/>
            <a:ext cx="303847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75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275</Words>
  <Application>Microsoft Macintosh PowerPoint</Application>
  <PresentationFormat>Custom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Avenir-Book</vt:lpstr>
      <vt:lpstr>Avenir-Heavy</vt:lpstr>
      <vt:lpstr>Calibri</vt:lpstr>
      <vt:lpstr>Office Theme</vt:lpstr>
      <vt:lpstr>India Police Hackathon 2019</vt:lpstr>
      <vt:lpstr>Objective</vt:lpstr>
      <vt:lpstr>Solution: SPARC (State Police Application for Real-time Collaboration)</vt:lpstr>
      <vt:lpstr>App Screens</vt:lpstr>
      <vt:lpstr>App Screens</vt:lpstr>
      <vt:lpstr>App Screens</vt:lpstr>
      <vt:lpstr>App Screens</vt:lpstr>
      <vt:lpstr>Tech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 Police Hackathon 2019</dc:title>
  <cp:lastModifiedBy>Bhadauria, Harshit</cp:lastModifiedBy>
  <cp:revision>5</cp:revision>
  <dcterms:created xsi:type="dcterms:W3CDTF">2019-11-17T08:51:31Z</dcterms:created>
  <dcterms:modified xsi:type="dcterms:W3CDTF">2019-11-17T09:41:41Z</dcterms:modified>
</cp:coreProperties>
</file>