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374" r:id="rId70"/>
    <p:sldId id="375" r:id="rId71"/>
    <p:sldId id="382" r:id="rId72"/>
    <p:sldId id="390" r:id="rId73"/>
    <p:sldId id="388" r:id="rId74"/>
    <p:sldId id="389" r:id="rId75"/>
    <p:sldId id="383" r:id="rId76"/>
    <p:sldId id="385" r:id="rId77"/>
    <p:sldId id="386" r:id="rId78"/>
    <p:sldId id="272" r:id="rId79"/>
    <p:sldId id="294" r:id="rId80"/>
    <p:sldId id="336" r:id="rId81"/>
    <p:sldId id="295" r:id="rId82"/>
    <p:sldId id="296" r:id="rId83"/>
    <p:sldId id="297" r:id="rId84"/>
    <p:sldId id="298" r:id="rId85"/>
    <p:sldId id="299" r:id="rId86"/>
    <p:sldId id="300" r:id="rId87"/>
    <p:sldId id="333" r:id="rId88"/>
    <p:sldId id="337" r:id="rId89"/>
    <p:sldId id="338" r:id="rId90"/>
    <p:sldId id="339" r:id="rId91"/>
    <p:sldId id="343" r:id="rId92"/>
    <p:sldId id="344" r:id="rId93"/>
    <p:sldId id="345" r:id="rId94"/>
    <p:sldId id="340" r:id="rId95"/>
    <p:sldId id="341" r:id="rId96"/>
    <p:sldId id="342" r:id="rId97"/>
    <p:sldId id="348" r:id="rId98"/>
    <p:sldId id="349" r:id="rId99"/>
    <p:sldId id="347" r:id="rId100"/>
    <p:sldId id="360" r:id="rId101"/>
    <p:sldId id="361" r:id="rId102"/>
    <p:sldId id="368" r:id="rId103"/>
    <p:sldId id="362" r:id="rId104"/>
    <p:sldId id="369" r:id="rId105"/>
    <p:sldId id="372" r:id="rId106"/>
    <p:sldId id="370" r:id="rId107"/>
    <p:sldId id="371" r:id="rId108"/>
    <p:sldId id="373" r:id="rId109"/>
    <p:sldId id="271" r:id="rId110"/>
    <p:sldId id="301" r:id="rId111"/>
    <p:sldId id="307" r:id="rId112"/>
    <p:sldId id="302" r:id="rId113"/>
    <p:sldId id="308" r:id="rId114"/>
    <p:sldId id="304" r:id="rId115"/>
    <p:sldId id="306" r:id="rId116"/>
    <p:sldId id="285" r:id="rId117"/>
    <p:sldId id="318" r:id="rId118"/>
    <p:sldId id="286" r:id="rId119"/>
    <p:sldId id="287" r:id="rId120"/>
    <p:sldId id="288"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13/02/2020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13/02/2020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s://github.com/timurkelin/cosim" TargetMode="External"/><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16.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9.xml"/><Relationship Id="rId5" Type="http://schemas.openxmlformats.org/officeDocument/2006/relationships/slide" Target="slide78.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vector computations in accordance to the configuration supplied from the Scalar Core</a:t>
            </a:r>
          </a:p>
          <a:p>
            <a:pPr lvl="1"/>
            <a:r>
              <a:rPr lang="en-US" dirty="0" smtClean="0"/>
              <a:t>Generate events 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p>
          <a:p>
            <a:pPr lvl="2"/>
            <a:r>
              <a:rPr lang="en-US" dirty="0" smtClean="0"/>
              <a:t>Update of the statuses of the vector operations</a:t>
            </a:r>
          </a:p>
          <a:p>
            <a:pPr lvl="2"/>
            <a:r>
              <a:rPr lang="en-GB" dirty="0" smtClean="0"/>
              <a:t>Allow 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r>
              <a:rPr lang="en-US" dirty="0" smtClean="0"/>
              <a:t>Simulation framework for Application Specific Vector Processor:</a:t>
            </a:r>
            <a:endParaRPr lang="en-GB" dirty="0" smtClean="0"/>
          </a:p>
          <a:p>
            <a:pPr lvl="1">
              <a:buNone/>
            </a:pPr>
            <a:r>
              <a:rPr lang="en-US" dirty="0" smtClean="0">
                <a:hlinkClick r:id="rId2"/>
              </a:rPr>
              <a:t>https://github.com/timurkelin/simsimd</a:t>
            </a:r>
            <a:endParaRPr lang="en-GB" dirty="0" smtClean="0"/>
          </a:p>
          <a:p>
            <a:pPr>
              <a:buNone/>
            </a:pPr>
            <a:endParaRPr lang="en-US" dirty="0" smtClean="0"/>
          </a:p>
          <a:p>
            <a:r>
              <a:rPr lang="en-US" dirty="0" err="1" smtClean="0"/>
              <a:t>simSCHD</a:t>
            </a:r>
            <a:r>
              <a:rPr lang="en-US" dirty="0" smtClean="0"/>
              <a:t> and </a:t>
            </a:r>
            <a:r>
              <a:rPr lang="en-US" dirty="0" err="1" smtClean="0"/>
              <a:t>simSIMD</a:t>
            </a:r>
            <a:r>
              <a:rPr lang="en-US" dirty="0" smtClean="0"/>
              <a:t> Co-simulation environment:</a:t>
            </a:r>
            <a:endParaRPr lang="en-US" dirty="0" smtClean="0">
              <a:hlinkClick r:id="rId3"/>
            </a:endParaRPr>
          </a:p>
          <a:p>
            <a:pPr lvl="1">
              <a:buNone/>
            </a:pPr>
            <a:r>
              <a:rPr lang="en-US" dirty="0" smtClean="0">
                <a:hlinkClick r:id="rId3"/>
              </a:rPr>
              <a:t>https://github.com/timurkelin/cosim</a:t>
            </a:r>
            <a:endParaRPr lang="en-US" dirty="0" smtClean="0"/>
          </a:p>
          <a:p>
            <a:pPr>
              <a:buNone/>
            </a:pPr>
            <a:endParaRPr lang="en-GB" dirty="0"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a:t>
            </a:r>
            <a:r>
              <a:rPr lang="fr-FR" dirty="0" smtClean="0"/>
              <a:t>134-140</a:t>
            </a:r>
          </a:p>
          <a:p>
            <a:pPr>
              <a:buNone/>
            </a:pPr>
            <a:r>
              <a:rPr lang="fr-FR" dirty="0" smtClean="0"/>
              <a:t>[2] </a:t>
            </a:r>
            <a:r>
              <a:rPr lang="en-US" dirty="0" smtClean="0"/>
              <a:t>Embedded DSP Processor Design: </a:t>
            </a:r>
            <a:r>
              <a:rPr lang="en-US" dirty="0" smtClean="0"/>
              <a:t>Application</a:t>
            </a:r>
          </a:p>
          <a:p>
            <a:pPr>
              <a:buNone/>
            </a:pPr>
            <a:r>
              <a:rPr lang="en-US" dirty="0" smtClean="0"/>
              <a:t>Specific </a:t>
            </a:r>
            <a:r>
              <a:rPr lang="en-US" dirty="0" smtClean="0"/>
              <a:t>Instruction Set </a:t>
            </a:r>
            <a:r>
              <a:rPr lang="en-US" dirty="0" smtClean="0"/>
              <a:t>Processors, </a:t>
            </a:r>
          </a:p>
          <a:p>
            <a:pPr>
              <a:buNone/>
            </a:pPr>
            <a:r>
              <a:rPr lang="en-US" dirty="0" err="1" smtClean="0"/>
              <a:t>D.Liu</a:t>
            </a:r>
            <a:r>
              <a:rPr lang="en-US" dirty="0" smtClean="0"/>
              <a:t> </a:t>
            </a:r>
            <a:r>
              <a:rPr lang="en-US" dirty="0" smtClean="0"/>
              <a:t>2008, 808p</a:t>
            </a:r>
            <a:r>
              <a:rPr lang="en-US" dirty="0" smtClean="0"/>
              <a:t>., Morgan </a:t>
            </a:r>
            <a:r>
              <a:rPr lang="en-US" dirty="0" smtClean="0"/>
              <a:t>Kaufmann</a:t>
            </a:r>
            <a:endParaRPr lang="en-US" dirty="0" smtClean="0"/>
          </a:p>
          <a:p>
            <a:pPr>
              <a:buNone/>
            </a:pPr>
            <a:r>
              <a:rPr lang="en-GB" dirty="0" smtClean="0"/>
              <a:t>[3]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a:t>
            </a:r>
            <a:r>
              <a:rPr lang="en-GB" dirty="0" smtClean="0"/>
              <a:t>Springer</a:t>
            </a:r>
          </a:p>
          <a:p>
            <a:pPr>
              <a:buNone/>
            </a:pPr>
            <a:endParaRPr lang="en-GB" dirty="0"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[4] </a:t>
            </a:r>
            <a:r>
              <a:rPr lang="en-GB" dirty="0" smtClean="0"/>
              <a:t>AMBA 4 AXI4-Stream Protocol Specification, </a:t>
            </a:r>
          </a:p>
          <a:p>
            <a:pPr>
              <a:buNone/>
            </a:pPr>
            <a:r>
              <a:rPr lang="en-GB" dirty="0" smtClean="0"/>
              <a:t>Version: 1.0, (c) 2010 ARM</a:t>
            </a:r>
          </a:p>
          <a:p>
            <a:pPr>
              <a:buNone/>
            </a:pPr>
            <a:r>
              <a:rPr lang="en-GB" dirty="0" smtClean="0"/>
              <a:t>[5] </a:t>
            </a:r>
            <a:r>
              <a:rPr lang="en-GB" dirty="0" smtClean="0"/>
              <a:t>SHARC Processor Programming Reference, </a:t>
            </a:r>
          </a:p>
          <a:p>
            <a:pPr>
              <a:buNone/>
            </a:pPr>
            <a:r>
              <a:rPr lang="en-GB" dirty="0" smtClean="0"/>
              <a:t>Revision 2.2, (c) 2013 </a:t>
            </a:r>
            <a:r>
              <a:rPr lang="en-US" dirty="0" smtClean="0"/>
              <a:t>Analog Devices, Inc.</a:t>
            </a:r>
            <a:r>
              <a:rPr lang="en-GB" dirty="0" smtClean="0"/>
              <a:t> </a:t>
            </a:r>
          </a:p>
          <a:p>
            <a:pPr>
              <a:buNone/>
            </a:pPr>
            <a:r>
              <a:rPr lang="en-US" dirty="0" smtClean="0"/>
              <a:t>[6] </a:t>
            </a:r>
            <a:r>
              <a:rPr lang="en-US" dirty="0" smtClean="0"/>
              <a:t>IEEE Std 1666-2011, IEEE Standard for </a:t>
            </a:r>
          </a:p>
          <a:p>
            <a:pPr>
              <a:buNone/>
            </a:pPr>
            <a:r>
              <a:rPr lang="en-US" dirty="0" smtClean="0"/>
              <a:t>Standard </a:t>
            </a:r>
            <a:r>
              <a:rPr lang="en-US" dirty="0" err="1" smtClean="0"/>
              <a:t>SystemC</a:t>
            </a:r>
            <a:r>
              <a:rPr lang="en-US" dirty="0" smtClean="0"/>
              <a:t> Language Reference Manual</a:t>
            </a:r>
          </a:p>
          <a:p>
            <a:pPr>
              <a:buNone/>
            </a:pPr>
            <a:endParaRPr lang="en-GB"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addressing and fetching the 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for 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 to the events and status data from the Vector Core components </a:t>
            </a:r>
          </a:p>
          <a:p>
            <a:pPr lvl="1"/>
            <a:r>
              <a:rPr lang="en-US" dirty="0" smtClean="0"/>
              <a:t>Control the execution flow in the Vector Core</a:t>
            </a:r>
          </a:p>
          <a:p>
            <a:pPr lvl="1"/>
            <a:r>
              <a:rPr lang="en-GB" dirty="0" smtClean="0"/>
              <a:t>Synchronize vector 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Core: processes the events and statuses from Vector Core, and generates configurations for the components of the Vector Core.</a:t>
            </a:r>
          </a:p>
          <a:p>
            <a:pPr lvl="2"/>
            <a:r>
              <a:rPr lang="en-US" dirty="0" smtClean="0"/>
              <a:t>It can be implemented as a programmable general purpose CPU subsystem or an FSM depending 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a:t>
            </a:r>
            <a:r>
              <a:rPr lang="en-US" smtClean="0"/>
              <a:t>: delivers </a:t>
            </a:r>
            <a:r>
              <a:rPr lang="en-US" dirty="0" smtClean="0"/>
              <a:t>commands 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processing algorithm down to the level of vector transactions between functional blocks and storage elements</a:t>
            </a:r>
          </a:p>
          <a:p>
            <a:r>
              <a:rPr lang="en-US" dirty="0" smtClean="0"/>
              <a:t>Develop functional blocks which have specified interface with XBAR and Scalar Infrastructure</a:t>
            </a:r>
          </a:p>
          <a:p>
            <a:r>
              <a:rPr lang="en-US" dirty="0" smtClean="0"/>
              <a:t>Assemble the functional blocks and storage elements with the Core framework</a:t>
            </a:r>
          </a:p>
          <a:p>
            <a:r>
              <a:rPr lang="en-US" dirty="0" smtClean="0"/>
              <a:t>Develop Scalar 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a:t>
            </a:r>
            <a:r>
              <a:rPr lang="en-GB" dirty="0" smtClean="0"/>
              <a:t>[5]</a:t>
            </a:r>
            <a:endParaRPr lang="en-GB" dirty="0" smtClean="0"/>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[3],[4]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a:t>
            </a:r>
            <a:r>
              <a:rPr lang="en-GB" dirty="0" smtClean="0"/>
              <a:t>[3] </a:t>
            </a:r>
            <a:r>
              <a:rPr lang="en-GB" dirty="0" smtClean="0"/>
              <a:t>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a:t>
            </a:r>
            <a:r>
              <a:rPr lang="en-GB" dirty="0" smtClean="0"/>
              <a:t>[3] </a:t>
            </a:r>
            <a:r>
              <a:rPr lang="en-GB" dirty="0" smtClean="0"/>
              <a:t>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code blocks</a:t>
            </a:r>
          </a:p>
          <a:p>
            <a:pPr lvl="1"/>
            <a:r>
              <a:rPr lang="en-US" dirty="0" smtClean="0"/>
              <a:t>Image and Video processing </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Simulator Preferences</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t>Preferences are supplied to the simulator via boost property tree or JSON string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Top-level Sections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r>
              <a:rPr lang="en-GB" dirty="0" smtClean="0">
                <a:latin typeface="Consolas" pitchFamily="49" charset="0"/>
                <a:cs typeface="Consolas" pitchFamily="49" charset="0"/>
              </a:rPr>
              <a:t>“core”: </a:t>
            </a:r>
            <a:r>
              <a:rPr lang="en-GB" sz="3100" dirty="0" smtClean="0"/>
              <a:t>array of configurations of </a:t>
            </a:r>
            <a:r>
              <a:rPr lang="en-GB" dirty="0" smtClean="0"/>
              <a:t>the vector core components</a:t>
            </a:r>
          </a:p>
          <a:p>
            <a:pPr marL="514350" indent="-514350"/>
            <a:r>
              <a:rPr lang="en-GB" dirty="0" smtClean="0">
                <a:latin typeface="Consolas" pitchFamily="49" charset="0"/>
                <a:cs typeface="Consolas" pitchFamily="49" charset="0"/>
              </a:rPr>
              <a:t>“scalar”: </a:t>
            </a:r>
            <a:r>
              <a:rPr lang="en-GB" sz="3100" dirty="0" smtClean="0"/>
              <a:t>placeholder for scalar </a:t>
            </a:r>
            <a:r>
              <a:rPr lang="en-GB" dirty="0" smtClean="0"/>
              <a:t>core preferences [TBD]</a:t>
            </a:r>
          </a:p>
          <a:p>
            <a:pPr marL="514350" indent="-514350"/>
            <a:r>
              <a:rPr lang="en-GB" dirty="0" smtClean="0">
                <a:latin typeface="Consolas" pitchFamily="49" charset="0"/>
                <a:cs typeface="Consolas" pitchFamily="49" charset="0"/>
              </a:rPr>
              <a:t>“pool”: </a:t>
            </a:r>
            <a:r>
              <a:rPr lang="en-GB" dirty="0" smtClean="0"/>
              <a:t>array of the specifications of the Common Data and Memory Pool segments.</a:t>
            </a:r>
          </a:p>
          <a:p>
            <a:pPr marL="514350" indent="-514350"/>
            <a:r>
              <a:rPr lang="en-GB" dirty="0" smtClean="0">
                <a:latin typeface="Consolas" pitchFamily="49" charset="0"/>
                <a:cs typeface="Consolas" pitchFamily="49" charset="0"/>
              </a:rPr>
              <a:t>“clock”: </a:t>
            </a:r>
            <a:r>
              <a:rPr lang="en-GB" dirty="0" smtClean="0"/>
              <a:t>clock frequency specification</a:t>
            </a:r>
          </a:p>
          <a:p>
            <a:pPr marL="514350" indent="-514350"/>
            <a:r>
              <a:rPr lang="en-GB" dirty="0" smtClean="0">
                <a:latin typeface="Consolas" pitchFamily="49" charset="0"/>
                <a:cs typeface="Consolas" pitchFamily="49" charset="0"/>
              </a:rPr>
              <a:t>“time”: </a:t>
            </a:r>
            <a:r>
              <a:rPr lang="en-GB" dirty="0" smtClean="0"/>
              <a:t>specification of the simulation time and resolution</a:t>
            </a:r>
          </a:p>
          <a:p>
            <a:pPr marL="514350" indent="-514350"/>
            <a:r>
              <a:rPr lang="en-GB" dirty="0" smtClean="0">
                <a:latin typeface="Consolas" pitchFamily="49" charset="0"/>
                <a:cs typeface="Consolas" pitchFamily="49" charset="0"/>
              </a:rPr>
              <a:t>“trace”: </a:t>
            </a:r>
            <a:r>
              <a:rPr lang="en-GB" dirty="0" smtClean="0"/>
              <a:t>specification of the VCD trace and waveform translation</a:t>
            </a:r>
          </a:p>
          <a:p>
            <a:pPr marL="514350" indent="-514350"/>
            <a:r>
              <a:rPr lang="en-GB" dirty="0" smtClean="0">
                <a:latin typeface="Consolas" pitchFamily="49" charset="0"/>
                <a:cs typeface="Consolas" pitchFamily="49" charset="0"/>
              </a:rPr>
              <a:t>“dump”: </a:t>
            </a:r>
            <a:r>
              <a:rPr lang="en-GB" dirty="0" smtClean="0"/>
              <a:t>an array of data dump specifications for the different points of the simulated system</a:t>
            </a:r>
          </a:p>
          <a:p>
            <a:pPr marL="514350" indent="-514350"/>
            <a:r>
              <a:rPr lang="en-GB" dirty="0" smtClean="0">
                <a:latin typeface="Consolas" pitchFamily="49" charset="0"/>
                <a:cs typeface="Consolas" pitchFamily="49" charset="0"/>
              </a:rPr>
              <a:t>“report”: </a:t>
            </a:r>
            <a:r>
              <a:rPr lang="en-GB" dirty="0" smtClean="0"/>
              <a:t>controls for </a:t>
            </a:r>
            <a:r>
              <a:rPr lang="en-GB" dirty="0" err="1" smtClean="0"/>
              <a:t>SystemC</a:t>
            </a:r>
            <a:r>
              <a:rPr lang="en-GB" dirty="0" smtClean="0"/>
              <a:t> logging and reporting</a:t>
            </a:r>
          </a:p>
          <a:p>
            <a:pPr marL="514350" indent="-514350"/>
            <a:r>
              <a:rPr lang="en-GB" dirty="0" smtClean="0"/>
              <a:t>Please refer to the examples for the specification details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Specification of the Core Component</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t>“name”:</a:t>
            </a:r>
          </a:p>
          <a:p>
            <a:pPr marL="514350" indent="-514350"/>
            <a:r>
              <a:rPr lang="en-GB" dirty="0" smtClean="0"/>
              <a:t>“function”:</a:t>
            </a:r>
          </a:p>
          <a:p>
            <a:pPr marL="514350" indent="-514350"/>
            <a:r>
              <a:rPr lang="en-GB" dirty="0" smtClean="0"/>
              <a:t>“</a:t>
            </a:r>
            <a:r>
              <a:rPr lang="en-GB" dirty="0" err="1" smtClean="0"/>
              <a:t>param</a:t>
            </a:r>
            <a:r>
              <a:rPr lang="en-GB" dirty="0" smtClean="0"/>
              <a:t>”:</a:t>
            </a:r>
          </a:p>
          <a:p>
            <a:pPr marL="514350" indent="-514350"/>
            <a:endParaRPr lang="en-GB"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Pool Segment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t>“name”:</a:t>
            </a:r>
          </a:p>
          <a:p>
            <a:pPr marL="514350" indent="-514350"/>
            <a:r>
              <a:rPr lang="en-GB" dirty="0" smtClean="0"/>
              <a:t>“size”:</a:t>
            </a:r>
          </a:p>
          <a:p>
            <a:pPr marL="514350" indent="-514350"/>
            <a:r>
              <a:rPr lang="en-GB" dirty="0" smtClean="0"/>
              <a:t>“init”:</a:t>
            </a:r>
          </a:p>
          <a:p>
            <a:pPr marL="914400" lvl="1" indent="-514350"/>
            <a:r>
              <a:rPr lang="en-GB" dirty="0" smtClean="0"/>
              <a:t>“base”:</a:t>
            </a:r>
          </a:p>
          <a:p>
            <a:pPr marL="914400" lvl="1" indent="-514350"/>
            <a:r>
              <a:rPr lang="en-GB" dirty="0" smtClean="0"/>
              <a:t>“file”:</a:t>
            </a:r>
          </a:p>
          <a:p>
            <a:pPr marL="914400" lvl="1" indent="-514350"/>
            <a:r>
              <a:rPr lang="en-GB" dirty="0" smtClean="0"/>
              <a:t>“</a:t>
            </a:r>
            <a:r>
              <a:rPr lang="en-GB" dirty="0" err="1" smtClean="0"/>
              <a:t>var</a:t>
            </a:r>
            <a:r>
              <a:rPr lang="en-GB"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Frequency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“frequency”: </a:t>
            </a:r>
            <a:r>
              <a:rPr lang="en-GB" dirty="0" smtClean="0"/>
              <a:t>specifies clock frequency of the processor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Time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“resolution”: </a:t>
            </a:r>
            <a:r>
              <a:rPr lang="en-GB" dirty="0" smtClean="0"/>
              <a:t>specifies simulation time resolution. See </a:t>
            </a:r>
            <a:r>
              <a:rPr lang="en-GB" dirty="0" smtClean="0"/>
              <a:t>[6] </a:t>
            </a:r>
            <a:r>
              <a:rPr lang="en-GB" dirty="0" smtClean="0"/>
              <a:t>section </a:t>
            </a:r>
            <a:r>
              <a:rPr lang="en-US" dirty="0" smtClean="0"/>
              <a:t>5.11.3</a:t>
            </a:r>
            <a:r>
              <a:rPr lang="en-GB" dirty="0" smtClean="0"/>
              <a:t> </a:t>
            </a:r>
          </a:p>
          <a:p>
            <a:pPr marL="514350" indent="-514350"/>
            <a:r>
              <a:rPr lang="en-GB" dirty="0" smtClean="0">
                <a:latin typeface="Consolas" pitchFamily="49" charset="0"/>
                <a:cs typeface="Consolas" pitchFamily="49" charset="0"/>
              </a:rPr>
              <a:t>“finish”: </a:t>
            </a:r>
            <a:r>
              <a:rPr lang="en-GB" dirty="0" smtClean="0"/>
              <a:t>specifies simulation time. See </a:t>
            </a:r>
            <a:r>
              <a:rPr lang="en-GB" dirty="0" smtClean="0"/>
              <a:t>[6] </a:t>
            </a:r>
            <a:r>
              <a:rPr lang="en-GB" dirty="0" smtClean="0"/>
              <a:t>section </a:t>
            </a:r>
            <a:r>
              <a:rPr lang="en-US" dirty="0" smtClean="0"/>
              <a:t>4.3.4.2</a:t>
            </a:r>
            <a:endParaRPr lang="en-GB"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VCD Trace Specification</a:t>
            </a:r>
            <a:endParaRPr lang="en-US" dirty="0"/>
          </a:p>
        </p:txBody>
      </p:sp>
      <p:sp>
        <p:nvSpPr>
          <p:cNvPr id="3" name="Content Placeholder 2"/>
          <p:cNvSpPr>
            <a:spLocks noGrp="1"/>
          </p:cNvSpPr>
          <p:nvPr>
            <p:ph idx="1"/>
          </p:nvPr>
        </p:nvSpPr>
        <p:spPr/>
        <p:txBody>
          <a:bodyPr>
            <a:normAutofit/>
          </a:bodyPr>
          <a:lstStyle/>
          <a:p>
            <a:pPr marL="514350" indent="-514350"/>
            <a:r>
              <a:rPr lang="en-GB" dirty="0" smtClean="0">
                <a:latin typeface="Consolas" pitchFamily="49" charset="0"/>
                <a:cs typeface="Consolas" pitchFamily="49" charset="0"/>
              </a:rPr>
              <a:t>“file”: </a:t>
            </a:r>
            <a:r>
              <a:rPr lang="en-GB" dirty="0" smtClean="0"/>
              <a:t>Specification of the name for VCD file. File extension is added.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 Specification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buf_regex</a:t>
            </a:r>
            <a:r>
              <a:rPr lang="en-US" dirty="0" smtClean="0">
                <a:latin typeface="Consolas" pitchFamily="49" charset="0"/>
                <a:cs typeface="Consolas" pitchFamily="49" charset="0"/>
              </a:rPr>
              <a:t>":  </a:t>
            </a:r>
            <a:r>
              <a:rPr lang="en-US" dirty="0" err="1" smtClean="0"/>
              <a:t>regex</a:t>
            </a:r>
            <a:r>
              <a:rPr lang="en-US" dirty="0" smtClean="0"/>
              <a:t> for the name of the dump buffer. Please refer to the source code for the buffer names.  </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time_start</a:t>
            </a:r>
            <a:r>
              <a:rPr lang="en-US" dirty="0" smtClean="0">
                <a:latin typeface="Consolas" pitchFamily="49" charset="0"/>
                <a:cs typeface="Consolas" pitchFamily="49" charset="0"/>
              </a:rPr>
              <a:t>": </a:t>
            </a:r>
            <a:r>
              <a:rPr lang="en-US" dirty="0" smtClean="0"/>
              <a:t>start time of the dump.</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time_end</a:t>
            </a:r>
            <a:r>
              <a:rPr lang="en-US" dirty="0" smtClean="0">
                <a:latin typeface="Consolas" pitchFamily="49" charset="0"/>
                <a:cs typeface="Consolas" pitchFamily="49" charset="0"/>
              </a:rPr>
              <a:t>": </a:t>
            </a:r>
            <a:r>
              <a:rPr lang="en-US" dirty="0" smtClean="0"/>
              <a:t>end time of the dump. </a:t>
            </a:r>
            <a:r>
              <a:rPr lang="en-US" dirty="0" smtClean="0">
                <a:latin typeface="Consolas" pitchFamily="49" charset="0"/>
                <a:cs typeface="Consolas" pitchFamily="49" charset="0"/>
              </a:rPr>
              <a:t>“finish” </a:t>
            </a:r>
            <a:r>
              <a:rPr lang="en-US" dirty="0" smtClean="0"/>
              <a:t>corresponds to the end of simulation time.</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size_res</a:t>
            </a:r>
            <a:r>
              <a:rPr lang="en-US" dirty="0" smtClean="0">
                <a:latin typeface="Consolas" pitchFamily="49" charset="0"/>
                <a:cs typeface="Consolas" pitchFamily="49" charset="0"/>
              </a:rPr>
              <a:t>": </a:t>
            </a:r>
            <a:r>
              <a:rPr lang="en-US" dirty="0" smtClean="0"/>
              <a:t>size of the dump vector for which memory is allocated.  </a:t>
            </a:r>
          </a:p>
          <a:p>
            <a:pPr marL="514350" indent="-514350"/>
            <a:r>
              <a:rPr lang="en-US" dirty="0" smtClean="0">
                <a:latin typeface="Consolas" pitchFamily="49" charset="0"/>
                <a:cs typeface="Consolas" pitchFamily="49" charset="0"/>
              </a:rPr>
              <a:t>"</a:t>
            </a:r>
            <a:r>
              <a:rPr lang="en-US" dirty="0" err="1" smtClean="0">
                <a:latin typeface="Consolas" pitchFamily="49" charset="0"/>
                <a:cs typeface="Consolas" pitchFamily="49" charset="0"/>
              </a:rPr>
              <a:t>size_max</a:t>
            </a:r>
            <a:r>
              <a:rPr lang="en-US" dirty="0" smtClean="0">
                <a:latin typeface="Consolas" pitchFamily="49" charset="0"/>
                <a:cs typeface="Consolas" pitchFamily="49" charset="0"/>
              </a:rPr>
              <a:t>": </a:t>
            </a:r>
            <a:r>
              <a:rPr lang="en-US" dirty="0" smtClean="0"/>
              <a:t>max size of the dump vector. If the size of the dump vector exceeds </a:t>
            </a:r>
            <a:r>
              <a:rPr lang="en-US" dirty="0" err="1" smtClean="0"/>
              <a:t>size_max</a:t>
            </a:r>
            <a:r>
              <a:rPr lang="en-US" dirty="0" smtClean="0"/>
              <a:t> field then the simulator reports an error. </a:t>
            </a:r>
          </a:p>
          <a:p>
            <a:pPr marL="514350" indent="-514350"/>
            <a:r>
              <a:rPr lang="en-US" dirty="0" smtClean="0">
                <a:latin typeface="Consolas" pitchFamily="49" charset="0"/>
                <a:cs typeface="Consolas" pitchFamily="49" charset="0"/>
              </a:rPr>
              <a:t>"file": </a:t>
            </a:r>
            <a:r>
              <a:rPr lang="en-US" dirty="0" smtClean="0"/>
              <a:t>name of the dump file. Dumps are saved in the mat format and can be processed with </a:t>
            </a:r>
            <a:r>
              <a:rPr lang="en-US" dirty="0" err="1" smtClean="0"/>
              <a:t>Matlab</a:t>
            </a:r>
            <a:r>
              <a:rPr lang="en-US" dirty="0" smtClean="0"/>
              <a:t> or Octave. </a:t>
            </a:r>
            <a:endParaRPr lang="en-GB"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Logging and Reporting Specification</a:t>
            </a:r>
            <a:endParaRPr lang="en-US" dirty="0"/>
          </a:p>
        </p:txBody>
      </p:sp>
      <p:sp>
        <p:nvSpPr>
          <p:cNvPr id="3" name="Content Placeholder 2"/>
          <p:cNvSpPr>
            <a:spLocks noGrp="1"/>
          </p:cNvSpPr>
          <p:nvPr>
            <p:ph idx="1"/>
          </p:nvPr>
        </p:nvSpPr>
        <p:spPr/>
        <p:txBody>
          <a:bodyPr>
            <a:normAutofit lnSpcReduction="10000"/>
          </a:bodyPr>
          <a:lstStyle/>
          <a:p>
            <a:pPr marL="514350" indent="-514350"/>
            <a:r>
              <a:rPr lang="en-GB" dirty="0" smtClean="0">
                <a:latin typeface="Consolas" pitchFamily="49" charset="0"/>
                <a:cs typeface="Consolas" pitchFamily="49" charset="0"/>
              </a:rPr>
              <a:t>“</a:t>
            </a:r>
            <a:r>
              <a:rPr lang="en-GB" dirty="0" err="1" smtClean="0">
                <a:latin typeface="Consolas" pitchFamily="49" charset="0"/>
                <a:cs typeface="Consolas" pitchFamily="49" charset="0"/>
              </a:rPr>
              <a:t>log_file</a:t>
            </a:r>
            <a:r>
              <a:rPr lang="en-GB" dirty="0" smtClean="0">
                <a:latin typeface="Consolas" pitchFamily="49" charset="0"/>
                <a:cs typeface="Consolas" pitchFamily="49" charset="0"/>
              </a:rPr>
              <a:t>”: </a:t>
            </a:r>
            <a:r>
              <a:rPr lang="en-GB" dirty="0" smtClean="0"/>
              <a:t>name of the log file</a:t>
            </a:r>
          </a:p>
          <a:p>
            <a:pPr marL="514350" indent="-514350"/>
            <a:r>
              <a:rPr lang="en-GB" dirty="0" smtClean="0">
                <a:latin typeface="Consolas" pitchFamily="49" charset="0"/>
                <a:cs typeface="Consolas" pitchFamily="49" charset="0"/>
              </a:rPr>
              <a:t>“handler”: </a:t>
            </a:r>
            <a:r>
              <a:rPr lang="en-GB" dirty="0" smtClean="0"/>
              <a:t>handler and formatter for report messages. </a:t>
            </a:r>
            <a:r>
              <a:rPr lang="en-GB" dirty="0" smtClean="0">
                <a:latin typeface="Consolas" pitchFamily="49" charset="0"/>
                <a:cs typeface="Consolas" pitchFamily="49" charset="0"/>
              </a:rPr>
              <a:t>“unchanged” </a:t>
            </a:r>
            <a:r>
              <a:rPr lang="en-GB" dirty="0" smtClean="0"/>
              <a:t>– don’t change handler (integration); </a:t>
            </a:r>
            <a:r>
              <a:rPr lang="en-GB" dirty="0" smtClean="0">
                <a:latin typeface="Consolas" pitchFamily="49" charset="0"/>
                <a:cs typeface="Consolas" pitchFamily="49" charset="0"/>
              </a:rPr>
              <a:t>“default” </a:t>
            </a:r>
            <a:r>
              <a:rPr lang="en-GB" dirty="0" smtClean="0"/>
              <a:t>– native </a:t>
            </a:r>
            <a:r>
              <a:rPr lang="en-GB" dirty="0" err="1" smtClean="0"/>
              <a:t>SystemC</a:t>
            </a:r>
            <a:r>
              <a:rPr lang="en-GB" dirty="0" smtClean="0"/>
              <a:t> handler. </a:t>
            </a:r>
            <a:r>
              <a:rPr lang="en-GB" dirty="0" smtClean="0">
                <a:latin typeface="Consolas" pitchFamily="49" charset="0"/>
                <a:cs typeface="Consolas" pitchFamily="49" charset="0"/>
              </a:rPr>
              <a:t>“</a:t>
            </a:r>
            <a:r>
              <a:rPr lang="en-GB" dirty="0" err="1" smtClean="0">
                <a:latin typeface="Consolas" pitchFamily="49" charset="0"/>
                <a:cs typeface="Consolas" pitchFamily="49" charset="0"/>
              </a:rPr>
              <a:t>simd</a:t>
            </a:r>
            <a:r>
              <a:rPr lang="en-GB" dirty="0" smtClean="0">
                <a:latin typeface="Consolas" pitchFamily="49" charset="0"/>
                <a:cs typeface="Consolas" pitchFamily="49" charset="0"/>
              </a:rPr>
              <a:t>” </a:t>
            </a:r>
            <a:r>
              <a:rPr lang="en-GB" dirty="0" smtClean="0"/>
              <a:t>– compact messages.</a:t>
            </a:r>
          </a:p>
          <a:p>
            <a:pPr marL="514350" indent="-514350"/>
            <a:r>
              <a:rPr lang="en-GB" dirty="0" smtClean="0">
                <a:latin typeface="Consolas" pitchFamily="49" charset="0"/>
                <a:cs typeface="Consolas" pitchFamily="49" charset="0"/>
              </a:rPr>
              <a:t>“bearing”: </a:t>
            </a:r>
            <a:r>
              <a:rPr lang="en-GB" dirty="0" smtClean="0"/>
              <a:t>array of bearings for different message types and severity levels. Please refer to section 8.3 in </a:t>
            </a:r>
            <a:r>
              <a:rPr lang="en-GB" dirty="0" smtClean="0"/>
              <a:t>[6]</a:t>
            </a:r>
            <a:endParaRPr lang="en-GB"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35034</TotalTime>
  <Words>5998</Words>
  <Application>Microsoft Office PowerPoint</Application>
  <PresentationFormat>On-screen Show (4:3)</PresentationFormat>
  <Paragraphs>718</Paragraphs>
  <Slides>120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2"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Simulator Preferences</vt:lpstr>
      <vt:lpstr>Top-level Sections</vt:lpstr>
      <vt:lpstr>Specification of the Core Component</vt:lpstr>
      <vt:lpstr>Pool Segment Specification</vt:lpstr>
      <vt:lpstr>Frequency Specification</vt:lpstr>
      <vt:lpstr>Time Specification</vt:lpstr>
      <vt:lpstr>VCD Trace Specification</vt:lpstr>
      <vt:lpstr>Data Dump Specification</vt:lpstr>
      <vt:lpstr>Logging and Reporting Specification</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475</cp:revision>
  <dcterms:created xsi:type="dcterms:W3CDTF">2019-03-16T21:06:25Z</dcterms:created>
  <dcterms:modified xsi:type="dcterms:W3CDTF">2020-02-13T22:25:49Z</dcterms:modified>
</cp:coreProperties>
</file>