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90" r:id="rId6"/>
    <p:sldId id="309" r:id="rId7"/>
    <p:sldId id="310" r:id="rId8"/>
    <p:sldId id="312" r:id="rId9"/>
    <p:sldId id="350" r:id="rId10"/>
    <p:sldId id="284" r:id="rId11"/>
    <p:sldId id="292" r:id="rId12"/>
    <p:sldId id="314" r:id="rId13"/>
    <p:sldId id="316" r:id="rId14"/>
    <p:sldId id="315" r:id="rId15"/>
    <p:sldId id="317" r:id="rId16"/>
    <p:sldId id="335" r:id="rId17"/>
    <p:sldId id="311" r:id="rId18"/>
    <p:sldId id="291" r:id="rId19"/>
    <p:sldId id="293" r:id="rId20"/>
    <p:sldId id="259" r:id="rId21"/>
    <p:sldId id="274" r:id="rId22"/>
    <p:sldId id="277" r:id="rId23"/>
    <p:sldId id="280" r:id="rId24"/>
    <p:sldId id="278" r:id="rId25"/>
    <p:sldId id="279" r:id="rId26"/>
    <p:sldId id="281" r:id="rId27"/>
    <p:sldId id="282" r:id="rId28"/>
    <p:sldId id="289" r:id="rId29"/>
    <p:sldId id="283" r:id="rId30"/>
    <p:sldId id="313" r:id="rId31"/>
    <p:sldId id="261" r:id="rId32"/>
    <p:sldId id="358" r:id="rId33"/>
    <p:sldId id="359" r:id="rId34"/>
    <p:sldId id="262" r:id="rId35"/>
    <p:sldId id="351" r:id="rId36"/>
    <p:sldId id="355" r:id="rId37"/>
    <p:sldId id="354" r:id="rId38"/>
    <p:sldId id="352" r:id="rId39"/>
    <p:sldId id="353" r:id="rId40"/>
    <p:sldId id="356" r:id="rId41"/>
    <p:sldId id="357" r:id="rId42"/>
    <p:sldId id="363" r:id="rId43"/>
    <p:sldId id="364" r:id="rId44"/>
    <p:sldId id="365" r:id="rId45"/>
    <p:sldId id="366" r:id="rId46"/>
    <p:sldId id="263" r:id="rId47"/>
    <p:sldId id="265" r:id="rId48"/>
    <p:sldId id="264" r:id="rId49"/>
    <p:sldId id="266" r:id="rId50"/>
    <p:sldId id="319" r:id="rId51"/>
    <p:sldId id="321" r:id="rId52"/>
    <p:sldId id="320" r:id="rId53"/>
    <p:sldId id="322" r:id="rId54"/>
    <p:sldId id="325" r:id="rId55"/>
    <p:sldId id="323" r:id="rId56"/>
    <p:sldId id="324" r:id="rId57"/>
    <p:sldId id="327" r:id="rId58"/>
    <p:sldId id="328" r:id="rId59"/>
    <p:sldId id="329" r:id="rId60"/>
    <p:sldId id="326" r:id="rId61"/>
    <p:sldId id="330" r:id="rId62"/>
    <p:sldId id="332" r:id="rId63"/>
    <p:sldId id="334" r:id="rId64"/>
    <p:sldId id="331" r:id="rId65"/>
    <p:sldId id="268" r:id="rId66"/>
    <p:sldId id="269" r:id="rId67"/>
    <p:sldId id="270" r:id="rId68"/>
    <p:sldId id="346" r:id="rId69"/>
    <p:sldId id="272" r:id="rId70"/>
    <p:sldId id="294" r:id="rId71"/>
    <p:sldId id="336" r:id="rId72"/>
    <p:sldId id="295" r:id="rId73"/>
    <p:sldId id="296" r:id="rId74"/>
    <p:sldId id="297" r:id="rId75"/>
    <p:sldId id="298" r:id="rId76"/>
    <p:sldId id="299" r:id="rId77"/>
    <p:sldId id="300" r:id="rId78"/>
    <p:sldId id="333" r:id="rId79"/>
    <p:sldId id="337" r:id="rId80"/>
    <p:sldId id="338" r:id="rId81"/>
    <p:sldId id="339" r:id="rId82"/>
    <p:sldId id="343" r:id="rId83"/>
    <p:sldId id="344" r:id="rId84"/>
    <p:sldId id="345" r:id="rId85"/>
    <p:sldId id="340" r:id="rId86"/>
    <p:sldId id="341" r:id="rId87"/>
    <p:sldId id="342" r:id="rId88"/>
    <p:sldId id="348" r:id="rId89"/>
    <p:sldId id="349" r:id="rId90"/>
    <p:sldId id="347" r:id="rId91"/>
    <p:sldId id="360" r:id="rId92"/>
    <p:sldId id="361" r:id="rId93"/>
    <p:sldId id="368" r:id="rId94"/>
    <p:sldId id="362" r:id="rId95"/>
    <p:sldId id="369" r:id="rId96"/>
    <p:sldId id="372" r:id="rId97"/>
    <p:sldId id="370" r:id="rId98"/>
    <p:sldId id="371" r:id="rId99"/>
    <p:sldId id="373" r:id="rId100"/>
    <p:sldId id="271" r:id="rId101"/>
    <p:sldId id="301" r:id="rId102"/>
    <p:sldId id="307" r:id="rId103"/>
    <p:sldId id="302" r:id="rId104"/>
    <p:sldId id="308" r:id="rId105"/>
    <p:sldId id="304" r:id="rId106"/>
    <p:sldId id="306" r:id="rId107"/>
    <p:sldId id="285" r:id="rId108"/>
    <p:sldId id="318" r:id="rId109"/>
    <p:sldId id="286" r:id="rId110"/>
    <p:sldId id="287" r:id="rId111"/>
    <p:sldId id="288" r:id="rId1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972"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2F3D4C-B1B2-4ED9-A806-D2C265E29E3F}" type="datetimeFigureOut">
              <a:rPr lang="en-US" smtClean="0"/>
              <a:pPr/>
              <a:t>06/01/2020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F5F608E9-E2A8-476A-AD12-EC2C51FBF4CE}" type="slidenum">
              <a:rPr lang="en-US" smtClean="0"/>
              <a:pPr/>
              <a:t>‹#›</a:t>
            </a:fld>
            <a:endParaRPr lang="en-US"/>
          </a:p>
        </p:txBody>
      </p:sp>
      <p:pic>
        <p:nvPicPr>
          <p:cNvPr id="7" name="Picture 6" descr="timur_kelin_monogramma.png"/>
          <p:cNvPicPr>
            <a:picLocks noChangeAspect="1"/>
          </p:cNvPicPr>
          <p:nvPr/>
        </p:nvPicPr>
        <p:blipFill>
          <a:blip r:embed="rId13" cstate="print"/>
          <a:stretch>
            <a:fillRect/>
          </a:stretch>
        </p:blipFill>
        <p:spPr>
          <a:xfrm>
            <a:off x="8001000" y="6019800"/>
            <a:ext cx="1079624" cy="838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hyperlink" Target="https://github.com/timurkelin/simsimd"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8" Type="http://schemas.openxmlformats.org/officeDocument/2006/relationships/hyperlink" Target="https://patents.google.com/patent/US20140281373A1/en" TargetMode="External"/><Relationship Id="rId13" Type="http://schemas.openxmlformats.org/officeDocument/2006/relationships/hyperlink" Target="https://patents.google.com/patent/US7299342B2/en" TargetMode="External"/><Relationship Id="rId3" Type="http://schemas.openxmlformats.org/officeDocument/2006/relationships/hyperlink" Target="https://patents.google.com/patent/EP2751671B1/en" TargetMode="External"/><Relationship Id="rId7" Type="http://schemas.openxmlformats.org/officeDocument/2006/relationships/hyperlink" Target="https://patents.google.com/patent/US20140244970A1/en" TargetMode="External"/><Relationship Id="rId12" Type="http://schemas.openxmlformats.org/officeDocument/2006/relationships/hyperlink" Target="https://patents.google.com/patent/US20140372728A1/en" TargetMode="External"/><Relationship Id="rId2" Type="http://schemas.openxmlformats.org/officeDocument/2006/relationships/hyperlink" Target="https://patents.google.com/patent/EP2751670B1/en" TargetMode="External"/><Relationship Id="rId16" Type="http://schemas.openxmlformats.org/officeDocument/2006/relationships/hyperlink" Target="https://patents.google.com/patent/US9557996B2/en" TargetMode="External"/><Relationship Id="rId1" Type="http://schemas.openxmlformats.org/officeDocument/2006/relationships/slideLayout" Target="../slideLayouts/slideLayout2.xml"/><Relationship Id="rId6" Type="http://schemas.openxmlformats.org/officeDocument/2006/relationships/hyperlink" Target="https://patents.google.com/patent/US20070198815A1/en" TargetMode="External"/><Relationship Id="rId11" Type="http://schemas.openxmlformats.org/officeDocument/2006/relationships/hyperlink" Target="https://patents.google.com/patent/US20140359252A1/en" TargetMode="External"/><Relationship Id="rId5" Type="http://schemas.openxmlformats.org/officeDocument/2006/relationships/hyperlink" Target="https://patents.google.com/patent/US20060271765A1/en" TargetMode="External"/><Relationship Id="rId15" Type="http://schemas.openxmlformats.org/officeDocument/2006/relationships/hyperlink" Target="https://patents.google.com/patent/US8874968B1/en" TargetMode="External"/><Relationship Id="rId10" Type="http://schemas.openxmlformats.org/officeDocument/2006/relationships/hyperlink" Target="https://patents.google.com/patent/US20140351555A1/en" TargetMode="External"/><Relationship Id="rId4" Type="http://schemas.openxmlformats.org/officeDocument/2006/relationships/hyperlink" Target="https://patents.google.com/patent/US20060271764A1/en" TargetMode="External"/><Relationship Id="rId9" Type="http://schemas.openxmlformats.org/officeDocument/2006/relationships/hyperlink" Target="https://patents.google.com/patent/US20140344549A1/en" TargetMode="External"/><Relationship Id="rId14" Type="http://schemas.openxmlformats.org/officeDocument/2006/relationships/hyperlink" Target="https://patents.google.com/patent/US7415595B2/e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9.xml"/><Relationship Id="rId3" Type="http://schemas.openxmlformats.org/officeDocument/2006/relationships/slide" Target="slide31.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47.xml"/><Relationship Id="rId5" Type="http://schemas.openxmlformats.org/officeDocument/2006/relationships/slide" Target="slide46.xml"/><Relationship Id="rId4" Type="http://schemas.openxmlformats.org/officeDocument/2006/relationships/slide" Target="slide34.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66.xml"/><Relationship Id="rId7" Type="http://schemas.openxmlformats.org/officeDocument/2006/relationships/slide" Target="slide107.xml"/><Relationship Id="rId2"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00.xml"/><Relationship Id="rId5" Type="http://schemas.openxmlformats.org/officeDocument/2006/relationships/slide" Target="slide69.xml"/><Relationship Id="rId4" Type="http://schemas.openxmlformats.org/officeDocument/2006/relationships/slide" Target="slide3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simSIMD</a:t>
            </a:r>
            <a:endParaRPr lang="en-US" dirty="0"/>
          </a:p>
        </p:txBody>
      </p:sp>
      <p:sp>
        <p:nvSpPr>
          <p:cNvPr id="3" name="Subtitle 2"/>
          <p:cNvSpPr>
            <a:spLocks noGrp="1"/>
          </p:cNvSpPr>
          <p:nvPr>
            <p:ph type="subTitle" idx="1"/>
          </p:nvPr>
        </p:nvSpPr>
        <p:spPr/>
        <p:txBody>
          <a:bodyPr/>
          <a:lstStyle/>
          <a:p>
            <a:r>
              <a:rPr lang="en-GB" dirty="0" smtClean="0"/>
              <a:t>Development and Simulation Framework for Application Specific Vector Processor</a:t>
            </a:r>
            <a:endParaRPr lang="en-US" dirty="0"/>
          </a:p>
        </p:txBody>
      </p:sp>
      <p:sp>
        <p:nvSpPr>
          <p:cNvPr id="4" name="TextBox 3"/>
          <p:cNvSpPr txBox="1"/>
          <p:nvPr/>
        </p:nvSpPr>
        <p:spPr>
          <a:xfrm>
            <a:off x="3886200" y="1371600"/>
            <a:ext cx="1248099" cy="369332"/>
          </a:xfrm>
          <a:prstGeom prst="rect">
            <a:avLst/>
          </a:prstGeom>
          <a:noFill/>
        </p:spPr>
        <p:txBody>
          <a:bodyPr wrap="none" rtlCol="0">
            <a:spAutoFit/>
          </a:bodyPr>
          <a:lstStyle/>
          <a:p>
            <a:r>
              <a:rPr lang="en-GB" dirty="0" err="1" smtClean="0"/>
              <a:t>Timur</a:t>
            </a:r>
            <a:r>
              <a:rPr lang="en-GB" dirty="0" smtClean="0"/>
              <a:t> </a:t>
            </a:r>
            <a:r>
              <a:rPr lang="en-GB" dirty="0" err="1" smtClean="0"/>
              <a:t>Kelin</a:t>
            </a:r>
            <a:endParaRPr lang="en-US" dirty="0"/>
          </a:p>
        </p:txBody>
      </p:sp>
      <p:sp>
        <p:nvSpPr>
          <p:cNvPr id="5" name="TextBox 4"/>
          <p:cNvSpPr txBox="1"/>
          <p:nvPr/>
        </p:nvSpPr>
        <p:spPr>
          <a:xfrm>
            <a:off x="3657600" y="6172200"/>
            <a:ext cx="1723229" cy="369332"/>
          </a:xfrm>
          <a:prstGeom prst="rect">
            <a:avLst/>
          </a:prstGeom>
          <a:noFill/>
        </p:spPr>
        <p:txBody>
          <a:bodyPr wrap="none" rtlCol="0">
            <a:spAutoFit/>
          </a:bodyPr>
          <a:lstStyle/>
          <a:p>
            <a:r>
              <a:rPr lang="en-GB" dirty="0" smtClean="0"/>
              <a:t>Cambridge 2019</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Grp="1" noChangeAspect="1" noChangeArrowheads="1"/>
          </p:cNvPicPr>
          <p:nvPr>
            <p:ph idx="1"/>
          </p:nvPr>
        </p:nvPicPr>
        <p:blipFill>
          <a:blip r:embed="rId2"/>
          <a:srcRect/>
          <a:stretch>
            <a:fillRect/>
          </a:stretch>
        </p:blipFill>
        <p:spPr bwMode="auto">
          <a:xfrm>
            <a:off x="228600" y="1066800"/>
            <a:ext cx="7924800" cy="5472344"/>
          </a:xfrm>
          <a:prstGeom prst="rect">
            <a:avLst/>
          </a:prstGeom>
          <a:noFill/>
          <a:ln w="9525">
            <a:noFill/>
            <a:miter lim="800000"/>
            <a:headEnd/>
            <a:tailEnd/>
          </a:ln>
          <a:effectLst/>
        </p:spPr>
      </p:pic>
      <p:sp>
        <p:nvSpPr>
          <p:cNvPr id="2" name="Title 1"/>
          <p:cNvSpPr>
            <a:spLocks noGrp="1"/>
          </p:cNvSpPr>
          <p:nvPr>
            <p:ph type="title"/>
          </p:nvPr>
        </p:nvSpPr>
        <p:spPr>
          <a:xfrm>
            <a:off x="304800" y="274638"/>
            <a:ext cx="8686800" cy="715962"/>
          </a:xfrm>
        </p:spPr>
        <p:txBody>
          <a:bodyPr>
            <a:normAutofit fontScale="90000"/>
          </a:bodyPr>
          <a:lstStyle/>
          <a:p>
            <a:r>
              <a:rPr lang="en-GB" dirty="0" smtClean="0"/>
              <a:t>Block Diagram of the Simulated System</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ToDo’s and Plans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Runtime Statistics</a:t>
            </a:r>
            <a:endParaRPr lang="en-US" dirty="0"/>
          </a:p>
        </p:txBody>
      </p:sp>
      <p:sp>
        <p:nvSpPr>
          <p:cNvPr id="3" name="Content Placeholder 2"/>
          <p:cNvSpPr>
            <a:spLocks noGrp="1"/>
          </p:cNvSpPr>
          <p:nvPr>
            <p:ph idx="1"/>
          </p:nvPr>
        </p:nvSpPr>
        <p:spPr>
          <a:xfrm>
            <a:off x="457200" y="1600200"/>
            <a:ext cx="8229600" cy="4724400"/>
          </a:xfrm>
        </p:spPr>
        <p:txBody>
          <a:bodyPr>
            <a:normAutofit fontScale="85000" lnSpcReduction="20000"/>
          </a:bodyPr>
          <a:lstStyle/>
          <a:p>
            <a:r>
              <a:rPr lang="en-GB" dirty="0" smtClean="0"/>
              <a:t>For the specific application collect runtime usage data for the resources which were allocated in the preferences</a:t>
            </a:r>
          </a:p>
          <a:p>
            <a:pPr lvl="1"/>
            <a:r>
              <a:rPr lang="en-GB" dirty="0" smtClean="0"/>
              <a:t>Access to DMs and EUs. Are they actually used?</a:t>
            </a:r>
          </a:p>
          <a:p>
            <a:pPr lvl="1"/>
            <a:r>
              <a:rPr lang="en-US" dirty="0" smtClean="0"/>
              <a:t>Which blocks need supporting command sequencing under the control of the Vector Core</a:t>
            </a:r>
          </a:p>
          <a:p>
            <a:pPr lvl="1"/>
            <a:r>
              <a:rPr lang="en-US" dirty="0" smtClean="0"/>
              <a:t>Range of the execution indexes</a:t>
            </a:r>
            <a:endParaRPr lang="en-GB" dirty="0" smtClean="0"/>
          </a:p>
          <a:p>
            <a:pPr lvl="1"/>
            <a:r>
              <a:rPr lang="en-GB" dirty="0" smtClean="0"/>
              <a:t>Internals of the DMs and EUs: </a:t>
            </a:r>
          </a:p>
          <a:p>
            <a:pPr lvl="2"/>
            <a:r>
              <a:rPr lang="en-GB" dirty="0" smtClean="0"/>
              <a:t>Configuration and status slots , </a:t>
            </a:r>
            <a:r>
              <a:rPr lang="en-GB" dirty="0" err="1" smtClean="0"/>
              <a:t>bitwidth</a:t>
            </a:r>
            <a:r>
              <a:rPr lang="en-GB" dirty="0" smtClean="0"/>
              <a:t> of the fields </a:t>
            </a:r>
          </a:p>
          <a:p>
            <a:pPr lvl="2"/>
            <a:r>
              <a:rPr lang="en-GB" dirty="0" smtClean="0"/>
              <a:t>Execution modes</a:t>
            </a:r>
          </a:p>
          <a:p>
            <a:pPr lvl="2"/>
            <a:r>
              <a:rPr lang="en-GB" dirty="0" smtClean="0"/>
              <a:t>Depth of the FIFO for the execution indexes </a:t>
            </a:r>
          </a:p>
          <a:p>
            <a:pPr lvl="2"/>
            <a:r>
              <a:rPr lang="en-GB" dirty="0" smtClean="0"/>
              <a:t>EU operational modes</a:t>
            </a:r>
          </a:p>
          <a:p>
            <a:pPr lvl="2"/>
            <a:r>
              <a:rPr lang="en-GB" dirty="0" smtClean="0"/>
              <a:t>DM AG modes</a:t>
            </a:r>
          </a:p>
          <a:p>
            <a:pPr lvl="2"/>
            <a:r>
              <a:rPr lang="en-GB" dirty="0" smtClean="0"/>
              <a:t>Events which were issued and processed</a:t>
            </a:r>
          </a:p>
          <a:p>
            <a:pPr lvl="2">
              <a:buNone/>
            </a:pPr>
            <a:endParaRPr lang="en-GB" dirty="0" smtClean="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Runtime Statistics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lvl="1"/>
            <a:r>
              <a:rPr lang="en-GB" dirty="0" smtClean="0"/>
              <a:t>Logging of the of the XBAR state</a:t>
            </a:r>
          </a:p>
          <a:p>
            <a:pPr lvl="2"/>
            <a:r>
              <a:rPr lang="en-GB" dirty="0" smtClean="0"/>
              <a:t>Switching matrix</a:t>
            </a:r>
          </a:p>
          <a:p>
            <a:pPr lvl="3"/>
            <a:r>
              <a:rPr lang="en-US" dirty="0" smtClean="0"/>
              <a:t>For the particular application not all of the switching routes are used.</a:t>
            </a:r>
          </a:p>
          <a:p>
            <a:pPr lvl="3"/>
            <a:r>
              <a:rPr lang="en-US" dirty="0" smtClean="0"/>
              <a:t>Matrixes for data/valid and for ready can be different if data transfers to multiple destinations are used</a:t>
            </a:r>
            <a:endParaRPr lang="en-GB" dirty="0" smtClean="0"/>
          </a:p>
          <a:p>
            <a:pPr lvl="2"/>
            <a:r>
              <a:rPr lang="en-GB" dirty="0" smtClean="0"/>
              <a:t>Configuration slots, </a:t>
            </a:r>
            <a:r>
              <a:rPr lang="en-GB" dirty="0" err="1" smtClean="0"/>
              <a:t>bitwidth</a:t>
            </a:r>
            <a:r>
              <a:rPr lang="en-GB" dirty="0" smtClean="0"/>
              <a:t> of the fields </a:t>
            </a:r>
          </a:p>
          <a:p>
            <a:pPr lvl="2"/>
            <a:r>
              <a:rPr lang="en-GB" dirty="0" smtClean="0"/>
              <a:t>Execution modes</a:t>
            </a:r>
          </a:p>
          <a:p>
            <a:pPr lvl="2"/>
            <a:r>
              <a:rPr lang="en-GB" dirty="0" smtClean="0"/>
              <a:t>Events which were issued and processed</a:t>
            </a:r>
          </a:p>
          <a:p>
            <a:pPr lvl="2">
              <a:buNone/>
            </a:pPr>
            <a:endParaRPr lang="en-GB" dirty="0" smtClean="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RTL Code and </a:t>
            </a:r>
            <a:r>
              <a:rPr lang="en-GB" dirty="0" err="1" smtClean="0"/>
              <a:t>Testbench</a:t>
            </a:r>
            <a:r>
              <a:rPr lang="en-GB" dirty="0" smtClean="0"/>
              <a:t> Generator</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r>
              <a:rPr lang="en-GB" dirty="0" smtClean="0"/>
              <a:t>Generate RTL code on the basis of the initial preferences and runtime statistics</a:t>
            </a:r>
          </a:p>
          <a:p>
            <a:pPr lvl="1"/>
            <a:r>
              <a:rPr lang="en-GB" dirty="0" smtClean="0"/>
              <a:t>Generate vector core and parameters for XBAR, DMs and EUs</a:t>
            </a:r>
          </a:p>
          <a:p>
            <a:r>
              <a:rPr lang="en-GB" dirty="0" smtClean="0"/>
              <a:t>Use VRI interfaces or modules </a:t>
            </a:r>
          </a:p>
          <a:p>
            <a:pPr lvl="1"/>
            <a:r>
              <a:rPr lang="en-GB" dirty="0" smtClean="0"/>
              <a:t>Data injection</a:t>
            </a:r>
          </a:p>
          <a:p>
            <a:pPr lvl="1"/>
            <a:r>
              <a:rPr lang="en-GB" dirty="0" smtClean="0"/>
              <a:t>Data pickup</a:t>
            </a:r>
          </a:p>
          <a:p>
            <a:pPr lvl="1"/>
            <a:r>
              <a:rPr lang="en-GB" dirty="0" smtClean="0"/>
              <a:t>VRI protocol assertions</a:t>
            </a:r>
          </a:p>
          <a:p>
            <a:r>
              <a:rPr lang="en-GB" dirty="0" smtClean="0"/>
              <a:t>Generate </a:t>
            </a:r>
            <a:r>
              <a:rPr lang="en-GB" dirty="0" err="1" smtClean="0"/>
              <a:t>testbench</a:t>
            </a:r>
            <a:endParaRPr lang="en-GB" dirty="0" smtClean="0"/>
          </a:p>
          <a:p>
            <a:pPr lvl="1"/>
            <a:r>
              <a:rPr lang="en-GB" dirty="0" smtClean="0"/>
              <a:t>Verifies system integration of the vector core</a:t>
            </a:r>
          </a:p>
          <a:p>
            <a:pPr lvl="2">
              <a:buNone/>
            </a:pPr>
            <a:endParaRPr lang="en-GB" dirty="0" smtClean="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Common Pool of Address Generators for DMs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Additional cross-bar switch (AG -&gt; 4way DMs) can make the area savings negligible</a:t>
            </a:r>
            <a:endParaRPr lang="en-GB" dirty="0" smtClean="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Debug Interface for the Vector Core</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GB" dirty="0" smtClean="0"/>
              <a:t>Debug Interface for the Vector Core</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FXP</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GB" dirty="0" smtClean="0"/>
              <a:t>FXP</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Source Code and Documentation</a:t>
            </a:r>
            <a:endParaRPr lang="en-US" dirty="0"/>
          </a:p>
        </p:txBody>
      </p:sp>
      <p:sp>
        <p:nvSpPr>
          <p:cNvPr id="3" name="Content Placeholder 2"/>
          <p:cNvSpPr>
            <a:spLocks noGrp="1"/>
          </p:cNvSpPr>
          <p:nvPr>
            <p:ph idx="1"/>
          </p:nvPr>
        </p:nvSpPr>
        <p:spPr/>
        <p:txBody>
          <a:bodyPr>
            <a:normAutofit/>
          </a:bodyPr>
          <a:lstStyle/>
          <a:p>
            <a:pPr>
              <a:buNone/>
            </a:pPr>
            <a:r>
              <a:rPr lang="en-US" dirty="0" smtClean="0">
                <a:hlinkClick r:id="rId2"/>
              </a:rPr>
              <a:t>https://github.com/timurkelin/simsimd</a:t>
            </a:r>
            <a:endParaRPr lang="en-US" dirty="0" smtClean="0"/>
          </a:p>
          <a:p>
            <a:pPr>
              <a:buNone/>
            </a:pPr>
            <a:endParaRPr lang="en-GB" dirty="0" smtClean="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Books, Papers and Presentations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[1] Bridging dream and reality: Programmable </a:t>
            </a:r>
          </a:p>
          <a:p>
            <a:pPr>
              <a:buNone/>
            </a:pPr>
            <a:r>
              <a:rPr lang="en-US" dirty="0" smtClean="0"/>
              <a:t>baseband processors for software-defined radio,</a:t>
            </a:r>
          </a:p>
          <a:p>
            <a:pPr>
              <a:buNone/>
            </a:pPr>
            <a:r>
              <a:rPr lang="en-US" dirty="0" err="1" smtClean="0"/>
              <a:t>D.Liu</a:t>
            </a:r>
            <a:r>
              <a:rPr lang="en-US" dirty="0" smtClean="0"/>
              <a:t>, </a:t>
            </a:r>
            <a:r>
              <a:rPr lang="en-US" dirty="0" err="1" smtClean="0"/>
              <a:t>A.Nilsson</a:t>
            </a:r>
            <a:r>
              <a:rPr lang="en-US" dirty="0" smtClean="0"/>
              <a:t>, </a:t>
            </a:r>
            <a:r>
              <a:rPr lang="en-US" dirty="0" err="1" smtClean="0"/>
              <a:t>E.Tell</a:t>
            </a:r>
            <a:r>
              <a:rPr lang="en-US" dirty="0" smtClean="0"/>
              <a:t>, </a:t>
            </a:r>
            <a:r>
              <a:rPr lang="en-US" dirty="0" err="1" smtClean="0"/>
              <a:t>D.Wu</a:t>
            </a:r>
            <a:r>
              <a:rPr lang="en-US" dirty="0" smtClean="0"/>
              <a:t>, </a:t>
            </a:r>
            <a:r>
              <a:rPr lang="en-US" dirty="0" err="1" smtClean="0"/>
              <a:t>J.Eilert</a:t>
            </a:r>
            <a:r>
              <a:rPr lang="en-US" dirty="0" smtClean="0"/>
              <a:t> </a:t>
            </a:r>
          </a:p>
          <a:p>
            <a:pPr>
              <a:buNone/>
            </a:pPr>
            <a:r>
              <a:rPr lang="fr-FR" dirty="0" smtClean="0"/>
              <a:t>IEEE Communications Magazine 47 (9), 134-140</a:t>
            </a:r>
            <a:endParaRPr lang="en-US" dirty="0" smtClean="0"/>
          </a:p>
          <a:p>
            <a:pPr>
              <a:buNone/>
            </a:pPr>
            <a:r>
              <a:rPr lang="en-GB" dirty="0" smtClean="0"/>
              <a:t>[2] </a:t>
            </a:r>
            <a:r>
              <a:rPr lang="en-US" dirty="0" err="1" smtClean="0"/>
              <a:t>Microarchitecture</a:t>
            </a:r>
            <a:r>
              <a:rPr lang="en-US" dirty="0" smtClean="0"/>
              <a:t> of Network-on-Chip</a:t>
            </a:r>
          </a:p>
          <a:p>
            <a:pPr>
              <a:buNone/>
            </a:pPr>
            <a:r>
              <a:rPr lang="en-US" dirty="0" smtClean="0"/>
              <a:t>Routers, A Designer’s Perspective</a:t>
            </a:r>
          </a:p>
          <a:p>
            <a:pPr>
              <a:buNone/>
            </a:pPr>
            <a:r>
              <a:rPr lang="en-US" dirty="0" err="1" smtClean="0"/>
              <a:t>Dimitrakopoulos</a:t>
            </a:r>
            <a:r>
              <a:rPr lang="en-US" dirty="0" smtClean="0"/>
              <a:t> G.; </a:t>
            </a:r>
            <a:r>
              <a:rPr lang="en-US" dirty="0" err="1" smtClean="0"/>
              <a:t>Psarras</a:t>
            </a:r>
            <a:r>
              <a:rPr lang="en-US" dirty="0" smtClean="0"/>
              <a:t> A.; </a:t>
            </a:r>
            <a:r>
              <a:rPr lang="en-US" dirty="0" err="1" smtClean="0"/>
              <a:t>Seitanidis</a:t>
            </a:r>
            <a:r>
              <a:rPr lang="en-US" dirty="0" smtClean="0"/>
              <a:t> I. </a:t>
            </a:r>
          </a:p>
          <a:p>
            <a:pPr>
              <a:buNone/>
            </a:pPr>
            <a:r>
              <a:rPr lang="en-GB" dirty="0" smtClean="0"/>
              <a:t>2015, 175p., Springer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2 major parts: Vector Core and Scalar/Control Core</a:t>
            </a:r>
          </a:p>
          <a:p>
            <a:r>
              <a:rPr lang="en-GB" dirty="0" smtClean="0"/>
              <a:t>Vector Core functions</a:t>
            </a:r>
          </a:p>
          <a:p>
            <a:pPr lvl="1"/>
            <a:r>
              <a:rPr lang="en-US" dirty="0" smtClean="0"/>
              <a:t>Perform </a:t>
            </a:r>
            <a:r>
              <a:rPr lang="en-US" dirty="0" smtClean="0"/>
              <a:t>vector computations in accordance to the configuration supplied from the Scalar Core</a:t>
            </a:r>
          </a:p>
          <a:p>
            <a:pPr lvl="1"/>
            <a:r>
              <a:rPr lang="en-US" dirty="0" smtClean="0"/>
              <a:t>Generate events </a:t>
            </a:r>
            <a:r>
              <a:rPr lang="en-US" dirty="0" smtClean="0"/>
              <a:t>at the different stages of the execution of the vector operations</a:t>
            </a:r>
          </a:p>
          <a:p>
            <a:pPr lvl="2"/>
            <a:r>
              <a:rPr lang="en-US" dirty="0" smtClean="0"/>
              <a:t>Events are delivered to the Scalar Core </a:t>
            </a:r>
          </a:p>
          <a:p>
            <a:pPr lvl="2"/>
            <a:r>
              <a:rPr lang="en-US" dirty="0" smtClean="0"/>
              <a:t>Allow for synchronization of the control threads inside Scalar Core with the Vector Core </a:t>
            </a:r>
            <a:endParaRPr lang="en-US" dirty="0" smtClean="0"/>
          </a:p>
          <a:p>
            <a:pPr lvl="2"/>
            <a:r>
              <a:rPr lang="en-US" dirty="0" smtClean="0"/>
              <a:t>Update </a:t>
            </a:r>
            <a:r>
              <a:rPr lang="en-US" dirty="0" smtClean="0"/>
              <a:t>of the statuses of the vector operations</a:t>
            </a:r>
          </a:p>
          <a:p>
            <a:pPr lvl="2"/>
            <a:r>
              <a:rPr lang="en-GB" dirty="0" smtClean="0"/>
              <a:t>Allow </a:t>
            </a:r>
            <a:r>
              <a:rPr lang="en-GB" dirty="0" smtClean="0"/>
              <a:t>for data dependent processing</a:t>
            </a:r>
            <a:endParaRPr lang="en-US" dirty="0" smtClean="0"/>
          </a:p>
          <a:p>
            <a:pPr lvl="1"/>
            <a:r>
              <a:rPr lang="en-US" dirty="0" smtClean="0"/>
              <a:t>Sequencing of the vector operations</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Standards and Datasheets</a:t>
            </a:r>
            <a:endParaRPr lang="en-US" dirty="0"/>
          </a:p>
        </p:txBody>
      </p:sp>
      <p:sp>
        <p:nvSpPr>
          <p:cNvPr id="3" name="Content Placeholder 2"/>
          <p:cNvSpPr>
            <a:spLocks noGrp="1"/>
          </p:cNvSpPr>
          <p:nvPr>
            <p:ph idx="1"/>
          </p:nvPr>
        </p:nvSpPr>
        <p:spPr/>
        <p:txBody>
          <a:bodyPr>
            <a:normAutofit/>
          </a:bodyPr>
          <a:lstStyle/>
          <a:p>
            <a:pPr>
              <a:buNone/>
            </a:pPr>
            <a:r>
              <a:rPr lang="en-GB" dirty="0" smtClean="0"/>
              <a:t>[3] AMBA 4 AXI4-Stream Protocol Specification, </a:t>
            </a:r>
          </a:p>
          <a:p>
            <a:pPr>
              <a:buNone/>
            </a:pPr>
            <a:r>
              <a:rPr lang="en-GB" dirty="0" smtClean="0"/>
              <a:t>Version: 1.0, (c) 2010 ARM</a:t>
            </a:r>
          </a:p>
          <a:p>
            <a:pPr>
              <a:buNone/>
            </a:pPr>
            <a:r>
              <a:rPr lang="en-GB" dirty="0" smtClean="0"/>
              <a:t>[4] SHARC Processor Programming Reference, </a:t>
            </a:r>
          </a:p>
          <a:p>
            <a:pPr>
              <a:buNone/>
            </a:pPr>
            <a:r>
              <a:rPr lang="en-GB" dirty="0" smtClean="0"/>
              <a:t>Revision 2.2, (c) 2013 </a:t>
            </a:r>
            <a:r>
              <a:rPr lang="en-US" dirty="0" smtClean="0"/>
              <a:t>Analog Devices, Inc.</a:t>
            </a:r>
            <a:r>
              <a:rPr lang="en-GB" dirty="0" smtClean="0"/>
              <a:t>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Patents (for reference only)</a:t>
            </a:r>
            <a:endParaRPr lang="en-US" dirty="0"/>
          </a:p>
        </p:txBody>
      </p:sp>
      <p:sp>
        <p:nvSpPr>
          <p:cNvPr id="3" name="Content Placeholder 2"/>
          <p:cNvSpPr>
            <a:spLocks noGrp="1"/>
          </p:cNvSpPr>
          <p:nvPr>
            <p:ph idx="1"/>
          </p:nvPr>
        </p:nvSpPr>
        <p:spPr>
          <a:xfrm>
            <a:off x="457200" y="1600200"/>
            <a:ext cx="8229600" cy="4419599"/>
          </a:xfrm>
        </p:spPr>
        <p:txBody>
          <a:bodyPr>
            <a:normAutofit fontScale="40000" lnSpcReduction="20000"/>
          </a:bodyPr>
          <a:lstStyle/>
          <a:p>
            <a:r>
              <a:rPr lang="en-US" dirty="0" smtClean="0">
                <a:hlinkClick r:id="rId2"/>
              </a:rPr>
              <a:t>EP2751670B1: Digital signal processor</a:t>
            </a:r>
            <a:endParaRPr lang="en-US" dirty="0" smtClean="0"/>
          </a:p>
          <a:p>
            <a:r>
              <a:rPr lang="en-US" dirty="0" smtClean="0">
                <a:hlinkClick r:id="rId3"/>
              </a:rPr>
              <a:t>EP2751671B1: Digital signal processor and baseband communication device</a:t>
            </a:r>
            <a:endParaRPr lang="en-US" dirty="0" smtClean="0"/>
          </a:p>
          <a:p>
            <a:r>
              <a:rPr lang="en-US" dirty="0" smtClean="0">
                <a:hlinkClick r:id="rId4"/>
              </a:rPr>
              <a:t>US20060271764A1: Programmable digital signal processor including a clustered SIMD </a:t>
            </a:r>
            <a:r>
              <a:rPr lang="en-US" dirty="0" err="1" smtClean="0">
                <a:hlinkClick r:id="rId4"/>
              </a:rPr>
              <a:t>microarchitecture</a:t>
            </a:r>
            <a:r>
              <a:rPr lang="en-US" dirty="0" smtClean="0">
                <a:hlinkClick r:id="rId4"/>
              </a:rPr>
              <a:t> configured to execute complex vector instructions</a:t>
            </a:r>
            <a:endParaRPr lang="en-US" dirty="0" smtClean="0"/>
          </a:p>
          <a:p>
            <a:r>
              <a:rPr lang="en-US" dirty="0" smtClean="0">
                <a:hlinkClick r:id="rId5"/>
              </a:rPr>
              <a:t>US20060271765A1: Digital signal processor including a programmable network</a:t>
            </a:r>
            <a:endParaRPr lang="en-US" dirty="0" smtClean="0"/>
          </a:p>
          <a:p>
            <a:r>
              <a:rPr lang="en-US" dirty="0" smtClean="0">
                <a:hlinkClick r:id="rId6"/>
              </a:rPr>
              <a:t>US20070198815A1: Programmable digital signal processor having a clustered SIMD </a:t>
            </a:r>
            <a:r>
              <a:rPr lang="en-US" dirty="0" err="1" smtClean="0">
                <a:hlinkClick r:id="rId6"/>
              </a:rPr>
              <a:t>microarchitecture</a:t>
            </a:r>
            <a:r>
              <a:rPr lang="en-US" dirty="0" smtClean="0">
                <a:hlinkClick r:id="rId6"/>
              </a:rPr>
              <a:t> including a complex short multiplier and an independent vector load unit</a:t>
            </a:r>
            <a:endParaRPr lang="en-US" dirty="0" smtClean="0"/>
          </a:p>
          <a:p>
            <a:r>
              <a:rPr lang="en-US" dirty="0" smtClean="0">
                <a:hlinkClick r:id="rId7"/>
              </a:rPr>
              <a:t>US20140244970A1: Digital signal processor and baseband communication device</a:t>
            </a:r>
            <a:endParaRPr lang="en-US" dirty="0" smtClean="0"/>
          </a:p>
          <a:p>
            <a:r>
              <a:rPr lang="en-US" dirty="0" smtClean="0">
                <a:hlinkClick r:id="rId8"/>
              </a:rPr>
              <a:t>US20140281373A1: Digital signal processor and baseband communication device</a:t>
            </a:r>
            <a:endParaRPr lang="en-US" dirty="0" smtClean="0"/>
          </a:p>
          <a:p>
            <a:r>
              <a:rPr lang="en-US" dirty="0" smtClean="0">
                <a:hlinkClick r:id="rId9"/>
              </a:rPr>
              <a:t>US20140344549A1: Digital signal processor and baseband communication device</a:t>
            </a:r>
            <a:endParaRPr lang="en-US" dirty="0" smtClean="0"/>
          </a:p>
          <a:p>
            <a:r>
              <a:rPr lang="en-US" dirty="0" smtClean="0">
                <a:hlinkClick r:id="rId10"/>
              </a:rPr>
              <a:t>US20140351555A1: Digital signal processor and method for addressing a memory in a digital signal processor</a:t>
            </a:r>
            <a:endParaRPr lang="en-US" dirty="0" smtClean="0"/>
          </a:p>
          <a:p>
            <a:r>
              <a:rPr lang="en-US" dirty="0" smtClean="0">
                <a:hlinkClick r:id="rId11"/>
              </a:rPr>
              <a:t>US20140359252A1: Digital signal processor</a:t>
            </a:r>
            <a:endParaRPr lang="en-US" dirty="0" smtClean="0"/>
          </a:p>
          <a:p>
            <a:r>
              <a:rPr lang="en-US" dirty="0" smtClean="0">
                <a:hlinkClick r:id="rId12"/>
              </a:rPr>
              <a:t>US20140372728A1: Vector execution unit for digital signal processor</a:t>
            </a:r>
            <a:endParaRPr lang="en-US" dirty="0" smtClean="0"/>
          </a:p>
          <a:p>
            <a:r>
              <a:rPr lang="en-US" dirty="0" smtClean="0">
                <a:hlinkClick r:id="rId13"/>
              </a:rPr>
              <a:t>US7299342B2: Complex vector executing clustered SIMD micro-architecture DSP with accelerator coupled complex ALU paths each further including short multiplier/accumulator using two's complement</a:t>
            </a:r>
            <a:endParaRPr lang="en-US" dirty="0" smtClean="0"/>
          </a:p>
          <a:p>
            <a:r>
              <a:rPr lang="en-US" dirty="0" smtClean="0">
                <a:hlinkClick r:id="rId14"/>
              </a:rPr>
              <a:t>US7415595B2: Data processing without processor core intervention by chain of accelerators selectively coupled by programmable interconnect network and to memory</a:t>
            </a:r>
            <a:endParaRPr lang="en-US" dirty="0" smtClean="0"/>
          </a:p>
          <a:p>
            <a:r>
              <a:rPr lang="en-US" dirty="0" smtClean="0">
                <a:hlinkClick r:id="rId15"/>
              </a:rPr>
              <a:t>US8874968B1: Method and system for testing a processor designed by a </a:t>
            </a:r>
            <a:r>
              <a:rPr lang="en-US" dirty="0" err="1" smtClean="0">
                <a:hlinkClick r:id="rId15"/>
              </a:rPr>
              <a:t>configurator</a:t>
            </a:r>
            <a:endParaRPr lang="en-US" dirty="0" smtClean="0"/>
          </a:p>
          <a:p>
            <a:r>
              <a:rPr lang="en-US" dirty="0" smtClean="0">
                <a:hlinkClick r:id="rId16"/>
              </a:rPr>
              <a:t>US9557996B2: Digital signal processor and method for addressing a memory in a digital signal processor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a:bodyPr>
          <a:lstStyle/>
          <a:p>
            <a:r>
              <a:rPr lang="en-GB" dirty="0" smtClean="0"/>
              <a:t>Vector Core components </a:t>
            </a:r>
          </a:p>
          <a:p>
            <a:pPr lvl="1"/>
            <a:r>
              <a:rPr lang="en-US" dirty="0" smtClean="0"/>
              <a:t>Data Memories (DM): temporary storage of the vectors.</a:t>
            </a:r>
          </a:p>
          <a:p>
            <a:pPr lvl="2"/>
            <a:r>
              <a:rPr lang="en-US" dirty="0" smtClean="0"/>
              <a:t>A set of Address Generators (AG) associated with each DM allows for flexible addressing/fetching of the elements of the vector.</a:t>
            </a:r>
          </a:p>
          <a:p>
            <a:pPr lvl="1"/>
            <a:r>
              <a:rPr lang="en-US" dirty="0" smtClean="0"/>
              <a:t>Execution Units (EU): perform successive processing of the elements of the vectors.</a:t>
            </a:r>
          </a:p>
          <a:p>
            <a:pPr lvl="2"/>
            <a:r>
              <a:rPr lang="en-GB" dirty="0" smtClean="0"/>
              <a:t>These parts of the Vector Core is specific for target application</a:t>
            </a: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fontScale="92500" lnSpcReduction="10000"/>
          </a:bodyPr>
          <a:lstStyle/>
          <a:p>
            <a:pPr lvl="1"/>
            <a:r>
              <a:rPr lang="en-US" dirty="0" smtClean="0"/>
              <a:t>Streaming Devices: interfacing Vector Core with the external devices</a:t>
            </a:r>
          </a:p>
          <a:p>
            <a:pPr lvl="2"/>
            <a:r>
              <a:rPr lang="en-GB" dirty="0" smtClean="0"/>
              <a:t>ADC (source) or DAC (sink)</a:t>
            </a:r>
          </a:p>
          <a:p>
            <a:pPr lvl="2"/>
            <a:r>
              <a:rPr lang="en-US" dirty="0" smtClean="0"/>
              <a:t>Preceding or subsequent processing blocks</a:t>
            </a:r>
          </a:p>
          <a:p>
            <a:pPr lvl="2"/>
            <a:r>
              <a:rPr lang="en-US" dirty="0" smtClean="0"/>
              <a:t>Interface to the external storage (DMA)</a:t>
            </a:r>
          </a:p>
          <a:p>
            <a:pPr lvl="2"/>
            <a:r>
              <a:rPr lang="en-GB" dirty="0" smtClean="0"/>
              <a:t>In simulation Streaming I/O Devices address common Data and Memory Pool</a:t>
            </a:r>
            <a:endParaRPr lang="en-US" dirty="0" smtClean="0"/>
          </a:p>
          <a:p>
            <a:pPr lvl="1"/>
            <a:r>
              <a:rPr lang="en-US" dirty="0" smtClean="0"/>
              <a:t>XBAR: Network-On-Chip (NOC) router intended for routing the vector streams between Execution Units (EU), Data Memories (DM) and/or Streaming Devices</a:t>
            </a:r>
          </a:p>
          <a:p>
            <a:pPr lvl="2"/>
            <a:r>
              <a:rPr lang="en-US" dirty="0" smtClean="0"/>
              <a:t>DMs, EUs and Streaming Devices have a unified interface for the connection to XBAR</a:t>
            </a:r>
            <a:endParaRPr lang="en-GB"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a:bodyPr>
          <a:lstStyle/>
          <a:p>
            <a:r>
              <a:rPr lang="en-GB" dirty="0" smtClean="0"/>
              <a:t>Functions of the Scalar Infrastructure</a:t>
            </a:r>
          </a:p>
          <a:p>
            <a:pPr lvl="1"/>
            <a:r>
              <a:rPr lang="en-US" dirty="0" smtClean="0"/>
              <a:t>Responding to the events and statuses from the Vector Core components </a:t>
            </a:r>
          </a:p>
          <a:p>
            <a:pPr lvl="1"/>
            <a:r>
              <a:rPr lang="en-US" dirty="0" smtClean="0"/>
              <a:t>Control the execution flow inside the Vector Core</a:t>
            </a:r>
          </a:p>
          <a:p>
            <a:pPr lvl="1"/>
            <a:r>
              <a:rPr lang="en-GB" dirty="0" smtClean="0"/>
              <a:t>Synchronization of the vector processing threads</a:t>
            </a:r>
            <a:endParaRPr lang="en-US" dirty="0" smtClean="0"/>
          </a:p>
          <a:p>
            <a:pPr lvl="1"/>
            <a:r>
              <a:rPr lang="en-US" dirty="0" smtClean="0"/>
              <a:t>Generate and deliver configuration data to the Vector Core components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a:bodyPr>
          <a:lstStyle/>
          <a:p>
            <a:r>
              <a:rPr lang="en-GB" dirty="0" smtClean="0"/>
              <a:t>Scalar Infrastructure components</a:t>
            </a:r>
          </a:p>
          <a:p>
            <a:pPr lvl="1"/>
            <a:r>
              <a:rPr lang="en-US" dirty="0" smtClean="0"/>
              <a:t>Scalar Core processes the events and statuses from Vector Core, and generates configurations for the components of the Vector Core.</a:t>
            </a:r>
          </a:p>
          <a:p>
            <a:pPr lvl="2"/>
            <a:r>
              <a:rPr lang="en-US" dirty="0" smtClean="0"/>
              <a:t>It can be implemented as a programmable general purpose CPU subsystem or an FSM depending on the complexity of the control procedures</a:t>
            </a:r>
          </a:p>
          <a:p>
            <a:pPr lvl="1"/>
            <a:r>
              <a:rPr lang="en-US" dirty="0" smtClean="0"/>
              <a:t>Event MUX: delivers events which were generated by the Vector Core components to the Scalar Core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lnSpcReduction="10000"/>
          </a:bodyPr>
          <a:lstStyle/>
          <a:p>
            <a:r>
              <a:rPr lang="en-GB" dirty="0" smtClean="0"/>
              <a:t>Scalar Infrastructure components (cont’d)</a:t>
            </a:r>
          </a:p>
          <a:p>
            <a:pPr lvl="1"/>
            <a:r>
              <a:rPr lang="en-US" dirty="0" err="1" smtClean="0"/>
              <a:t>Config</a:t>
            </a:r>
            <a:r>
              <a:rPr lang="en-US" dirty="0" smtClean="0"/>
              <a:t> De-multiplexer: distributes commands and data supplied from to the Scalar Core to the Vector Core components. </a:t>
            </a:r>
          </a:p>
          <a:p>
            <a:pPr lvl="2"/>
            <a:r>
              <a:rPr lang="en-US" dirty="0" smtClean="0"/>
              <a:t>Broadcasting commands are supported for the execution control </a:t>
            </a:r>
          </a:p>
          <a:p>
            <a:pPr lvl="1"/>
            <a:r>
              <a:rPr lang="en-US" dirty="0" smtClean="0"/>
              <a:t>Status MUX: delivers the status data, which was sent by the Vector Core components in response to the request commands from the Scalar Core, to the Scalar Core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Major development steps</a:t>
            </a:r>
            <a:endParaRPr lang="en-US" dirty="0"/>
          </a:p>
        </p:txBody>
      </p:sp>
      <p:sp>
        <p:nvSpPr>
          <p:cNvPr id="3" name="Content Placeholder 2"/>
          <p:cNvSpPr>
            <a:spLocks noGrp="1"/>
          </p:cNvSpPr>
          <p:nvPr>
            <p:ph idx="1"/>
          </p:nvPr>
        </p:nvSpPr>
        <p:spPr/>
        <p:txBody>
          <a:bodyPr>
            <a:normAutofit fontScale="92500"/>
          </a:bodyPr>
          <a:lstStyle/>
          <a:p>
            <a:r>
              <a:rPr lang="en-US" dirty="0" smtClean="0"/>
              <a:t>Decompose </a:t>
            </a:r>
            <a:r>
              <a:rPr lang="en-US" dirty="0" smtClean="0"/>
              <a:t>processing </a:t>
            </a:r>
            <a:r>
              <a:rPr lang="en-US" dirty="0" smtClean="0"/>
              <a:t>algorithm down to the level </a:t>
            </a:r>
            <a:r>
              <a:rPr lang="en-US" smtClean="0"/>
              <a:t>of </a:t>
            </a:r>
            <a:r>
              <a:rPr lang="en-US" smtClean="0"/>
              <a:t>vector </a:t>
            </a:r>
            <a:r>
              <a:rPr lang="en-US" dirty="0" smtClean="0"/>
              <a:t>transactions between functional blocks and storage elements</a:t>
            </a:r>
          </a:p>
          <a:p>
            <a:r>
              <a:rPr lang="en-US" dirty="0" smtClean="0"/>
              <a:t>Develop </a:t>
            </a:r>
            <a:r>
              <a:rPr lang="en-US" dirty="0" smtClean="0"/>
              <a:t>functional </a:t>
            </a:r>
            <a:r>
              <a:rPr lang="en-US" dirty="0" smtClean="0"/>
              <a:t>blocks </a:t>
            </a:r>
            <a:r>
              <a:rPr lang="en-US" dirty="0" smtClean="0"/>
              <a:t>which have specified </a:t>
            </a:r>
            <a:r>
              <a:rPr lang="en-US" dirty="0" smtClean="0"/>
              <a:t>interface with XBAR and Scalar Infrastructure</a:t>
            </a:r>
          </a:p>
          <a:p>
            <a:r>
              <a:rPr lang="en-US" dirty="0" smtClean="0"/>
              <a:t>Assemble the functional blocks and storage elements </a:t>
            </a:r>
            <a:r>
              <a:rPr lang="en-US" dirty="0" smtClean="0"/>
              <a:t>with </a:t>
            </a:r>
            <a:r>
              <a:rPr lang="en-US" dirty="0" smtClean="0"/>
              <a:t>the </a:t>
            </a:r>
            <a:r>
              <a:rPr lang="en-US" dirty="0" smtClean="0"/>
              <a:t>Core framework</a:t>
            </a:r>
            <a:endParaRPr lang="en-US" dirty="0" smtClean="0"/>
          </a:p>
          <a:p>
            <a:r>
              <a:rPr lang="en-US" dirty="0" smtClean="0"/>
              <a:t>Develop control Scalar CPU SW and/or Control FSM</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Exemplar Data Flow</a:t>
            </a:r>
            <a:endParaRPr lang="en-US" dirty="0"/>
          </a:p>
        </p:txBody>
      </p:sp>
      <p:sp>
        <p:nvSpPr>
          <p:cNvPr id="9" name="Content Placeholder 8"/>
          <p:cNvSpPr>
            <a:spLocks noGrp="1"/>
          </p:cNvSpPr>
          <p:nvPr>
            <p:ph idx="1"/>
          </p:nvPr>
        </p:nvSpPr>
        <p:spPr>
          <a:xfrm>
            <a:off x="457200" y="1600201"/>
            <a:ext cx="8229600" cy="2209800"/>
          </a:xfrm>
        </p:spPr>
        <p:txBody>
          <a:bodyPr>
            <a:normAutofit fontScale="92500" lnSpcReduction="20000"/>
          </a:bodyPr>
          <a:lstStyle/>
          <a:p>
            <a:r>
              <a:rPr lang="en-GB" dirty="0" smtClean="0"/>
              <a:t>Compute </a:t>
            </a:r>
            <a:r>
              <a:rPr lang="en-GB" dirty="0" err="1" smtClean="0"/>
              <a:t>Hadamard</a:t>
            </a:r>
            <a:r>
              <a:rPr lang="en-GB" dirty="0" smtClean="0"/>
              <a:t> product (element-wise multiplication) of 2 vectors</a:t>
            </a:r>
          </a:p>
          <a:p>
            <a:pPr lvl="1"/>
            <a:r>
              <a:rPr lang="en-GB" dirty="0" smtClean="0"/>
              <a:t>Elements of A reside in DM0</a:t>
            </a:r>
          </a:p>
          <a:p>
            <a:pPr lvl="1"/>
            <a:r>
              <a:rPr lang="en-GB" dirty="0" smtClean="0"/>
              <a:t>Elements of B reside in DM1</a:t>
            </a:r>
          </a:p>
          <a:p>
            <a:pPr lvl="1"/>
            <a:r>
              <a:rPr lang="en-GB" dirty="0" smtClean="0"/>
              <a:t>Elements of the product C are placed into DM2</a:t>
            </a:r>
          </a:p>
          <a:p>
            <a:pPr>
              <a:buNone/>
            </a:pPr>
            <a:endParaRPr lang="en-US" dirty="0"/>
          </a:p>
        </p:txBody>
      </p:sp>
      <p:graphicFrame>
        <p:nvGraphicFramePr>
          <p:cNvPr id="3080" name="Content Placeholder 7"/>
          <p:cNvGraphicFramePr>
            <a:graphicFrameLocks noChangeAspect="1"/>
          </p:cNvGraphicFramePr>
          <p:nvPr/>
        </p:nvGraphicFramePr>
        <p:xfrm>
          <a:off x="5105400" y="1929906"/>
          <a:ext cx="1295400" cy="423425"/>
        </p:xfrm>
        <a:graphic>
          <a:graphicData uri="http://schemas.openxmlformats.org/presentationml/2006/ole">
            <p:oleObj spid="_x0000_s3080" name="Equation" r:id="rId3" imgW="622080" imgH="203040" progId="Equation.DSMT4">
              <p:embed/>
            </p:oleObj>
          </a:graphicData>
        </a:graphic>
      </p:graphicFrame>
      <p:pic>
        <p:nvPicPr>
          <p:cNvPr id="3" name="Picture 9"/>
          <p:cNvPicPr>
            <a:picLocks noChangeAspect="1" noChangeArrowheads="1"/>
          </p:cNvPicPr>
          <p:nvPr/>
        </p:nvPicPr>
        <p:blipFill>
          <a:blip r:embed="rId4"/>
          <a:srcRect/>
          <a:stretch>
            <a:fillRect/>
          </a:stretch>
        </p:blipFill>
        <p:spPr bwMode="auto">
          <a:xfrm>
            <a:off x="3124200" y="3733800"/>
            <a:ext cx="2895600" cy="27241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Similarity to a General Purpose CPUs</a:t>
            </a:r>
            <a:endParaRPr lang="en-US" dirty="0"/>
          </a:p>
        </p:txBody>
      </p:sp>
      <p:sp>
        <p:nvSpPr>
          <p:cNvPr id="9" name="Content Placeholder 8"/>
          <p:cNvSpPr>
            <a:spLocks noGrp="1"/>
          </p:cNvSpPr>
          <p:nvPr>
            <p:ph idx="1"/>
          </p:nvPr>
        </p:nvSpPr>
        <p:spPr>
          <a:xfrm>
            <a:off x="457200" y="1600201"/>
            <a:ext cx="8229600" cy="2514599"/>
          </a:xfrm>
        </p:spPr>
        <p:txBody>
          <a:bodyPr>
            <a:normAutofit fontScale="85000" lnSpcReduction="20000"/>
          </a:bodyPr>
          <a:lstStyle/>
          <a:p>
            <a:r>
              <a:rPr lang="en-GB" dirty="0" smtClean="0"/>
              <a:t>Registers R0..RN in the register file (RF) are scalars</a:t>
            </a:r>
          </a:p>
          <a:p>
            <a:r>
              <a:rPr lang="en-GB" dirty="0" smtClean="0"/>
              <a:t>Controls from </a:t>
            </a:r>
            <a:r>
              <a:rPr lang="en-GB" dirty="0" err="1" smtClean="0"/>
              <a:t>OPCode</a:t>
            </a:r>
            <a:r>
              <a:rPr lang="en-GB" dirty="0" smtClean="0"/>
              <a:t> Decoder</a:t>
            </a:r>
          </a:p>
          <a:p>
            <a:pPr lvl="1"/>
            <a:r>
              <a:rPr lang="en-GB" dirty="0" smtClean="0"/>
              <a:t>RF Output MUX</a:t>
            </a:r>
          </a:p>
          <a:p>
            <a:pPr lvl="1"/>
            <a:r>
              <a:rPr lang="en-GB" dirty="0" smtClean="0"/>
              <a:t>Processing Unit</a:t>
            </a:r>
          </a:p>
          <a:p>
            <a:pPr lvl="1"/>
            <a:r>
              <a:rPr lang="en-GB" dirty="0" smtClean="0"/>
              <a:t>RF Input MUX</a:t>
            </a:r>
          </a:p>
          <a:p>
            <a:r>
              <a:rPr lang="en-GB" dirty="0" smtClean="0"/>
              <a:t>Parallel operation of the computational blocks [4]</a:t>
            </a:r>
          </a:p>
          <a:p>
            <a:pPr lvl="1">
              <a:buNone/>
            </a:pPr>
            <a:endParaRPr lang="en-GB" dirty="0" smtClean="0"/>
          </a:p>
          <a:p>
            <a:pPr lvl="1">
              <a:buNone/>
            </a:pPr>
            <a:endParaRPr lang="en-GB" dirty="0" smtClean="0"/>
          </a:p>
          <a:p>
            <a:pPr>
              <a:buNone/>
            </a:pPr>
            <a:endParaRPr lang="en-US" dirty="0"/>
          </a:p>
        </p:txBody>
      </p:sp>
      <p:pic>
        <p:nvPicPr>
          <p:cNvPr id="4102" name="Picture 6"/>
          <p:cNvPicPr>
            <a:picLocks noChangeAspect="1" noChangeArrowheads="1"/>
          </p:cNvPicPr>
          <p:nvPr/>
        </p:nvPicPr>
        <p:blipFill>
          <a:blip r:embed="rId2"/>
          <a:srcRect/>
          <a:stretch>
            <a:fillRect/>
          </a:stretch>
        </p:blipFill>
        <p:spPr bwMode="auto">
          <a:xfrm>
            <a:off x="3114675" y="4191000"/>
            <a:ext cx="2914650" cy="23622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US" dirty="0"/>
          </a:p>
        </p:txBody>
      </p:sp>
      <p:sp>
        <p:nvSpPr>
          <p:cNvPr id="3" name="Content Placeholder 2"/>
          <p:cNvSpPr>
            <a:spLocks noGrp="1"/>
          </p:cNvSpPr>
          <p:nvPr>
            <p:ph idx="1"/>
          </p:nvPr>
        </p:nvSpPr>
        <p:spPr/>
        <p:txBody>
          <a:bodyPr>
            <a:normAutofit/>
          </a:bodyPr>
          <a:lstStyle/>
          <a:p>
            <a:r>
              <a:rPr lang="en-GB" dirty="0" smtClean="0">
                <a:hlinkClick r:id="rId2" action="ppaction://hlinksldjump"/>
              </a:rPr>
              <a:t>Overview</a:t>
            </a:r>
            <a:endParaRPr lang="en-GB" dirty="0" smtClean="0"/>
          </a:p>
          <a:p>
            <a:r>
              <a:rPr lang="en-GB" dirty="0" smtClean="0">
                <a:hlinkClick r:id="rId3" action="ppaction://hlinksldjump"/>
              </a:rPr>
              <a:t>System Component: EU</a:t>
            </a:r>
            <a:endParaRPr lang="en-GB" dirty="0" smtClean="0"/>
          </a:p>
          <a:p>
            <a:r>
              <a:rPr lang="en-GB" dirty="0" smtClean="0">
                <a:hlinkClick r:id="rId4" action="ppaction://hlinksldjump"/>
              </a:rPr>
              <a:t>System Component: DM </a:t>
            </a:r>
            <a:endParaRPr lang="en-GB" dirty="0" smtClean="0"/>
          </a:p>
          <a:p>
            <a:r>
              <a:rPr lang="en-GB" dirty="0" smtClean="0">
                <a:hlinkClick r:id="rId5" action="ppaction://hlinksldjump"/>
              </a:rPr>
              <a:t>System Component: XBAR</a:t>
            </a:r>
            <a:endParaRPr lang="en-GB" dirty="0" smtClean="0"/>
          </a:p>
          <a:p>
            <a:r>
              <a:rPr lang="en-GB" dirty="0" smtClean="0">
                <a:hlinkClick r:id="rId6" action="ppaction://hlinksldjump"/>
              </a:rPr>
              <a:t>System Component: Streaming Units</a:t>
            </a:r>
            <a:endParaRPr lang="en-GB" dirty="0" smtClean="0"/>
          </a:p>
          <a:p>
            <a:r>
              <a:rPr lang="en-GB" dirty="0" smtClean="0">
                <a:hlinkClick r:id="rId7" action="ppaction://hlinksldjump"/>
              </a:rPr>
              <a:t>System Component: Scalar Infrastructure</a:t>
            </a:r>
            <a:endParaRPr lang="en-GB" dirty="0" smtClean="0"/>
          </a:p>
          <a:p>
            <a:r>
              <a:rPr lang="en-GB" dirty="0" smtClean="0">
                <a:hlinkClick r:id="rId8" action="ppaction://hlinksldjump"/>
              </a:rPr>
              <a:t>Program Execution</a:t>
            </a:r>
            <a:endParaRPr lang="en-GB" dirty="0" smtClean="0"/>
          </a:p>
          <a:p>
            <a:pPr>
              <a:buNone/>
            </a:pPr>
            <a:endParaRPr lang="en-GB"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5" name="Content Placeholder 4"/>
          <p:cNvSpPr>
            <a:spLocks noGrp="1"/>
          </p:cNvSpPr>
          <p:nvPr>
            <p:ph idx="1"/>
          </p:nvPr>
        </p:nvSpPr>
        <p:spPr>
          <a:xfrm>
            <a:off x="457200" y="4724400"/>
            <a:ext cx="8229600" cy="1524000"/>
          </a:xfrm>
        </p:spPr>
        <p:txBody>
          <a:bodyPr>
            <a:normAutofit fontScale="85000" lnSpcReduction="20000"/>
          </a:bodyPr>
          <a:lstStyle/>
          <a:p>
            <a:r>
              <a:rPr lang="en-GB" dirty="0" smtClean="0"/>
              <a:t>Main rule: Data is transferred at the active clock edge when both VALID and READY are asserted</a:t>
            </a:r>
          </a:p>
          <a:p>
            <a:r>
              <a:rPr lang="en-GB" dirty="0" smtClean="0"/>
              <a:t>SOURCE and DESTINATION can be stages of the processing pipeline or DM/EU modules</a:t>
            </a:r>
            <a:endParaRPr lang="en-US" dirty="0"/>
          </a:p>
        </p:txBody>
      </p:sp>
      <p:sp>
        <p:nvSpPr>
          <p:cNvPr id="6" name="Content Placeholder 4"/>
          <p:cNvSpPr txBox="1">
            <a:spLocks/>
          </p:cNvSpPr>
          <p:nvPr/>
        </p:nvSpPr>
        <p:spPr>
          <a:xfrm>
            <a:off x="457200" y="1524000"/>
            <a:ext cx="8229600" cy="1143000"/>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Decentralized coordination of the data transfers</a:t>
            </a:r>
            <a:r>
              <a:rPr kumimoji="0" lang="en-GB" sz="3200" b="0" i="0" u="none" strike="noStrike" kern="1200" cap="none" spc="0" normalizeH="0" noProof="0" dirty="0" smtClean="0">
                <a:ln>
                  <a:noFill/>
                </a:ln>
                <a:solidFill>
                  <a:schemeClr val="tx1"/>
                </a:solidFill>
                <a:effectLst/>
                <a:uLnTx/>
                <a:uFillTx/>
                <a:latin typeface="+mn-lt"/>
                <a:ea typeface="+mn-ea"/>
                <a:cs typeface="+mn-cs"/>
              </a:rPr>
              <a:t>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through the stages of the processing pipeline</a:t>
            </a:r>
          </a:p>
        </p:txBody>
      </p:sp>
      <p:pic>
        <p:nvPicPr>
          <p:cNvPr id="33794" name="Picture 2"/>
          <p:cNvPicPr>
            <a:picLocks noChangeAspect="1" noChangeArrowheads="1"/>
          </p:cNvPicPr>
          <p:nvPr/>
        </p:nvPicPr>
        <p:blipFill>
          <a:blip r:embed="rId2"/>
          <a:srcRect/>
          <a:stretch>
            <a:fillRect/>
          </a:stretch>
        </p:blipFill>
        <p:spPr bwMode="auto">
          <a:xfrm>
            <a:off x="990600" y="2667000"/>
            <a:ext cx="6923452" cy="1776412"/>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a:xfrm>
            <a:off x="2819400" y="1828801"/>
            <a:ext cx="6019800" cy="685800"/>
          </a:xfrm>
        </p:spPr>
        <p:txBody>
          <a:bodyPr>
            <a:normAutofit/>
          </a:bodyPr>
          <a:lstStyle/>
          <a:p>
            <a:pPr>
              <a:buNone/>
            </a:pPr>
            <a:r>
              <a:rPr lang="en-GB" dirty="0" smtClean="0"/>
              <a:t>VALID before READY handshake</a:t>
            </a:r>
          </a:p>
          <a:p>
            <a:pPr>
              <a:buNone/>
            </a:pPr>
            <a:endParaRPr lang="en-GB" dirty="0"/>
          </a:p>
          <a:p>
            <a:pPr>
              <a:buNone/>
            </a:pPr>
            <a:endParaRPr lang="en-GB" dirty="0" smtClean="0"/>
          </a:p>
          <a:p>
            <a:pPr>
              <a:buNone/>
            </a:pPr>
            <a:endParaRPr lang="en-GB" dirty="0" smtClean="0"/>
          </a:p>
        </p:txBody>
      </p:sp>
      <p:pic>
        <p:nvPicPr>
          <p:cNvPr id="4098" name="Picture 2"/>
          <p:cNvPicPr>
            <a:picLocks noChangeAspect="1" noChangeArrowheads="1"/>
          </p:cNvPicPr>
          <p:nvPr/>
        </p:nvPicPr>
        <p:blipFill>
          <a:blip r:embed="rId2"/>
          <a:srcRect/>
          <a:stretch>
            <a:fillRect/>
          </a:stretch>
        </p:blipFill>
        <p:spPr bwMode="auto">
          <a:xfrm>
            <a:off x="771525" y="1628775"/>
            <a:ext cx="1895475" cy="4391025"/>
          </a:xfrm>
          <a:prstGeom prst="rect">
            <a:avLst/>
          </a:prstGeom>
          <a:noFill/>
          <a:ln w="9525">
            <a:noFill/>
            <a:miter lim="800000"/>
            <a:headEnd/>
            <a:tailEnd/>
          </a:ln>
          <a:effectLst/>
        </p:spPr>
      </p:pic>
      <p:sp>
        <p:nvSpPr>
          <p:cNvPr id="5" name="Content Placeholder 2"/>
          <p:cNvSpPr txBox="1">
            <a:spLocks/>
          </p:cNvSpPr>
          <p:nvPr/>
        </p:nvSpPr>
        <p:spPr>
          <a:xfrm>
            <a:off x="2819400" y="3429000"/>
            <a:ext cx="6019800" cy="685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READY before VALID handshake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Content Placeholder 2"/>
          <p:cNvSpPr txBox="1">
            <a:spLocks/>
          </p:cNvSpPr>
          <p:nvPr/>
        </p:nvSpPr>
        <p:spPr>
          <a:xfrm>
            <a:off x="2819400" y="4953000"/>
            <a:ext cx="6019800" cy="685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VALID with READY handshake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2514600" y="5943600"/>
            <a:ext cx="6019800" cy="381000"/>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*Refer to [2],[3] for more details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a:xfrm>
            <a:off x="457200" y="1600201"/>
            <a:ext cx="8229600" cy="3276600"/>
          </a:xfrm>
        </p:spPr>
        <p:txBody>
          <a:bodyPr>
            <a:normAutofit fontScale="92500" lnSpcReduction="10000"/>
          </a:bodyPr>
          <a:lstStyle/>
          <a:p>
            <a:r>
              <a:rPr lang="en-GB" dirty="0" smtClean="0"/>
              <a:t>SOURCE retains the state of VALID and DATA signals until the transaction is acknowledged by the DESTINATION with its READY output asserted</a:t>
            </a:r>
          </a:p>
          <a:p>
            <a:r>
              <a:rPr lang="en-GB" dirty="0" smtClean="0"/>
              <a:t>READY signal may change its state at any time. DESTINATION may implement a multi-cycle processing or use a shared resource which availability is changed from cycle to cycle  </a:t>
            </a:r>
          </a:p>
          <a:p>
            <a:endParaRPr lang="en-US" dirty="0"/>
          </a:p>
        </p:txBody>
      </p:sp>
      <p:pic>
        <p:nvPicPr>
          <p:cNvPr id="5123" name="Picture 3"/>
          <p:cNvPicPr>
            <a:picLocks noChangeAspect="1" noChangeArrowheads="1"/>
          </p:cNvPicPr>
          <p:nvPr/>
        </p:nvPicPr>
        <p:blipFill>
          <a:blip r:embed="rId2"/>
          <a:srcRect/>
          <a:stretch>
            <a:fillRect/>
          </a:stretch>
        </p:blipFill>
        <p:spPr bwMode="auto">
          <a:xfrm>
            <a:off x="914400" y="5057775"/>
            <a:ext cx="6934200" cy="11906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fontScale="92500"/>
          </a:bodyPr>
          <a:lstStyle/>
          <a:p>
            <a:r>
              <a:rPr lang="en-GB" dirty="0" smtClean="0"/>
              <a:t>At the DM/EU interface DATA signal which is transferred in 1 clock cycle contains 4 data slots</a:t>
            </a:r>
          </a:p>
          <a:p>
            <a:r>
              <a:rPr lang="en-GB" dirty="0" smtClean="0"/>
              <a:t>Contents of 1 slot </a:t>
            </a:r>
          </a:p>
          <a:p>
            <a:pPr lvl="1"/>
            <a:r>
              <a:rPr lang="en-GB" dirty="0" smtClean="0"/>
              <a:t>Flag which identifies that the data field is valid</a:t>
            </a:r>
          </a:p>
          <a:p>
            <a:pPr lvl="1"/>
            <a:r>
              <a:rPr lang="en-GB" dirty="0" smtClean="0"/>
              <a:t>Data field of type “complex double” representing 1 element of the vector or 1 sample</a:t>
            </a:r>
          </a:p>
          <a:p>
            <a:r>
              <a:rPr lang="en-GB" dirty="0" smtClean="0"/>
              <a:t>Other application-specific data structures are possible e.g. fixed-point types, pixel colours, etc.</a:t>
            </a:r>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VALID signal is extended to 4 states (2 bits) to support of vectors transfers of finite length</a:t>
            </a:r>
          </a:p>
          <a:p>
            <a:r>
              <a:rPr lang="en-GB" dirty="0" smtClean="0"/>
              <a:t>IDLE – Inactive state</a:t>
            </a:r>
          </a:p>
          <a:p>
            <a:r>
              <a:rPr lang="en-GB" dirty="0" smtClean="0"/>
              <a:t>HEAD – first data transaction if the number of data transactions is more than 1</a:t>
            </a:r>
          </a:p>
          <a:p>
            <a:r>
              <a:rPr lang="en-GB" dirty="0" smtClean="0"/>
              <a:t>BODY – intermediate data transaction if the number of data transactions is more than 2</a:t>
            </a:r>
          </a:p>
          <a:p>
            <a:r>
              <a:rPr lang="en-GB" dirty="0" smtClean="0"/>
              <a:t>TAIL – </a:t>
            </a:r>
            <a:r>
              <a:rPr lang="en-US" dirty="0" smtClean="0"/>
              <a:t>last data transaction or data transaction with a single element</a:t>
            </a:r>
            <a:endParaRPr lang="en-GB" dirty="0" smtClean="0"/>
          </a:p>
          <a:p>
            <a:r>
              <a:rPr lang="en-GB" dirty="0" smtClean="0"/>
              <a:t>Extended application-specific set of states is possible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a:bodyPr>
          <a:lstStyle/>
          <a:p>
            <a:r>
              <a:rPr lang="en-GB" dirty="0" smtClean="0"/>
              <a:t>In the simulation DM/EU modules are connected to the XBAR via VALID-READY </a:t>
            </a:r>
            <a:r>
              <a:rPr lang="en-GB" dirty="0" err="1" smtClean="0"/>
              <a:t>sc_channel</a:t>
            </a:r>
            <a:r>
              <a:rPr lang="en-GB" dirty="0" smtClean="0"/>
              <a:t>.</a:t>
            </a:r>
          </a:p>
          <a:p>
            <a:r>
              <a:rPr lang="en-GB" dirty="0" smtClean="0"/>
              <a:t>It monitors if both SOURCE and DESTINATION respect VALID-READY protocol.</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a:bodyPr>
          <a:lstStyle/>
          <a:p>
            <a:r>
              <a:rPr lang="en-GB" dirty="0" smtClean="0"/>
              <a:t>VALID output of the SOURCE must have no combinatorial dependency from its READY input. Otherwise a combinatorial loop is created</a:t>
            </a:r>
          </a:p>
          <a:p>
            <a:r>
              <a:rPr lang="en-GB" dirty="0" smtClean="0"/>
              <a:t>READY output of the DESTINATION can be generated with combinational logic from its VALID and/or DATA inputs.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a:xfrm>
            <a:off x="457200" y="1600201"/>
            <a:ext cx="8229600" cy="2590800"/>
          </a:xfrm>
        </p:spPr>
        <p:txBody>
          <a:bodyPr>
            <a:normAutofit fontScale="92500" lnSpcReduction="20000"/>
          </a:bodyPr>
          <a:lstStyle/>
          <a:p>
            <a:r>
              <a:rPr lang="en-GB" dirty="0" smtClean="0"/>
              <a:t>In RTL DATA and VALID outputs of the SOURCE stage should normally be the outputs of the registers</a:t>
            </a:r>
          </a:p>
          <a:p>
            <a:r>
              <a:rPr lang="en-GB" dirty="0" smtClean="0"/>
              <a:t>It is acceptable to implement bypass </a:t>
            </a:r>
            <a:r>
              <a:rPr lang="en-GB" dirty="0" err="1" smtClean="0"/>
              <a:t>mux</a:t>
            </a:r>
            <a:r>
              <a:rPr lang="en-GB" dirty="0" smtClean="0"/>
              <a:t> after these registers if the DESTINATION is connected via the VALID-READY channel</a:t>
            </a:r>
          </a:p>
          <a:p>
            <a:endParaRPr lang="en-GB" dirty="0" smtClean="0"/>
          </a:p>
          <a:p>
            <a:endParaRPr lang="en-GB" dirty="0" smtClean="0"/>
          </a:p>
        </p:txBody>
      </p:sp>
      <p:pic>
        <p:nvPicPr>
          <p:cNvPr id="6146" name="Picture 2"/>
          <p:cNvPicPr>
            <a:picLocks noChangeAspect="1" noChangeArrowheads="1"/>
          </p:cNvPicPr>
          <p:nvPr/>
        </p:nvPicPr>
        <p:blipFill>
          <a:blip r:embed="rId2"/>
          <a:srcRect/>
          <a:stretch>
            <a:fillRect/>
          </a:stretch>
        </p:blipFill>
        <p:spPr bwMode="auto">
          <a:xfrm>
            <a:off x="2057400" y="4343400"/>
            <a:ext cx="4705350" cy="173355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a:xfrm>
            <a:off x="457200" y="1447800"/>
            <a:ext cx="8229600" cy="2362200"/>
          </a:xfrm>
        </p:spPr>
        <p:txBody>
          <a:bodyPr>
            <a:normAutofit/>
          </a:bodyPr>
          <a:lstStyle/>
          <a:p>
            <a:r>
              <a:rPr lang="en-GB" dirty="0" smtClean="0"/>
              <a:t>Breaking combinatorial path of the READY signal is described in [2] Sections 2.1.2, 2.1.3</a:t>
            </a:r>
          </a:p>
          <a:p>
            <a:endParaRPr lang="en-GB" dirty="0" smtClean="0"/>
          </a:p>
          <a:p>
            <a:r>
              <a:rPr lang="en-GB" dirty="0" smtClean="0"/>
              <a:t>SV outline:</a:t>
            </a:r>
          </a:p>
        </p:txBody>
      </p:sp>
      <p:pic>
        <p:nvPicPr>
          <p:cNvPr id="2051" name="Picture 3"/>
          <p:cNvPicPr>
            <a:picLocks noChangeAspect="1" noChangeArrowheads="1"/>
          </p:cNvPicPr>
          <p:nvPr/>
        </p:nvPicPr>
        <p:blipFill>
          <a:blip r:embed="rId2"/>
          <a:srcRect/>
          <a:stretch>
            <a:fillRect/>
          </a:stretch>
        </p:blipFill>
        <p:spPr bwMode="auto">
          <a:xfrm>
            <a:off x="3724275" y="2514600"/>
            <a:ext cx="4429125" cy="4305300"/>
          </a:xfrm>
          <a:prstGeom prst="rect">
            <a:avLst/>
          </a:prstGeom>
          <a:noFill/>
          <a:ln w="9525">
            <a:noFill/>
            <a:miter lim="800000"/>
            <a:headEnd/>
            <a:tailEnd/>
          </a:ln>
          <a:effectLst/>
        </p:spPr>
      </p:pic>
      <p:sp>
        <p:nvSpPr>
          <p:cNvPr id="6" name="Content Placeholder 2"/>
          <p:cNvSpPr txBox="1">
            <a:spLocks/>
          </p:cNvSpPr>
          <p:nvPr/>
        </p:nvSpPr>
        <p:spPr>
          <a:xfrm>
            <a:off x="609600" y="3962400"/>
            <a:ext cx="3276600" cy="2362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When merging streams, a processing stage should rely on all the upstream SOURCES to generate VALID output and wait for an acknowledge from the DESTINATION stage</a:t>
            </a:r>
          </a:p>
          <a:p>
            <a:pPr lvl="1"/>
            <a:r>
              <a:rPr lang="en-GB" dirty="0" smtClean="0"/>
              <a:t>Time alignment buffers can be used to supply vector elements from all the SOURCES at a single clock cycle</a:t>
            </a:r>
          </a:p>
          <a:p>
            <a:r>
              <a:rPr lang="en-GB" dirty="0" smtClean="0"/>
              <a:t>There are 2 ways of splitting streams:</a:t>
            </a:r>
          </a:p>
          <a:p>
            <a:pPr lvl="1"/>
            <a:r>
              <a:rPr lang="en-GB" dirty="0" smtClean="0"/>
              <a:t>DESTINATION which stalls is nominated to be a master and  VALID signal to other DESTINATION s is </a:t>
            </a:r>
            <a:r>
              <a:rPr lang="en-GB" dirty="0" err="1" smtClean="0"/>
              <a:t>AND’ed</a:t>
            </a:r>
            <a:r>
              <a:rPr lang="en-GB" dirty="0" smtClean="0"/>
              <a:t> with the READY signal from the master DESTINATION. </a:t>
            </a:r>
          </a:p>
          <a:p>
            <a:pPr lvl="2"/>
            <a:r>
              <a:rPr lang="en-GB" dirty="0" smtClean="0"/>
              <a:t>For DMs and EUs this feature is implemented as a function of XBAR.</a:t>
            </a:r>
          </a:p>
          <a:p>
            <a:pPr lvl="1"/>
            <a:r>
              <a:rPr lang="en-GB" dirty="0" smtClean="0"/>
              <a:t>Supply VALID signal and process READY signal individually for each DESTINATION, latching the acknowledges for the given transaction. </a:t>
            </a:r>
          </a:p>
          <a:p>
            <a:pPr lvl="2"/>
            <a:r>
              <a:rPr lang="en-GB" dirty="0" smtClean="0"/>
              <a:t>This requires dedicated source ports in the DM/EU interface.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US" dirty="0"/>
          </a:p>
        </p:txBody>
      </p:sp>
      <p:sp>
        <p:nvSpPr>
          <p:cNvPr id="3" name="Content Placeholder 2"/>
          <p:cNvSpPr>
            <a:spLocks noGrp="1"/>
          </p:cNvSpPr>
          <p:nvPr>
            <p:ph idx="1"/>
          </p:nvPr>
        </p:nvSpPr>
        <p:spPr/>
        <p:txBody>
          <a:bodyPr>
            <a:normAutofit/>
          </a:bodyPr>
          <a:lstStyle/>
          <a:p>
            <a:r>
              <a:rPr lang="en-GB" dirty="0" smtClean="0">
                <a:hlinkClick r:id="rId2" action="ppaction://hlinksldjump"/>
              </a:rPr>
              <a:t>“Design by Simulation” Strategy</a:t>
            </a:r>
            <a:endParaRPr lang="en-GB" dirty="0" smtClean="0"/>
          </a:p>
          <a:p>
            <a:r>
              <a:rPr lang="en-GB" dirty="0" smtClean="0">
                <a:hlinkClick r:id="rId3" action="ppaction://hlinksldjump"/>
              </a:rPr>
              <a:t>Hardware Considerations</a:t>
            </a:r>
            <a:endParaRPr lang="en-GB" dirty="0" smtClean="0"/>
          </a:p>
          <a:p>
            <a:r>
              <a:rPr lang="en-GB" dirty="0" smtClean="0">
                <a:hlinkClick r:id="rId4" action="ppaction://hlinksldjump"/>
              </a:rPr>
              <a:t>Structure of the Simulator Software</a:t>
            </a:r>
            <a:endParaRPr lang="en-GB" dirty="0" smtClean="0"/>
          </a:p>
          <a:p>
            <a:r>
              <a:rPr lang="en-GB" dirty="0" smtClean="0">
                <a:hlinkClick r:id="rId5" action="ppaction://hlinksldjump"/>
              </a:rPr>
              <a:t>Tests and Examples</a:t>
            </a:r>
            <a:endParaRPr lang="en-GB" dirty="0" smtClean="0"/>
          </a:p>
          <a:p>
            <a:r>
              <a:rPr lang="en-GB" dirty="0" smtClean="0">
                <a:hlinkClick r:id="rId6" action="ppaction://hlinksldjump"/>
              </a:rPr>
              <a:t>ToDo’s and Plans</a:t>
            </a:r>
            <a:endParaRPr lang="en-GB" dirty="0" smtClean="0"/>
          </a:p>
          <a:p>
            <a:r>
              <a:rPr lang="en-GB" dirty="0" smtClean="0">
                <a:hlinkClick r:id="rId7" action="ppaction://hlinksldjump"/>
              </a:rPr>
              <a:t>References</a:t>
            </a:r>
            <a:endParaRPr lang="en-GB"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To constrain combinational paths through the XBAR, both input and output signals of VALID, DATA and READY in DM or EU should routed through the FFs.</a:t>
            </a:r>
          </a:p>
          <a:p>
            <a:r>
              <a:rPr lang="en-GB" dirty="0" smtClean="0"/>
              <a:t>Full-bandwidth elastic buffers described in [2] Section 2.1.2 can be used from both input and output sides.</a:t>
            </a:r>
          </a:p>
          <a:p>
            <a:pPr lvl="1"/>
            <a:r>
              <a:rPr lang="en-GB" dirty="0" smtClean="0"/>
              <a:t>Elastic buffer should be extended to support 4-state VALID signal</a:t>
            </a:r>
          </a:p>
          <a:p>
            <a:r>
              <a:rPr lang="en-GB" dirty="0" smtClean="0"/>
              <a:t>These buffers add to the </a:t>
            </a:r>
            <a:r>
              <a:rPr lang="en-GB" dirty="0" err="1" smtClean="0"/>
              <a:t>datapath</a:t>
            </a:r>
            <a:r>
              <a:rPr lang="en-GB" dirty="0" smtClean="0"/>
              <a:t> a delay of 2 clock cycles per single DM or EU.</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Components OVERVIEW</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Preferences</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GB" dirty="0" err="1" smtClean="0"/>
              <a:t>config_slots</a:t>
            </a:r>
            <a:r>
              <a:rPr lang="en-GB" dirty="0" smtClean="0"/>
              <a:t>: number of the slots to store runtime configuration</a:t>
            </a:r>
          </a:p>
          <a:p>
            <a:r>
              <a:rPr lang="en-GB" dirty="0" err="1" smtClean="0"/>
              <a:t>status_slots</a:t>
            </a:r>
            <a:r>
              <a:rPr lang="en-GB" dirty="0" smtClean="0"/>
              <a:t>: number of the slots to store runtime execution status</a:t>
            </a:r>
          </a:p>
          <a:p>
            <a:r>
              <a:rPr lang="en-GB" dirty="0" err="1" smtClean="0"/>
              <a:t>fifo_depth</a:t>
            </a:r>
            <a:r>
              <a:rPr lang="en-GB" dirty="0" smtClean="0"/>
              <a:t>: depth of the FIFO buffer to store configuration indexes for the deferred execution</a:t>
            </a:r>
          </a:p>
          <a:p>
            <a:pPr lvl="1"/>
            <a:r>
              <a:rPr lang="en-GB" dirty="0" smtClean="0"/>
              <a:t>See “Program Execution” section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Runtime Configuration</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GB" dirty="0" err="1" smtClean="0"/>
              <a:t>zzz</a:t>
            </a:r>
            <a:endParaRPr lang="en-GB" dirty="0" smtClean="0"/>
          </a:p>
          <a:p>
            <a:endParaRPr lang="en-GB" dirty="0" smtClean="0"/>
          </a:p>
          <a:p>
            <a:pPr lvl="1"/>
            <a:endParaRPr lang="en-GB"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 DM</a:t>
            </a:r>
            <a:br>
              <a:rPr lang="en-GB" dirty="0" smtClean="0"/>
            </a:b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US" dirty="0"/>
          </a:p>
        </p:txBody>
      </p:sp>
      <p:sp>
        <p:nvSpPr>
          <p:cNvPr id="3" name="Content Placeholder 2"/>
          <p:cNvSpPr>
            <a:spLocks noGrp="1"/>
          </p:cNvSpPr>
          <p:nvPr>
            <p:ph idx="1"/>
          </p:nvPr>
        </p:nvSpPr>
        <p:spPr/>
        <p:txBody>
          <a:bodyPr>
            <a:normAutofit fontScale="62500" lnSpcReduction="20000"/>
          </a:bodyPr>
          <a:lstStyle/>
          <a:p>
            <a:r>
              <a:rPr lang="en-GB" dirty="0" smtClean="0"/>
              <a:t>DM serve as a storage in the vector processing</a:t>
            </a:r>
          </a:p>
          <a:p>
            <a:pPr lvl="1"/>
            <a:r>
              <a:rPr lang="en-GB" dirty="0" smtClean="0"/>
              <a:t>Vector buffering and time alignment</a:t>
            </a:r>
          </a:p>
          <a:p>
            <a:pPr lvl="1"/>
            <a:r>
              <a:rPr lang="en-GB" dirty="0" smtClean="0"/>
              <a:t>Permutation</a:t>
            </a:r>
          </a:p>
          <a:p>
            <a:pPr lvl="1"/>
            <a:r>
              <a:rPr lang="en-GB" dirty="0" smtClean="0"/>
              <a:t>Constant vector storage (ROM)</a:t>
            </a:r>
          </a:p>
          <a:p>
            <a:r>
              <a:rPr lang="en-GB" dirty="0" smtClean="0"/>
              <a:t>Each DM consists of 2 major components</a:t>
            </a:r>
          </a:p>
          <a:p>
            <a:pPr lvl="1"/>
            <a:r>
              <a:rPr lang="en-GB" dirty="0" smtClean="0"/>
              <a:t>Storage: RAM or ROM blocks</a:t>
            </a:r>
          </a:p>
          <a:p>
            <a:pPr lvl="1"/>
            <a:r>
              <a:rPr lang="en-GB" dirty="0" smtClean="0"/>
              <a:t>A set of address generators for addressing memory blocks as well as write and read side multiplexers </a:t>
            </a:r>
          </a:p>
          <a:p>
            <a:r>
              <a:rPr lang="en-GB" dirty="0" smtClean="0"/>
              <a:t>Currently simulator supports</a:t>
            </a:r>
          </a:p>
          <a:p>
            <a:pPr lvl="1"/>
            <a:r>
              <a:rPr lang="en-GB" dirty="0" smtClean="0"/>
              <a:t>1RW RAM: single port</a:t>
            </a:r>
          </a:p>
          <a:p>
            <a:pPr lvl="1"/>
            <a:r>
              <a:rPr lang="en-GB" dirty="0" smtClean="0"/>
              <a:t>1R1W RAM: single Read port and single Write port </a:t>
            </a:r>
          </a:p>
          <a:p>
            <a:pPr lvl="1"/>
            <a:r>
              <a:rPr lang="en-GB" dirty="0" smtClean="0"/>
              <a:t>Other configurations can be developed</a:t>
            </a:r>
          </a:p>
          <a:p>
            <a:r>
              <a:rPr lang="en-GB" dirty="0" smtClean="0"/>
              <a:t>Examples and tests</a:t>
            </a:r>
          </a:p>
          <a:p>
            <a:pPr lvl="1"/>
            <a:r>
              <a:rPr lang="en-GB" dirty="0" smtClean="0"/>
              <a:t>dm2dm: Verifies basic operation of the DM RAM blocks</a:t>
            </a:r>
          </a:p>
          <a:p>
            <a:pPr lvl="1"/>
            <a:r>
              <a:rPr lang="en-GB" dirty="0" err="1" smtClean="0"/>
              <a:t>dm_init</a:t>
            </a:r>
            <a:r>
              <a:rPr lang="en-GB" dirty="0" smtClean="0"/>
              <a:t>: Verifies initialization of the DM block from .mat file</a:t>
            </a:r>
          </a:p>
          <a:p>
            <a:pPr lvl="1"/>
            <a:endParaRPr lang="en-GB"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1RW DM Block Diagram</a:t>
            </a:r>
            <a:endParaRPr lang="en-US" dirty="0"/>
          </a:p>
        </p:txBody>
      </p:sp>
      <p:pic>
        <p:nvPicPr>
          <p:cNvPr id="36866" name="Picture 2"/>
          <p:cNvPicPr>
            <a:picLocks noGrp="1" noChangeAspect="1" noChangeArrowheads="1"/>
          </p:cNvPicPr>
          <p:nvPr>
            <p:ph idx="1"/>
          </p:nvPr>
        </p:nvPicPr>
        <p:blipFill>
          <a:blip r:embed="rId2"/>
          <a:srcRect/>
          <a:stretch>
            <a:fillRect/>
          </a:stretch>
        </p:blipFill>
        <p:spPr bwMode="auto">
          <a:xfrm>
            <a:off x="837955" y="1295400"/>
            <a:ext cx="7313417" cy="50292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 Components</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Storage RAM blocks</a:t>
            </a:r>
          </a:p>
          <a:p>
            <a:pPr lvl="1"/>
            <a:r>
              <a:rPr lang="en-GB" dirty="0" smtClean="0"/>
              <a:t>4-way RAM equals to the number of data slots</a:t>
            </a:r>
          </a:p>
          <a:p>
            <a:pPr lvl="1"/>
            <a:r>
              <a:rPr lang="en-GB" dirty="0" smtClean="0"/>
              <a:t>Each RAM has separate address bus ARW[3:0]</a:t>
            </a:r>
          </a:p>
          <a:p>
            <a:r>
              <a:rPr lang="en-GB" dirty="0" smtClean="0"/>
              <a:t>A set of address generators (AGs) for addressing memory blocks as well as write and read side multiplexers </a:t>
            </a:r>
          </a:p>
          <a:p>
            <a:pPr lvl="1"/>
            <a:r>
              <a:rPr lang="en-GB" dirty="0" smtClean="0"/>
              <a:t>AG is selected by the configuration being executed</a:t>
            </a:r>
          </a:p>
          <a:p>
            <a:pPr lvl="1"/>
            <a:r>
              <a:rPr lang="en-GB" dirty="0" smtClean="0"/>
              <a:t>AG generates the addresses for each RAM block as well as for the write and read side multiplexers on the basis of the current state of the sample counter </a:t>
            </a:r>
          </a:p>
          <a:p>
            <a:r>
              <a:rPr lang="en-GB" dirty="0" smtClean="0"/>
              <a:t>Additional data registers and controls are required for more sophisticated  </a:t>
            </a:r>
            <a:r>
              <a:rPr lang="en-GB" dirty="0" err="1" smtClean="0"/>
              <a:t>muliplexing</a:t>
            </a:r>
            <a:endParaRPr lang="en-GB" dirty="0" smtClean="0"/>
          </a:p>
          <a:p>
            <a:pPr lvl="1"/>
            <a:r>
              <a:rPr lang="en-GB" dirty="0" smtClean="0"/>
              <a:t>E.g. 1 RAM block provides data for multiple data slots which are intended for a single transaction</a:t>
            </a:r>
          </a:p>
          <a:p>
            <a:pPr lvl="1"/>
            <a:endParaRPr lang="en-GB"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AG Unit for 1RW DM</a:t>
            </a:r>
            <a:endParaRPr lang="en-US" dirty="0"/>
          </a:p>
        </p:txBody>
      </p:sp>
      <p:pic>
        <p:nvPicPr>
          <p:cNvPr id="34819" name="Picture 3"/>
          <p:cNvPicPr>
            <a:picLocks noGrp="1" noChangeAspect="1" noChangeArrowheads="1"/>
          </p:cNvPicPr>
          <p:nvPr>
            <p:ph idx="1"/>
          </p:nvPr>
        </p:nvPicPr>
        <p:blipFill>
          <a:blip r:embed="rId2"/>
          <a:srcRect/>
          <a:stretch>
            <a:fillRect/>
          </a:stretch>
        </p:blipFill>
        <p:spPr bwMode="auto">
          <a:xfrm>
            <a:off x="2051253" y="2133600"/>
            <a:ext cx="5492547" cy="2620169"/>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1R1W DM Block Diagram</a:t>
            </a:r>
            <a:endParaRPr lang="en-US" dirty="0"/>
          </a:p>
        </p:txBody>
      </p:sp>
      <p:pic>
        <p:nvPicPr>
          <p:cNvPr id="35842" name="Picture 2"/>
          <p:cNvPicPr>
            <a:picLocks noGrp="1" noChangeAspect="1" noChangeArrowheads="1"/>
          </p:cNvPicPr>
          <p:nvPr>
            <p:ph idx="1"/>
          </p:nvPr>
        </p:nvPicPr>
        <p:blipFill>
          <a:blip r:embed="rId2"/>
          <a:srcRect/>
          <a:stretch>
            <a:fillRect/>
          </a:stretch>
        </p:blipFill>
        <p:spPr bwMode="auto">
          <a:xfrm>
            <a:off x="838200" y="1371600"/>
            <a:ext cx="7253208" cy="498779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 Preferences</a:t>
            </a:r>
            <a:endParaRPr lang="en-US" dirty="0"/>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r>
              <a:rPr lang="en-GB" dirty="0" err="1" smtClean="0"/>
              <a:t>config_slots</a:t>
            </a:r>
            <a:r>
              <a:rPr lang="en-GB" dirty="0" smtClean="0"/>
              <a:t>: number of the slots to store runtime configuration</a:t>
            </a:r>
          </a:p>
          <a:p>
            <a:r>
              <a:rPr lang="en-GB" dirty="0" err="1" smtClean="0"/>
              <a:t>status_slots</a:t>
            </a:r>
            <a:r>
              <a:rPr lang="en-GB" dirty="0" smtClean="0"/>
              <a:t>: number of the slots to store runtime execution status</a:t>
            </a:r>
          </a:p>
          <a:p>
            <a:r>
              <a:rPr lang="en-GB" dirty="0" err="1" smtClean="0"/>
              <a:t>fifo_depth</a:t>
            </a:r>
            <a:r>
              <a:rPr lang="en-GB" dirty="0" smtClean="0"/>
              <a:t>: depth of the FIFO buffer to store configuration indexes for the deferred execution</a:t>
            </a:r>
          </a:p>
          <a:p>
            <a:pPr lvl="1"/>
            <a:r>
              <a:rPr lang="en-GB" dirty="0" smtClean="0"/>
              <a:t>See “Program Execution” section</a:t>
            </a:r>
          </a:p>
          <a:p>
            <a:r>
              <a:rPr lang="en-GB" dirty="0" smtClean="0"/>
              <a:t>size: total size of DM RAMs</a:t>
            </a:r>
          </a:p>
          <a:p>
            <a:r>
              <a:rPr lang="en-GB" dirty="0" err="1" smtClean="0"/>
              <a:t>ag_modes</a:t>
            </a:r>
            <a:r>
              <a:rPr lang="en-GB" dirty="0" smtClean="0"/>
              <a:t>: a set of the address generators which are available to the current block DM in the runtime</a:t>
            </a:r>
          </a:p>
          <a:p>
            <a:r>
              <a:rPr lang="en-GB" dirty="0" smtClean="0"/>
              <a:t>init: DM initialization parameters which are set before the execution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 Runtime Configuration</a:t>
            </a:r>
            <a:endParaRPr lang="en-US" dirty="0"/>
          </a:p>
        </p:txBody>
      </p:sp>
      <p:sp>
        <p:nvSpPr>
          <p:cNvPr id="3" name="Content Placeholder 2"/>
          <p:cNvSpPr>
            <a:spLocks noGrp="1"/>
          </p:cNvSpPr>
          <p:nvPr>
            <p:ph idx="1"/>
          </p:nvPr>
        </p:nvSpPr>
        <p:spPr>
          <a:xfrm>
            <a:off x="457200" y="1600200"/>
            <a:ext cx="8229600" cy="4525963"/>
          </a:xfrm>
        </p:spPr>
        <p:txBody>
          <a:bodyPr>
            <a:normAutofit fontScale="85000" lnSpcReduction="10000"/>
          </a:bodyPr>
          <a:lstStyle/>
          <a:p>
            <a:r>
              <a:rPr lang="en-GB" dirty="0" err="1" smtClean="0"/>
              <a:t>op_mode</a:t>
            </a:r>
            <a:r>
              <a:rPr lang="en-GB" dirty="0" smtClean="0"/>
              <a:t>: operational mode of the DM (read, write, </a:t>
            </a:r>
            <a:r>
              <a:rPr lang="en-GB" dirty="0" err="1" smtClean="0"/>
              <a:t>read+write</a:t>
            </a:r>
            <a:r>
              <a:rPr lang="en-GB" dirty="0" smtClean="0"/>
              <a:t>)</a:t>
            </a:r>
          </a:p>
          <a:p>
            <a:r>
              <a:rPr lang="en-GB" dirty="0" err="1" smtClean="0"/>
              <a:t>smp_num</a:t>
            </a:r>
            <a:r>
              <a:rPr lang="en-GB" dirty="0" smtClean="0"/>
              <a:t>, </a:t>
            </a:r>
            <a:r>
              <a:rPr lang="en-GB" dirty="0" err="1" smtClean="0"/>
              <a:t>wr_smp_num</a:t>
            </a:r>
            <a:r>
              <a:rPr lang="en-GB" dirty="0" smtClean="0"/>
              <a:t>, </a:t>
            </a:r>
            <a:r>
              <a:rPr lang="en-GB" dirty="0" err="1" smtClean="0"/>
              <a:t>rd_smp_num</a:t>
            </a:r>
            <a:r>
              <a:rPr lang="en-GB" dirty="0" smtClean="0"/>
              <a:t>: number of samples to be read or written</a:t>
            </a:r>
          </a:p>
          <a:p>
            <a:r>
              <a:rPr lang="en-GB" dirty="0" err="1" smtClean="0"/>
              <a:t>ag_conf.mode</a:t>
            </a:r>
            <a:r>
              <a:rPr lang="en-GB" dirty="0" smtClean="0"/>
              <a:t>, </a:t>
            </a:r>
            <a:r>
              <a:rPr lang="en-GB" dirty="0" err="1" smtClean="0"/>
              <a:t>wr_ag_conf.mode</a:t>
            </a:r>
            <a:r>
              <a:rPr lang="en-GB" dirty="0" smtClean="0"/>
              <a:t>, </a:t>
            </a:r>
            <a:r>
              <a:rPr lang="en-GB" dirty="0" err="1" smtClean="0"/>
              <a:t>rd_ag_conf.mode</a:t>
            </a:r>
            <a:r>
              <a:rPr lang="en-GB" dirty="0" smtClean="0"/>
              <a:t>: address generator from the set, specified in the preferences, which is used to generate address for the corresponding transaction</a:t>
            </a:r>
          </a:p>
          <a:p>
            <a:r>
              <a:rPr lang="en-GB" dirty="0" err="1" smtClean="0"/>
              <a:t>ag_conf.param</a:t>
            </a:r>
            <a:r>
              <a:rPr lang="en-GB" dirty="0" smtClean="0"/>
              <a:t>, </a:t>
            </a:r>
            <a:r>
              <a:rPr lang="en-GB" dirty="0" err="1" smtClean="0"/>
              <a:t>wr_ag_conf.param</a:t>
            </a:r>
            <a:r>
              <a:rPr lang="en-GB" dirty="0" smtClean="0"/>
              <a:t>, </a:t>
            </a:r>
            <a:r>
              <a:rPr lang="en-GB" dirty="0" err="1" smtClean="0"/>
              <a:t>rd_ag_conf.param</a:t>
            </a:r>
            <a:r>
              <a:rPr lang="en-GB" dirty="0" smtClean="0"/>
              <a:t>:  runtime parameters of the address generator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RAM Aggregation</a:t>
            </a:r>
            <a:endParaRPr lang="en-US" dirty="0"/>
          </a:p>
        </p:txBody>
      </p:sp>
      <p:sp>
        <p:nvSpPr>
          <p:cNvPr id="3" name="Content Placeholder 2"/>
          <p:cNvSpPr>
            <a:spLocks noGrp="1"/>
          </p:cNvSpPr>
          <p:nvPr>
            <p:ph idx="1"/>
          </p:nvPr>
        </p:nvSpPr>
        <p:spPr>
          <a:xfrm>
            <a:off x="457200" y="1600200"/>
            <a:ext cx="8229600" cy="4525963"/>
          </a:xfrm>
        </p:spPr>
        <p:txBody>
          <a:bodyPr>
            <a:normAutofit fontScale="77500" lnSpcReduction="20000"/>
          </a:bodyPr>
          <a:lstStyle/>
          <a:p>
            <a:r>
              <a:rPr lang="en-GB" dirty="0" smtClean="0"/>
              <a:t>RAM aggregation is the way of addressing smaller size RAM blocks in a way as if it’s a larger RAM block </a:t>
            </a:r>
          </a:p>
          <a:p>
            <a:r>
              <a:rPr lang="en-GB" dirty="0" smtClean="0"/>
              <a:t>This further increases RAM utilization rate and as a result reduces silicon area</a:t>
            </a:r>
          </a:p>
          <a:p>
            <a:r>
              <a:rPr lang="en-GB" dirty="0" smtClean="0"/>
              <a:t>This is done through the specific aggregation layer containing address decoders and data MUXs.</a:t>
            </a:r>
          </a:p>
          <a:p>
            <a:pPr lvl="1"/>
            <a:r>
              <a:rPr lang="en-GB" dirty="0" smtClean="0"/>
              <a:t>Multiport RAMs can be independently addressed in the same way.</a:t>
            </a:r>
          </a:p>
          <a:p>
            <a:r>
              <a:rPr lang="en-GB" dirty="0" smtClean="0"/>
              <a:t>RAMs inside the DM blocks are substituted with the interfaces to the aggregation layer. This concept is used for both </a:t>
            </a:r>
            <a:r>
              <a:rPr lang="en-GB" dirty="0" err="1" smtClean="0"/>
              <a:t>SystemC</a:t>
            </a:r>
            <a:r>
              <a:rPr lang="en-GB" dirty="0" smtClean="0"/>
              <a:t> simulator and SV RTL.</a:t>
            </a:r>
          </a:p>
          <a:p>
            <a:r>
              <a:rPr lang="en-GB" dirty="0" smtClean="0"/>
              <a:t>Specific fields are assigned in the DM configuration space for the aggregation control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Aggregation Block Diagram</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GB" dirty="0" err="1" smtClean="0"/>
              <a:t>zzz</a:t>
            </a:r>
            <a:endParaRPr lang="en-GB"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RAM Aggregation Evaluation</a:t>
            </a:r>
            <a:endParaRPr lang="en-US" dirty="0"/>
          </a:p>
        </p:txBody>
      </p:sp>
      <p:sp>
        <p:nvSpPr>
          <p:cNvPr id="3" name="Content Placeholder 2"/>
          <p:cNvSpPr>
            <a:spLocks noGrp="1"/>
          </p:cNvSpPr>
          <p:nvPr>
            <p:ph idx="1"/>
          </p:nvPr>
        </p:nvSpPr>
        <p:spPr>
          <a:xfrm>
            <a:off x="457200" y="1600200"/>
            <a:ext cx="8229600" cy="4525963"/>
          </a:xfrm>
        </p:spPr>
        <p:txBody>
          <a:bodyPr>
            <a:normAutofit fontScale="92500" lnSpcReduction="20000"/>
          </a:bodyPr>
          <a:lstStyle/>
          <a:p>
            <a:r>
              <a:rPr lang="en-GB" dirty="0" smtClean="0"/>
              <a:t>RAM aggregation is a very application-specific feature and is likely to be evaluated at the later stages of the development of the core architecture</a:t>
            </a:r>
          </a:p>
          <a:p>
            <a:pPr lvl="1"/>
            <a:r>
              <a:rPr lang="en-GB" dirty="0" smtClean="0"/>
              <a:t>List of the DM blocks with their sizes is stable</a:t>
            </a:r>
          </a:p>
          <a:p>
            <a:pPr lvl="1"/>
            <a:r>
              <a:rPr lang="en-GB" dirty="0" smtClean="0"/>
              <a:t>Timing diagrams with the processing margins are available</a:t>
            </a:r>
          </a:p>
          <a:p>
            <a:r>
              <a:rPr lang="en-GB" dirty="0" smtClean="0"/>
              <a:t>RAM Aggregation has limited support in the generic simulation framework</a:t>
            </a:r>
          </a:p>
          <a:p>
            <a:pPr lvl="1"/>
            <a:r>
              <a:rPr lang="en-GB" dirty="0" smtClean="0"/>
              <a:t>RAMs are addressed via the SC interfaces</a:t>
            </a:r>
          </a:p>
          <a:p>
            <a:pPr lvl="1"/>
            <a:r>
              <a:rPr lang="en-GB" dirty="0" smtClean="0"/>
              <a:t>Should be developed in the app. specific SLS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 Interface</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GB" dirty="0" err="1" smtClean="0"/>
              <a:t>zzz</a:t>
            </a:r>
            <a:endParaRPr lang="en-GB"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 </a:t>
            </a:r>
            <a:r>
              <a:rPr lang="en-GB" dirty="0" err="1" smtClean="0"/>
              <a:t>xbar</a:t>
            </a:r>
            <a:r>
              <a:rPr lang="en-GB" dirty="0" smtClean="0"/>
              <a:t/>
            </a:r>
            <a:br>
              <a:rPr lang="en-GB" dirty="0" smtClean="0"/>
            </a:b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 </a:t>
            </a:r>
            <a:br>
              <a:rPr lang="en-GB" dirty="0" smtClean="0"/>
            </a:br>
            <a:r>
              <a:rPr lang="en-GB" dirty="0" smtClean="0"/>
              <a:t>streaming units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 </a:t>
            </a:r>
            <a:br>
              <a:rPr lang="en-GB" dirty="0" smtClean="0"/>
            </a:br>
            <a:r>
              <a:rPr lang="en-GB" dirty="0" smtClean="0"/>
              <a:t>Scalar Infrastructure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 execution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Develop a framework for application specific vector processor with exemplar building blocks and make simulation software.</a:t>
            </a:r>
          </a:p>
          <a:p>
            <a:pPr lvl="1"/>
            <a:r>
              <a:rPr lang="en-US" dirty="0" smtClean="0"/>
              <a:t>Simplify the architecture development of the hardware which performs operations on the data structures of finite length (vectors)</a:t>
            </a:r>
          </a:p>
          <a:p>
            <a:r>
              <a:rPr lang="en-GB" dirty="0" smtClean="0"/>
              <a:t>Typical applications and their data vectors</a:t>
            </a:r>
            <a:endParaRPr lang="en-US" dirty="0" smtClean="0"/>
          </a:p>
          <a:p>
            <a:pPr lvl="1"/>
            <a:r>
              <a:rPr lang="en-US" dirty="0" smtClean="0"/>
              <a:t>Signal processing: OFDM symbols and/or code blocks</a:t>
            </a:r>
          </a:p>
          <a:p>
            <a:pPr lvl="1"/>
            <a:r>
              <a:rPr lang="en-US" dirty="0" smtClean="0"/>
              <a:t>Cryptography: cipher blocks</a:t>
            </a:r>
          </a:p>
          <a:p>
            <a:pPr lvl="1"/>
            <a:r>
              <a:rPr lang="en-US" dirty="0" smtClean="0"/>
              <a:t>Networking: data packets</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Considerations</a:t>
            </a:r>
            <a:endParaRPr lang="en-US" dirty="0"/>
          </a:p>
        </p:txBody>
      </p:sp>
      <p:sp>
        <p:nvSpPr>
          <p:cNvPr id="3" name="Content Placeholder 2"/>
          <p:cNvSpPr>
            <a:spLocks noGrp="1"/>
          </p:cNvSpPr>
          <p:nvPr>
            <p:ph idx="1"/>
          </p:nvPr>
        </p:nvSpPr>
        <p:spPr>
          <a:xfrm>
            <a:off x="457200" y="1676400"/>
            <a:ext cx="8382000" cy="4495800"/>
          </a:xfrm>
        </p:spPr>
        <p:txBody>
          <a:bodyPr>
            <a:normAutofit fontScale="92500" lnSpcReduction="20000"/>
          </a:bodyPr>
          <a:lstStyle/>
          <a:p>
            <a:r>
              <a:rPr lang="en-GB" dirty="0" smtClean="0"/>
              <a:t>Efficient </a:t>
            </a:r>
            <a:r>
              <a:rPr lang="en-US" dirty="0" smtClean="0"/>
              <a:t>operation of the Vector Core from the perspective of the HW utilization and throughput</a:t>
            </a:r>
            <a:r>
              <a:rPr lang="en-GB" dirty="0" smtClean="0"/>
              <a:t>:</a:t>
            </a:r>
          </a:p>
          <a:p>
            <a:pPr lvl="1"/>
            <a:r>
              <a:rPr lang="en-US" dirty="0" smtClean="0"/>
              <a:t>Vectors are processed back to back, and</a:t>
            </a:r>
            <a:endParaRPr lang="en-GB" dirty="0" smtClean="0"/>
          </a:p>
          <a:p>
            <a:pPr lvl="1"/>
            <a:r>
              <a:rPr lang="en-US" dirty="0" smtClean="0"/>
              <a:t>Multiple processing chains or threads run concurrently</a:t>
            </a:r>
          </a:p>
          <a:p>
            <a:r>
              <a:rPr lang="en-US" dirty="0" smtClean="0"/>
              <a:t>The configuration of the Vector Core should be placed inside the </a:t>
            </a:r>
            <a:r>
              <a:rPr lang="en-US" dirty="0" err="1" smtClean="0"/>
              <a:t>correponding</a:t>
            </a:r>
            <a:r>
              <a:rPr lang="en-US" dirty="0" smtClean="0"/>
              <a:t> components </a:t>
            </a:r>
            <a:r>
              <a:rPr lang="en-US" b="1" dirty="0" smtClean="0"/>
              <a:t>before</a:t>
            </a:r>
            <a:r>
              <a:rPr lang="en-US" dirty="0" smtClean="0"/>
              <a:t> the processing of the new vector starts.</a:t>
            </a:r>
          </a:p>
          <a:p>
            <a:pPr lvl="1"/>
            <a:r>
              <a:rPr lang="en-US" dirty="0" smtClean="0"/>
              <a:t>Pick up new configuration upon the completion of the current vector </a:t>
            </a:r>
          </a:p>
          <a:p>
            <a:pPr lvl="1"/>
            <a:r>
              <a:rPr lang="en-US" dirty="0" smtClean="0"/>
              <a:t>Start the processing of the new vector without involving Scalar Infrastructure and thus with less delay </a:t>
            </a:r>
            <a:endParaRPr lang="en-GB"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Considerations</a:t>
            </a:r>
            <a:endParaRPr lang="en-US" dirty="0"/>
          </a:p>
        </p:txBody>
      </p:sp>
      <p:sp>
        <p:nvSpPr>
          <p:cNvPr id="3" name="Content Placeholder 2"/>
          <p:cNvSpPr>
            <a:spLocks noGrp="1"/>
          </p:cNvSpPr>
          <p:nvPr>
            <p:ph idx="1"/>
          </p:nvPr>
        </p:nvSpPr>
        <p:spPr>
          <a:xfrm>
            <a:off x="457200" y="1676400"/>
            <a:ext cx="8382000" cy="4495800"/>
          </a:xfrm>
        </p:spPr>
        <p:txBody>
          <a:bodyPr>
            <a:normAutofit/>
          </a:bodyPr>
          <a:lstStyle/>
          <a:p>
            <a:r>
              <a:rPr lang="en-US" dirty="0" smtClean="0"/>
              <a:t>Utilization rate and throughput of the Vector Core set the requirements on:</a:t>
            </a:r>
          </a:p>
          <a:p>
            <a:pPr lvl="1"/>
            <a:r>
              <a:rPr lang="en-US" dirty="0" smtClean="0"/>
              <a:t>The partitioning of the target processing task</a:t>
            </a:r>
          </a:p>
          <a:p>
            <a:pPr lvl="1"/>
            <a:r>
              <a:rPr lang="en-US" dirty="0" smtClean="0"/>
              <a:t>The set of the Vector Core components</a:t>
            </a:r>
          </a:p>
          <a:p>
            <a:pPr lvl="1"/>
            <a:r>
              <a:rPr lang="en-US" dirty="0" smtClean="0"/>
              <a:t>The throughput and the performance of the Scalar Infrastructure</a:t>
            </a:r>
          </a:p>
          <a:p>
            <a:pPr lvl="1"/>
            <a:endParaRPr lang="en-GB"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Scalar Core to Vector Core</a:t>
            </a:r>
            <a:endParaRPr lang="en-US" dirty="0"/>
          </a:p>
        </p:txBody>
      </p:sp>
      <p:sp>
        <p:nvSpPr>
          <p:cNvPr id="3" name="Content Placeholder 2"/>
          <p:cNvSpPr>
            <a:spLocks noGrp="1"/>
          </p:cNvSpPr>
          <p:nvPr>
            <p:ph idx="1"/>
          </p:nvPr>
        </p:nvSpPr>
        <p:spPr>
          <a:xfrm>
            <a:off x="457200" y="1676400"/>
            <a:ext cx="8382000" cy="4495800"/>
          </a:xfrm>
        </p:spPr>
        <p:txBody>
          <a:bodyPr>
            <a:normAutofit/>
          </a:bodyPr>
          <a:lstStyle/>
          <a:p>
            <a:r>
              <a:rPr lang="en-GB" dirty="0" smtClean="0"/>
              <a:t>The </a:t>
            </a:r>
            <a:r>
              <a:rPr lang="en-US" dirty="0" smtClean="0"/>
              <a:t>processing in the Vector Core is managed by the commands from the Scalar Core  </a:t>
            </a:r>
            <a:endParaRPr lang="en-GB" dirty="0" smtClean="0"/>
          </a:p>
          <a:p>
            <a:pPr lvl="1"/>
            <a:r>
              <a:rPr lang="en-US" b="1" dirty="0" smtClean="0"/>
              <a:t>put</a:t>
            </a:r>
            <a:r>
              <a:rPr lang="en-US" dirty="0" smtClean="0"/>
              <a:t> configuration to a component of the Vector Core</a:t>
            </a:r>
          </a:p>
          <a:p>
            <a:pPr lvl="1"/>
            <a:r>
              <a:rPr lang="en-US" b="1" dirty="0" smtClean="0"/>
              <a:t>get</a:t>
            </a:r>
            <a:r>
              <a:rPr lang="en-US" dirty="0" smtClean="0"/>
              <a:t> status of a component of the Vector Core </a:t>
            </a:r>
          </a:p>
          <a:p>
            <a:pPr lvl="1"/>
            <a:r>
              <a:rPr lang="en-US" b="1" dirty="0" smtClean="0"/>
              <a:t>run</a:t>
            </a:r>
            <a:r>
              <a:rPr lang="en-US" dirty="0" smtClean="0"/>
              <a:t> configuration with </a:t>
            </a:r>
            <a:r>
              <a:rPr lang="en-US" dirty="0" err="1" smtClean="0"/>
              <a:t>exec_id</a:t>
            </a:r>
            <a:r>
              <a:rPr lang="en-US" dirty="0" smtClean="0"/>
              <a:t> which is broadcasted into all the components of the Vector Core</a:t>
            </a:r>
            <a:endParaRPr lang="en-GB"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Scalar Core to Vector Core</a:t>
            </a:r>
            <a:endParaRPr lang="en-US" dirty="0"/>
          </a:p>
        </p:txBody>
      </p:sp>
      <p:sp>
        <p:nvSpPr>
          <p:cNvPr id="3" name="Content Placeholder 2"/>
          <p:cNvSpPr>
            <a:spLocks noGrp="1"/>
          </p:cNvSpPr>
          <p:nvPr>
            <p:ph idx="1"/>
          </p:nvPr>
        </p:nvSpPr>
        <p:spPr>
          <a:xfrm>
            <a:off x="457200" y="1676400"/>
            <a:ext cx="8382000" cy="4495800"/>
          </a:xfrm>
        </p:spPr>
        <p:txBody>
          <a:bodyPr>
            <a:normAutofit fontScale="77500" lnSpcReduction="20000"/>
          </a:bodyPr>
          <a:lstStyle/>
          <a:p>
            <a:r>
              <a:rPr lang="en-GB" dirty="0" smtClean="0"/>
              <a:t>Configuration</a:t>
            </a:r>
          </a:p>
          <a:p>
            <a:pPr lvl="1"/>
            <a:r>
              <a:rPr lang="en-GB" dirty="0" smtClean="0"/>
              <a:t>Each Vector Core component can have a number of slots to store the configuration.</a:t>
            </a:r>
          </a:p>
          <a:p>
            <a:r>
              <a:rPr lang="en-GB" dirty="0" smtClean="0"/>
              <a:t>Compulsory fields in a configuration slot</a:t>
            </a:r>
          </a:p>
          <a:p>
            <a:pPr lvl="1"/>
            <a:r>
              <a:rPr lang="en-US" dirty="0" err="1" smtClean="0"/>
              <a:t>exec_id</a:t>
            </a:r>
            <a:r>
              <a:rPr lang="en-US" dirty="0" smtClean="0"/>
              <a:t>: the configuration becomes active when the block receives "run" command with the matching </a:t>
            </a:r>
            <a:r>
              <a:rPr lang="en-US" dirty="0" err="1" smtClean="0"/>
              <a:t>exec_id</a:t>
            </a:r>
            <a:r>
              <a:rPr lang="en-US" dirty="0" smtClean="0"/>
              <a:t>. The block picks up the configuration from the slot and starts its execution.</a:t>
            </a:r>
          </a:p>
          <a:p>
            <a:pPr lvl="1"/>
            <a:r>
              <a:rPr lang="en-US" dirty="0" err="1" smtClean="0"/>
              <a:t>status_slot</a:t>
            </a:r>
            <a:r>
              <a:rPr lang="en-US" dirty="0" smtClean="0"/>
              <a:t>: the execution status is updated at the slot which is pointed by </a:t>
            </a:r>
            <a:r>
              <a:rPr lang="en-US" dirty="0" err="1" smtClean="0"/>
              <a:t>status_slot</a:t>
            </a:r>
            <a:endParaRPr lang="en-US" dirty="0" smtClean="0"/>
          </a:p>
          <a:p>
            <a:pPr lvl="2"/>
            <a:r>
              <a:rPr lang="en-US" dirty="0" smtClean="0"/>
              <a:t>This field is not applicable for XBAR</a:t>
            </a:r>
          </a:p>
          <a:p>
            <a:pPr lvl="1"/>
            <a:r>
              <a:rPr lang="en-US" dirty="0" smtClean="0"/>
              <a:t>events: the block issues specific events during the execution of the configuration.</a:t>
            </a:r>
          </a:p>
          <a:p>
            <a:pPr lvl="2"/>
            <a:r>
              <a:rPr lang="en-US" dirty="0" smtClean="0"/>
              <a:t>This field is not applicable for XBAR</a:t>
            </a:r>
          </a:p>
          <a:p>
            <a:pPr lvl="2"/>
            <a:endParaRPr lang="en-GB"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Scalar Core to Vector Core</a:t>
            </a:r>
            <a:endParaRPr lang="en-US" dirty="0"/>
          </a:p>
        </p:txBody>
      </p:sp>
      <p:sp>
        <p:nvSpPr>
          <p:cNvPr id="3" name="Content Placeholder 2"/>
          <p:cNvSpPr>
            <a:spLocks noGrp="1"/>
          </p:cNvSpPr>
          <p:nvPr>
            <p:ph idx="1"/>
          </p:nvPr>
        </p:nvSpPr>
        <p:spPr>
          <a:xfrm>
            <a:off x="457200" y="1676400"/>
            <a:ext cx="8382000" cy="4419600"/>
          </a:xfrm>
        </p:spPr>
        <p:txBody>
          <a:bodyPr>
            <a:normAutofit fontScale="92500" lnSpcReduction="20000"/>
          </a:bodyPr>
          <a:lstStyle/>
          <a:p>
            <a:r>
              <a:rPr lang="en-GB" dirty="0" smtClean="0"/>
              <a:t>Compulsory fields in a configuration slot (cont’d)</a:t>
            </a:r>
          </a:p>
          <a:p>
            <a:pPr lvl="1"/>
            <a:r>
              <a:rPr lang="en-US" dirty="0" err="1" smtClean="0"/>
              <a:t>config_next</a:t>
            </a:r>
            <a:r>
              <a:rPr lang="en-US" dirty="0" smtClean="0"/>
              <a:t>: when the execution of the current configuration is complete i.e. 	</a:t>
            </a:r>
          </a:p>
          <a:p>
            <a:pPr lvl="2"/>
            <a:r>
              <a:rPr lang="en-US" dirty="0" smtClean="0"/>
              <a:t>DM/EU received or transmitted vector TAIL	</a:t>
            </a:r>
          </a:p>
          <a:p>
            <a:pPr lvl="2"/>
            <a:r>
              <a:rPr lang="en-US" dirty="0" smtClean="0"/>
              <a:t>XBAR identified that all the blocks have completed their processing</a:t>
            </a:r>
          </a:p>
          <a:p>
            <a:pPr lvl="1">
              <a:buNone/>
            </a:pPr>
            <a:r>
              <a:rPr lang="en-US" dirty="0" smtClean="0"/>
              <a:t>	the block  picks up the configuration from the slot which is pointed by </a:t>
            </a:r>
            <a:r>
              <a:rPr lang="en-US" dirty="0" err="1" smtClean="0"/>
              <a:t>config_next</a:t>
            </a:r>
            <a:r>
              <a:rPr lang="en-US" dirty="0" smtClean="0"/>
              <a:t> and starts its execution.</a:t>
            </a:r>
          </a:p>
          <a:p>
            <a:pPr lvl="2"/>
            <a:r>
              <a:rPr lang="en-GB" dirty="0" smtClean="0"/>
              <a:t>This forms a processing chain</a:t>
            </a:r>
          </a:p>
          <a:p>
            <a:pPr lvl="2"/>
            <a:r>
              <a:rPr lang="en-GB" dirty="0" smtClean="0"/>
              <a:t>Invalid or inexistent </a:t>
            </a:r>
            <a:r>
              <a:rPr lang="en-US" dirty="0" err="1" smtClean="0"/>
              <a:t>config_next</a:t>
            </a:r>
            <a:r>
              <a:rPr lang="en-US" dirty="0" smtClean="0"/>
              <a:t> completes the chain</a:t>
            </a:r>
          </a:p>
          <a:p>
            <a:pPr lvl="2"/>
            <a:r>
              <a:rPr lang="en-US" dirty="0" smtClean="0"/>
              <a:t>Looped chains are possible</a:t>
            </a:r>
            <a:r>
              <a:rPr lang="en-GB" dirty="0" smtClean="0"/>
              <a:t>		</a:t>
            </a:r>
            <a:endParaRPr lang="en-US" dirty="0" smtClean="0"/>
          </a:p>
          <a:p>
            <a:pPr lvl="1">
              <a:buNone/>
            </a:pPr>
            <a:endParaRPr lang="en-US" dirty="0" smtClean="0"/>
          </a:p>
          <a:p>
            <a:pPr lvl="1">
              <a:buNone/>
            </a:pPr>
            <a:endParaRPr lang="en-GB" dirty="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 Vector Core to Scalar Core</a:t>
            </a:r>
            <a:endParaRPr lang="en-US" dirty="0"/>
          </a:p>
        </p:txBody>
      </p:sp>
      <p:sp>
        <p:nvSpPr>
          <p:cNvPr id="3" name="Content Placeholder 2"/>
          <p:cNvSpPr>
            <a:spLocks noGrp="1"/>
          </p:cNvSpPr>
          <p:nvPr>
            <p:ph idx="1"/>
          </p:nvPr>
        </p:nvSpPr>
        <p:spPr>
          <a:xfrm>
            <a:off x="457200" y="1676400"/>
            <a:ext cx="8382000" cy="4495800"/>
          </a:xfrm>
        </p:spPr>
        <p:txBody>
          <a:bodyPr>
            <a:normAutofit fontScale="92500" lnSpcReduction="20000"/>
          </a:bodyPr>
          <a:lstStyle/>
          <a:p>
            <a:r>
              <a:rPr lang="en-GB" dirty="0" smtClean="0"/>
              <a:t>Status</a:t>
            </a:r>
          </a:p>
          <a:p>
            <a:pPr lvl="1"/>
            <a:r>
              <a:rPr lang="en-GB" dirty="0" smtClean="0"/>
              <a:t>EU/DM components can have a number of slots to store the results of the vector processing.</a:t>
            </a:r>
          </a:p>
          <a:p>
            <a:pPr lvl="1"/>
            <a:r>
              <a:rPr lang="en-GB" dirty="0" smtClean="0"/>
              <a:t>Reflect runtime state of the component. </a:t>
            </a:r>
          </a:p>
          <a:p>
            <a:pPr lvl="2"/>
            <a:r>
              <a:rPr lang="en-GB" dirty="0" smtClean="0"/>
              <a:t>This state is communicated to Scalar Core on request</a:t>
            </a:r>
          </a:p>
          <a:p>
            <a:pPr lvl="1"/>
            <a:r>
              <a:rPr lang="en-US" dirty="0" smtClean="0"/>
              <a:t>Data fields inside the status slot are specific to a particular block</a:t>
            </a:r>
            <a:endParaRPr lang="en-GB" dirty="0" smtClean="0"/>
          </a:p>
          <a:p>
            <a:r>
              <a:rPr lang="en-GB" dirty="0" smtClean="0"/>
              <a:t>Events</a:t>
            </a:r>
          </a:p>
          <a:p>
            <a:pPr lvl="1"/>
            <a:r>
              <a:rPr lang="en-US" dirty="0" smtClean="0"/>
              <a:t>Components of the Vector Core can notify Scalar Core on the progress of the execution of the configuration.</a:t>
            </a:r>
          </a:p>
          <a:p>
            <a:pPr lvl="1"/>
            <a:r>
              <a:rPr lang="en-GB" dirty="0" smtClean="0"/>
              <a:t>Full set of events is specific to DM/EU. </a:t>
            </a:r>
          </a:p>
          <a:p>
            <a:pPr lvl="1"/>
            <a:endParaRPr lang="en-GB"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 Vector Core to Scalar Core</a:t>
            </a:r>
            <a:endParaRPr lang="en-US" dirty="0"/>
          </a:p>
        </p:txBody>
      </p:sp>
      <p:sp>
        <p:nvSpPr>
          <p:cNvPr id="3" name="Content Placeholder 2"/>
          <p:cNvSpPr>
            <a:spLocks noGrp="1"/>
          </p:cNvSpPr>
          <p:nvPr>
            <p:ph idx="1"/>
          </p:nvPr>
        </p:nvSpPr>
        <p:spPr>
          <a:xfrm>
            <a:off x="457200" y="1676400"/>
            <a:ext cx="8382000" cy="4495800"/>
          </a:xfrm>
        </p:spPr>
        <p:txBody>
          <a:bodyPr>
            <a:normAutofit fontScale="92500"/>
          </a:bodyPr>
          <a:lstStyle/>
          <a:p>
            <a:r>
              <a:rPr lang="en-GB" dirty="0" smtClean="0"/>
              <a:t>Events (cont’d)</a:t>
            </a:r>
          </a:p>
          <a:p>
            <a:pPr lvl="1"/>
            <a:r>
              <a:rPr lang="en-GB" dirty="0" smtClean="0"/>
              <a:t>The subset of events to be issued for the vector being processed is selected in the configuration</a:t>
            </a:r>
          </a:p>
          <a:p>
            <a:pPr lvl="1"/>
            <a:r>
              <a:rPr lang="en-GB" dirty="0" smtClean="0"/>
              <a:t>XBAR can issue an event when all the connected components are finished the processing of the vector.</a:t>
            </a:r>
          </a:p>
          <a:p>
            <a:pPr lvl="2"/>
            <a:r>
              <a:rPr lang="en-GB" dirty="0" smtClean="0"/>
              <a:t>This is useful when the components are executing </a:t>
            </a:r>
            <a:r>
              <a:rPr lang="en-US" dirty="0" smtClean="0"/>
              <a:t>looped chains</a:t>
            </a:r>
          </a:p>
          <a:p>
            <a:pPr lvl="1"/>
            <a:r>
              <a:rPr lang="en-US" dirty="0" smtClean="0"/>
              <a:t>In the simulator the events are implemented with transfers through the FIFO channels with polling and readout on the side of the Scalar Core.</a:t>
            </a:r>
            <a:endParaRPr lang="en-GB"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Command sequencing under the control of the Scalar Core</a:t>
            </a:r>
            <a:endParaRPr lang="en-US" sz="2900" dirty="0"/>
          </a:p>
        </p:txBody>
      </p:sp>
      <p:sp>
        <p:nvSpPr>
          <p:cNvPr id="3" name="Content Placeholder 2"/>
          <p:cNvSpPr>
            <a:spLocks noGrp="1"/>
          </p:cNvSpPr>
          <p:nvPr>
            <p:ph idx="1"/>
          </p:nvPr>
        </p:nvSpPr>
        <p:spPr>
          <a:xfrm>
            <a:off x="457200" y="1676400"/>
            <a:ext cx="8382000" cy="4495800"/>
          </a:xfrm>
        </p:spPr>
        <p:txBody>
          <a:bodyPr>
            <a:normAutofit lnSpcReduction="10000"/>
          </a:bodyPr>
          <a:lstStyle/>
          <a:p>
            <a:r>
              <a:rPr lang="en-US" dirty="0" smtClean="0"/>
              <a:t>Scalar Core configures DMs and EUs, which are employed in the processing chains </a:t>
            </a:r>
          </a:p>
          <a:p>
            <a:pPr lvl="1"/>
            <a:r>
              <a:rPr lang="en-US" dirty="0" smtClean="0"/>
              <a:t>Multiple processing chains can run concurrently</a:t>
            </a:r>
          </a:p>
          <a:p>
            <a:r>
              <a:rPr lang="en-US" dirty="0" smtClean="0"/>
              <a:t>Scalar Core configures routing through the XBAR </a:t>
            </a:r>
          </a:p>
          <a:p>
            <a:r>
              <a:rPr lang="en-US" dirty="0" smtClean="0"/>
              <a:t>Same </a:t>
            </a:r>
            <a:r>
              <a:rPr lang="en-US" dirty="0" err="1" smtClean="0"/>
              <a:t>exec_id</a:t>
            </a:r>
            <a:r>
              <a:rPr lang="en-US" dirty="0" smtClean="0"/>
              <a:t> is programmed for all the DMs, EUs and XBAR configuration</a:t>
            </a:r>
          </a:p>
          <a:p>
            <a:r>
              <a:rPr lang="en-US" dirty="0" smtClean="0"/>
              <a:t>Scalar Core issues </a:t>
            </a:r>
            <a:r>
              <a:rPr lang="en-US" b="1" dirty="0" smtClean="0"/>
              <a:t>run</a:t>
            </a:r>
            <a:r>
              <a:rPr lang="en-US" dirty="0" smtClean="0"/>
              <a:t> command with the specific </a:t>
            </a:r>
            <a:r>
              <a:rPr lang="en-US" dirty="0" err="1" smtClean="0"/>
              <a:t>exec_id</a:t>
            </a:r>
            <a:endParaRPr lang="en-US"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Command sequencing under the control of the Scalar Core</a:t>
            </a:r>
            <a:endParaRPr lang="en-US" sz="2900" dirty="0"/>
          </a:p>
        </p:txBody>
      </p:sp>
      <p:sp>
        <p:nvSpPr>
          <p:cNvPr id="3" name="Content Placeholder 2"/>
          <p:cNvSpPr>
            <a:spLocks noGrp="1"/>
          </p:cNvSpPr>
          <p:nvPr>
            <p:ph idx="1"/>
          </p:nvPr>
        </p:nvSpPr>
        <p:spPr>
          <a:xfrm>
            <a:off x="457200" y="1676400"/>
            <a:ext cx="8382000" cy="4495800"/>
          </a:xfrm>
        </p:spPr>
        <p:txBody>
          <a:bodyPr>
            <a:normAutofit/>
          </a:bodyPr>
          <a:lstStyle/>
          <a:p>
            <a:r>
              <a:rPr lang="en-US" dirty="0" smtClean="0"/>
              <a:t>Scalar Core waits for the TAIL event from the blocks which are employed in the processing chain</a:t>
            </a:r>
          </a:p>
          <a:p>
            <a:r>
              <a:rPr lang="en-US" dirty="0" smtClean="0"/>
              <a:t>Scalar Core reads and processes blocks’ status</a:t>
            </a:r>
          </a:p>
          <a:p>
            <a:r>
              <a:rPr lang="en-US" dirty="0" smtClean="0"/>
              <a:t>Scalar Core issues </a:t>
            </a:r>
            <a:r>
              <a:rPr lang="en-US" b="1" dirty="0" smtClean="0"/>
              <a:t>run</a:t>
            </a:r>
            <a:r>
              <a:rPr lang="en-US" dirty="0" smtClean="0"/>
              <a:t> command for the new chain which has been previously configured</a:t>
            </a:r>
          </a:p>
          <a:p>
            <a:r>
              <a:rPr lang="en-US" dirty="0" smtClean="0"/>
              <a:t>Repeat</a:t>
            </a:r>
          </a:p>
          <a:p>
            <a:r>
              <a:rPr lang="en-US" dirty="0" smtClean="0"/>
              <a:t>This behavior is tested in vri_test1..3</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Command sequencing under the control of the Vector Core</a:t>
            </a:r>
            <a:endParaRPr lang="en-US" sz="2900" dirty="0"/>
          </a:p>
        </p:txBody>
      </p:sp>
      <p:sp>
        <p:nvSpPr>
          <p:cNvPr id="3" name="Content Placeholder 2"/>
          <p:cNvSpPr>
            <a:spLocks noGrp="1"/>
          </p:cNvSpPr>
          <p:nvPr>
            <p:ph idx="1"/>
          </p:nvPr>
        </p:nvSpPr>
        <p:spPr>
          <a:xfrm>
            <a:off x="457200" y="1676400"/>
            <a:ext cx="8382000" cy="4495800"/>
          </a:xfrm>
        </p:spPr>
        <p:txBody>
          <a:bodyPr>
            <a:normAutofit fontScale="70000" lnSpcReduction="20000"/>
          </a:bodyPr>
          <a:lstStyle/>
          <a:p>
            <a:pPr marL="342900" lvl="1" indent="-342900">
              <a:buFont typeface="Arial" pitchFamily="34" charset="0"/>
              <a:buChar char="•"/>
            </a:pPr>
            <a:r>
              <a:rPr lang="en-GB" dirty="0" smtClean="0"/>
              <a:t>Configuration Chaining</a:t>
            </a:r>
            <a:endParaRPr lang="en-US" dirty="0" smtClean="0"/>
          </a:p>
          <a:p>
            <a:pPr lvl="1"/>
            <a:r>
              <a:rPr lang="en-US" dirty="0" smtClean="0"/>
              <a:t>Cycle stationary (data independent) execution can be handled by the Vector Core without the need for the intervention from the Scalar Core</a:t>
            </a:r>
          </a:p>
          <a:p>
            <a:r>
              <a:rPr lang="en-US" dirty="0" smtClean="0"/>
              <a:t>Events from DMs/EUs/XBAR can be issued in the process of the chain execution to notify the Scalar Core. </a:t>
            </a:r>
          </a:p>
          <a:p>
            <a:pPr lvl="1"/>
            <a:r>
              <a:rPr lang="en-US" dirty="0" smtClean="0"/>
              <a:t>The status of the blocks, which have completed the processing, can be read out.</a:t>
            </a:r>
          </a:p>
          <a:p>
            <a:pPr lvl="1"/>
            <a:r>
              <a:rPr lang="en-US" dirty="0" smtClean="0"/>
              <a:t>Any of the configuration slots of the blocks, which completed the processing, can be reconfigured  </a:t>
            </a:r>
          </a:p>
          <a:p>
            <a:pPr lvl="1"/>
            <a:r>
              <a:rPr lang="en-US" dirty="0" smtClean="0"/>
              <a:t>The blocks, which completed the processing, can execute another configuration</a:t>
            </a:r>
          </a:p>
          <a:p>
            <a:r>
              <a:rPr lang="en-US" dirty="0" smtClean="0"/>
              <a:t>FFT with 1 EU and 2 DMs for ping-pong is a good application example of this mode</a:t>
            </a:r>
          </a:p>
          <a:p>
            <a:r>
              <a:rPr lang="en-US" dirty="0" smtClean="0"/>
              <a:t>This behavior is reflected in vri_test4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p:txBody>
          <a:bodyPr>
            <a:normAutofit/>
          </a:bodyPr>
          <a:lstStyle/>
          <a:p>
            <a:r>
              <a:rPr lang="en-US" dirty="0" smtClean="0"/>
              <a:t>Framework also provides unified approach for the development of the functional components: Execution Units (EU) and Data Memories (DM) as well as for their interconnect and interoperation</a:t>
            </a:r>
          </a:p>
          <a:p>
            <a:r>
              <a:rPr lang="en-US" dirty="0" smtClean="0"/>
              <a:t>Specific set and configuration of the functional units are identified by the target application</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dirty="0" smtClean="0"/>
              <a:t>Example of the Configuration Chaining</a:t>
            </a:r>
            <a:endParaRPr lang="en-US" dirty="0"/>
          </a:p>
        </p:txBody>
      </p:sp>
      <p:sp>
        <p:nvSpPr>
          <p:cNvPr id="3" name="Content Placeholder 2"/>
          <p:cNvSpPr>
            <a:spLocks noGrp="1"/>
          </p:cNvSpPr>
          <p:nvPr>
            <p:ph idx="1"/>
          </p:nvPr>
        </p:nvSpPr>
        <p:spPr>
          <a:xfrm>
            <a:off x="457200" y="1524000"/>
            <a:ext cx="8382000" cy="3429000"/>
          </a:xfrm>
        </p:spPr>
        <p:txBody>
          <a:bodyPr>
            <a:normAutofit fontScale="70000" lnSpcReduction="20000"/>
          </a:bodyPr>
          <a:lstStyle/>
          <a:p>
            <a:pPr lvl="1">
              <a:buNone/>
            </a:pPr>
            <a:r>
              <a:rPr lang="en-GB" dirty="0" smtClean="0"/>
              <a:t>Succession of the operations in the processing chain:</a:t>
            </a:r>
          </a:p>
          <a:p>
            <a:pPr lvl="1">
              <a:buNone/>
            </a:pPr>
            <a:r>
              <a:rPr lang="en-GB" dirty="0" smtClean="0"/>
              <a:t>Processing chain is initiated when the block receives </a:t>
            </a:r>
            <a:r>
              <a:rPr lang="en-GB" b="1" dirty="0" smtClean="0"/>
              <a:t>run</a:t>
            </a:r>
            <a:r>
              <a:rPr lang="en-GB" dirty="0" smtClean="0"/>
              <a:t> command with </a:t>
            </a:r>
            <a:r>
              <a:rPr lang="en-GB" dirty="0" err="1" smtClean="0"/>
              <a:t>exec_id</a:t>
            </a:r>
            <a:r>
              <a:rPr lang="en-GB" dirty="0" smtClean="0"/>
              <a:t>=ABC</a:t>
            </a:r>
          </a:p>
          <a:p>
            <a:pPr lvl="1">
              <a:buNone/>
            </a:pPr>
            <a:r>
              <a:rPr lang="en-GB" dirty="0" smtClean="0"/>
              <a:t>Configuration slot X becomes active. A vector is processed. Block status is updated in the slot P. No events are generated. </a:t>
            </a:r>
            <a:endParaRPr lang="en-US" dirty="0" smtClean="0"/>
          </a:p>
          <a:p>
            <a:pPr lvl="1">
              <a:buNone/>
            </a:pPr>
            <a:r>
              <a:rPr lang="en-GB" dirty="0" smtClean="0"/>
              <a:t>Configuration slot Y becomes active. A vector is processed. Block status is updated in the slot Q. Event is generated when vector HEAD marker is received.</a:t>
            </a:r>
          </a:p>
          <a:p>
            <a:pPr lvl="1">
              <a:buNone/>
            </a:pPr>
            <a:r>
              <a:rPr lang="en-GB" dirty="0" smtClean="0"/>
              <a:t>Configuration slot Z becomes active. A vector is processed. Block status is updated in the slot R. Event is generated when vector TAIL marker is received.</a:t>
            </a:r>
          </a:p>
          <a:p>
            <a:pPr lvl="1">
              <a:buNone/>
            </a:pPr>
            <a:r>
              <a:rPr lang="en-GB" dirty="0" smtClean="0"/>
              <a:t>The processing chain is complete.</a:t>
            </a:r>
            <a:endParaRPr lang="en-US" dirty="0" smtClean="0"/>
          </a:p>
          <a:p>
            <a:pPr lvl="1">
              <a:buNone/>
            </a:pPr>
            <a:endParaRPr lang="en-US" dirty="0" smtClean="0"/>
          </a:p>
          <a:p>
            <a:pPr lvl="1">
              <a:buNone/>
            </a:pPr>
            <a:endParaRPr lang="en-GB" dirty="0" smtClean="0"/>
          </a:p>
        </p:txBody>
      </p:sp>
      <p:pic>
        <p:nvPicPr>
          <p:cNvPr id="31746" name="Picture 2"/>
          <p:cNvPicPr>
            <a:picLocks noChangeAspect="1" noChangeArrowheads="1"/>
          </p:cNvPicPr>
          <p:nvPr/>
        </p:nvPicPr>
        <p:blipFill>
          <a:blip r:embed="rId2"/>
          <a:srcRect/>
          <a:stretch>
            <a:fillRect/>
          </a:stretch>
        </p:blipFill>
        <p:spPr bwMode="auto">
          <a:xfrm>
            <a:off x="2609850" y="4838700"/>
            <a:ext cx="3924300" cy="186690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Deferred Execution</a:t>
            </a:r>
            <a:endParaRPr lang="en-US" sz="2900" dirty="0"/>
          </a:p>
        </p:txBody>
      </p:sp>
      <p:sp>
        <p:nvSpPr>
          <p:cNvPr id="3" name="Content Placeholder 2"/>
          <p:cNvSpPr>
            <a:spLocks noGrp="1"/>
          </p:cNvSpPr>
          <p:nvPr>
            <p:ph idx="1"/>
          </p:nvPr>
        </p:nvSpPr>
        <p:spPr>
          <a:xfrm>
            <a:off x="457200" y="1676400"/>
            <a:ext cx="8382000" cy="4495800"/>
          </a:xfrm>
        </p:spPr>
        <p:txBody>
          <a:bodyPr>
            <a:normAutofit fontScale="85000" lnSpcReduction="10000"/>
          </a:bodyPr>
          <a:lstStyle/>
          <a:p>
            <a:r>
              <a:rPr lang="en-US" dirty="0" smtClean="0"/>
              <a:t>Deferred Execution allows writing configuration and issuing </a:t>
            </a:r>
            <a:r>
              <a:rPr lang="en-US" b="1" dirty="0" smtClean="0"/>
              <a:t>run</a:t>
            </a:r>
            <a:r>
              <a:rPr lang="en-US" dirty="0" smtClean="0"/>
              <a:t> command to DMs, EUs and XBAR while they are busy with the processing.</a:t>
            </a:r>
          </a:p>
          <a:p>
            <a:pPr lvl="1"/>
            <a:r>
              <a:rPr lang="en-GB" dirty="0" smtClean="0"/>
              <a:t>This relaxes performance constraints on Scalar Core </a:t>
            </a:r>
          </a:p>
          <a:p>
            <a:pPr lvl="1"/>
            <a:r>
              <a:rPr lang="en-GB" dirty="0" smtClean="0"/>
              <a:t>Configuration chaining prevails over the deferred execution</a:t>
            </a:r>
            <a:endParaRPr lang="en-US" dirty="0" smtClean="0"/>
          </a:p>
          <a:p>
            <a:r>
              <a:rPr lang="en-GB" dirty="0" smtClean="0"/>
              <a:t>DM or EU operation</a:t>
            </a:r>
          </a:p>
          <a:p>
            <a:pPr lvl="1"/>
            <a:r>
              <a:rPr lang="en-US" dirty="0" smtClean="0"/>
              <a:t>If DM or EU is busy with processing a chain at the moment they receive </a:t>
            </a:r>
            <a:r>
              <a:rPr lang="en-US" b="1" dirty="0" smtClean="0"/>
              <a:t>run</a:t>
            </a:r>
            <a:r>
              <a:rPr lang="en-US" dirty="0" smtClean="0"/>
              <a:t> command, then the valid </a:t>
            </a:r>
            <a:r>
              <a:rPr lang="en-US" dirty="0" err="1" smtClean="0"/>
              <a:t>exec_id</a:t>
            </a:r>
            <a:r>
              <a:rPr lang="en-US" dirty="0" smtClean="0"/>
              <a:t> is placed into the FIFO buffer to be processed after the chain execution is complete.</a:t>
            </a:r>
          </a:p>
          <a:p>
            <a:pPr lvl="1"/>
            <a:r>
              <a:rPr lang="en-US" dirty="0" smtClean="0"/>
              <a:t>This behavior is reflected in vri_test6</a:t>
            </a:r>
          </a:p>
          <a:p>
            <a:pPr lvl="1">
              <a:buNone/>
            </a:pPr>
            <a:endParaRPr lang="en-US"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Deferred Execution</a:t>
            </a:r>
            <a:endParaRPr lang="en-US" sz="2900" dirty="0"/>
          </a:p>
        </p:txBody>
      </p:sp>
      <p:sp>
        <p:nvSpPr>
          <p:cNvPr id="3" name="Content Placeholder 2"/>
          <p:cNvSpPr>
            <a:spLocks noGrp="1"/>
          </p:cNvSpPr>
          <p:nvPr>
            <p:ph idx="1"/>
          </p:nvPr>
        </p:nvSpPr>
        <p:spPr>
          <a:xfrm>
            <a:off x="457200" y="1676400"/>
            <a:ext cx="8382000" cy="4495800"/>
          </a:xfrm>
        </p:spPr>
        <p:txBody>
          <a:bodyPr>
            <a:normAutofit/>
          </a:bodyPr>
          <a:lstStyle/>
          <a:p>
            <a:r>
              <a:rPr lang="en-GB" dirty="0" smtClean="0"/>
              <a:t>XBAR</a:t>
            </a:r>
          </a:p>
          <a:p>
            <a:pPr lvl="1"/>
            <a:r>
              <a:rPr lang="en-US" dirty="0" smtClean="0"/>
              <a:t>If XBAR receives </a:t>
            </a:r>
            <a:r>
              <a:rPr lang="en-US" b="1" dirty="0" smtClean="0"/>
              <a:t>run</a:t>
            </a:r>
            <a:r>
              <a:rPr lang="en-US" dirty="0" smtClean="0"/>
              <a:t> command for a configuration which connects DMs/EUs and at least one of them is busy, then it postpones the execution until all of the DMs and EUs for the requested configuration become idle.</a:t>
            </a:r>
          </a:p>
          <a:p>
            <a:pPr lvl="1"/>
            <a:r>
              <a:rPr lang="en-US" dirty="0" smtClean="0"/>
              <a:t>This behavior is reflected in vri_test5, 6</a:t>
            </a:r>
          </a:p>
          <a:p>
            <a:pPr lvl="1"/>
            <a:r>
              <a:rPr lang="en-US" dirty="0" smtClean="0"/>
              <a:t>Request for changing or running a configuration which is already active is illegal.</a:t>
            </a:r>
          </a:p>
          <a:p>
            <a:pPr lvl="1">
              <a:buNone/>
            </a:pPr>
            <a:endParaRPr lang="en-US" dirty="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 Data Exchange and Data Dependent Execution</a:t>
            </a:r>
            <a:endParaRPr lang="en-US" sz="2900" dirty="0"/>
          </a:p>
        </p:txBody>
      </p:sp>
      <p:sp>
        <p:nvSpPr>
          <p:cNvPr id="3" name="Content Placeholder 2"/>
          <p:cNvSpPr>
            <a:spLocks noGrp="1"/>
          </p:cNvSpPr>
          <p:nvPr>
            <p:ph idx="1"/>
          </p:nvPr>
        </p:nvSpPr>
        <p:spPr>
          <a:xfrm>
            <a:off x="457200" y="1600200"/>
            <a:ext cx="8382000" cy="4419600"/>
          </a:xfrm>
        </p:spPr>
        <p:txBody>
          <a:bodyPr>
            <a:normAutofit fontScale="77500" lnSpcReduction="20000"/>
          </a:bodyPr>
          <a:lstStyle/>
          <a:p>
            <a:r>
              <a:rPr lang="en-US" dirty="0" smtClean="0"/>
              <a:t>Components of the Vector Core can exchange small amounts of data on their own without involving Scalar Core or communication through XBAR</a:t>
            </a:r>
          </a:p>
          <a:p>
            <a:pPr lvl="1"/>
            <a:r>
              <a:rPr lang="en-GB" dirty="0" smtClean="0"/>
              <a:t>This data can be used as a Processing Parameter, or </a:t>
            </a:r>
          </a:p>
          <a:p>
            <a:pPr lvl="1"/>
            <a:r>
              <a:rPr lang="en-GB" dirty="0" smtClean="0"/>
              <a:t>A configuration pointer and/or execution trigger</a:t>
            </a:r>
            <a:endParaRPr lang="en-US" dirty="0" smtClean="0"/>
          </a:p>
          <a:p>
            <a:r>
              <a:rPr lang="en-GB" dirty="0" smtClean="0"/>
              <a:t>Simple data transfers should not involve Scalar Core</a:t>
            </a:r>
          </a:p>
          <a:p>
            <a:pPr lvl="1"/>
            <a:r>
              <a:rPr lang="en-GB" dirty="0" smtClean="0"/>
              <a:t>Relaxes throughput constrains for Scalar Infrastructure </a:t>
            </a:r>
            <a:endParaRPr lang="en-US" dirty="0" smtClean="0"/>
          </a:p>
          <a:p>
            <a:r>
              <a:rPr lang="en-US" dirty="0" smtClean="0"/>
              <a:t>This exchange can be done via common register files or FIFOs on the top of the EUs</a:t>
            </a:r>
          </a:p>
          <a:p>
            <a:pPr lvl="1"/>
            <a:r>
              <a:rPr lang="en-GB" dirty="0" smtClean="0"/>
              <a:t>HW semaphores </a:t>
            </a:r>
            <a:endParaRPr lang="en-US" dirty="0" smtClean="0"/>
          </a:p>
          <a:p>
            <a:r>
              <a:rPr lang="en-US" dirty="0" smtClean="0"/>
              <a:t>Currently this feature is outside of the scope of the simulation framework but it can be implemented as a specific feature of the simulated application.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 Data Exchange and Data Dependent Execution</a:t>
            </a:r>
            <a:endParaRPr lang="en-US" sz="2900" dirty="0"/>
          </a:p>
        </p:txBody>
      </p:sp>
      <p:sp>
        <p:nvSpPr>
          <p:cNvPr id="6" name="Content Placeholder 5"/>
          <p:cNvSpPr>
            <a:spLocks noGrp="1"/>
          </p:cNvSpPr>
          <p:nvPr>
            <p:ph idx="1"/>
          </p:nvPr>
        </p:nvSpPr>
        <p:spPr>
          <a:xfrm>
            <a:off x="457200" y="1600201"/>
            <a:ext cx="8229600" cy="2590800"/>
          </a:xfrm>
        </p:spPr>
        <p:txBody>
          <a:bodyPr>
            <a:normAutofit fontScale="85000" lnSpcReduction="20000"/>
          </a:bodyPr>
          <a:lstStyle/>
          <a:p>
            <a:pPr lvl="0">
              <a:defRPr/>
            </a:pPr>
            <a:r>
              <a:rPr lang="en-US" dirty="0" smtClean="0"/>
              <a:t>Exemplar task: frequency offset estimation in one chain and frequency offset correction in another</a:t>
            </a:r>
          </a:p>
          <a:p>
            <a:pPr lvl="1">
              <a:defRPr/>
            </a:pPr>
            <a:r>
              <a:rPr lang="en-GB" dirty="0" smtClean="0"/>
              <a:t>Estimation task processes a vector and produces a resulting scalar value</a:t>
            </a:r>
          </a:p>
          <a:p>
            <a:pPr lvl="1">
              <a:defRPr/>
            </a:pPr>
            <a:r>
              <a:rPr lang="en-GB" dirty="0" smtClean="0"/>
              <a:t>Estimation task upon the completion sends its result to the correction task </a:t>
            </a:r>
          </a:p>
          <a:p>
            <a:pPr lvl="1">
              <a:defRPr/>
            </a:pPr>
            <a:r>
              <a:rPr lang="en-GB" dirty="0" smtClean="0"/>
              <a:t>Correction task uses the scalar value in its processing</a:t>
            </a:r>
            <a:endParaRPr lang="en-US" dirty="0" smtClean="0"/>
          </a:p>
          <a:p>
            <a:endParaRPr lang="en-US" dirty="0"/>
          </a:p>
        </p:txBody>
      </p:sp>
      <p:pic>
        <p:nvPicPr>
          <p:cNvPr id="32770" name="Picture 2"/>
          <p:cNvPicPr>
            <a:picLocks noChangeAspect="1" noChangeArrowheads="1"/>
          </p:cNvPicPr>
          <p:nvPr/>
        </p:nvPicPr>
        <p:blipFill>
          <a:blip r:embed="rId2"/>
          <a:srcRect/>
          <a:stretch>
            <a:fillRect/>
          </a:stretch>
        </p:blipFill>
        <p:spPr bwMode="auto">
          <a:xfrm>
            <a:off x="3752850" y="4219575"/>
            <a:ext cx="1638300" cy="1800225"/>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 by Simulation” Strategy</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Hardware Considerations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Structure of the Simulator Software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Data Dump</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GB" dirty="0" smtClean="0"/>
              <a:t>Data Dump</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and Examples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Elaborate development and simulation methodology of the hardware architecture from system specifications (algorithms) and throughput requirements</a:t>
            </a:r>
          </a:p>
          <a:p>
            <a:r>
              <a:rPr lang="en-US" dirty="0" smtClean="0"/>
              <a:t>Follow top-down development and optimization strategy</a:t>
            </a:r>
          </a:p>
          <a:p>
            <a:pPr lvl="1"/>
            <a:r>
              <a:rPr lang="en-US" dirty="0" smtClean="0"/>
              <a:t>Area: improvement of the utilization rate of the processing blocks and storage elements (RAMs)</a:t>
            </a:r>
          </a:p>
          <a:p>
            <a:pPr lvl="1"/>
            <a:r>
              <a:rPr lang="en-US" dirty="0" smtClean="0"/>
              <a:t>Throughput: </a:t>
            </a:r>
            <a:r>
              <a:rPr lang="en-US" dirty="0" err="1" smtClean="0"/>
              <a:t>datapath</a:t>
            </a:r>
            <a:r>
              <a:rPr lang="en-US" dirty="0" smtClean="0"/>
              <a:t> is elaborated at the architecture development stage </a:t>
            </a:r>
          </a:p>
          <a:p>
            <a:pPr lvl="1"/>
            <a:r>
              <a:rPr lang="en-GB" dirty="0" smtClean="0"/>
              <a:t>Dynamic Power</a:t>
            </a:r>
          </a:p>
          <a:p>
            <a:pPr lvl="1"/>
            <a:r>
              <a:rPr lang="en-US" dirty="0" smtClean="0"/>
              <a:t>Minimization non-recurring engineering (NRE) resources and risks</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endParaRPr lang="en-US" dirty="0"/>
          </a:p>
        </p:txBody>
      </p:sp>
      <p:sp>
        <p:nvSpPr>
          <p:cNvPr id="3" name="Content Placeholder 2"/>
          <p:cNvSpPr>
            <a:spLocks noGrp="1"/>
          </p:cNvSpPr>
          <p:nvPr>
            <p:ph idx="1"/>
          </p:nvPr>
        </p:nvSpPr>
        <p:spPr>
          <a:xfrm>
            <a:off x="457200" y="1600200"/>
            <a:ext cx="8229600" cy="4343400"/>
          </a:xfrm>
        </p:spPr>
        <p:txBody>
          <a:bodyPr>
            <a:normAutofit fontScale="55000" lnSpcReduction="20000"/>
          </a:bodyPr>
          <a:lstStyle/>
          <a:p>
            <a:r>
              <a:rPr lang="en-GB" dirty="0" smtClean="0"/>
              <a:t>Verifies system integration and overall functionality</a:t>
            </a:r>
          </a:p>
          <a:p>
            <a:pPr lvl="1"/>
            <a:r>
              <a:rPr lang="en-GB" dirty="0" smtClean="0"/>
              <a:t>Vector transfers</a:t>
            </a:r>
          </a:p>
          <a:p>
            <a:pPr lvl="1"/>
            <a:r>
              <a:rPr lang="en-GB" dirty="0" smtClean="0"/>
              <a:t>Block configuration, status and events transfers</a:t>
            </a:r>
          </a:p>
          <a:p>
            <a:r>
              <a:rPr lang="en-GB" dirty="0" smtClean="0"/>
              <a:t>Verifies operation of VALID-READY interface and XBAR functionality</a:t>
            </a:r>
          </a:p>
          <a:p>
            <a:r>
              <a:rPr lang="en-GB" dirty="0" smtClean="0"/>
              <a:t>Verifies execution modes and command sequencing</a:t>
            </a:r>
          </a:p>
          <a:p>
            <a:pPr lvl="1"/>
            <a:r>
              <a:rPr lang="en-US" dirty="0" smtClean="0"/>
              <a:t>Under the control of the Scalar Core</a:t>
            </a:r>
          </a:p>
          <a:p>
            <a:pPr lvl="1"/>
            <a:r>
              <a:rPr lang="en-US" dirty="0" smtClean="0"/>
              <a:t>Under the control of the Vector Core</a:t>
            </a:r>
            <a:endParaRPr lang="en-GB" dirty="0" smtClean="0"/>
          </a:p>
          <a:p>
            <a:r>
              <a:rPr lang="en-GB" dirty="0" err="1" smtClean="0"/>
              <a:t>siggen</a:t>
            </a:r>
            <a:r>
              <a:rPr lang="en-GB" dirty="0" smtClean="0"/>
              <a:t>: Streaming block which simulates VALID-READY source</a:t>
            </a:r>
          </a:p>
          <a:p>
            <a:pPr lvl="1"/>
            <a:r>
              <a:rPr lang="en-GB" dirty="0" smtClean="0"/>
              <a:t>Configurable random VALID or always VALID</a:t>
            </a:r>
          </a:p>
          <a:p>
            <a:pPr lvl="1"/>
            <a:r>
              <a:rPr lang="en-GB" dirty="0" smtClean="0"/>
              <a:t>Generates random DATA with checksum at TAIL</a:t>
            </a:r>
          </a:p>
          <a:p>
            <a:r>
              <a:rPr lang="en-GB" dirty="0" err="1" smtClean="0"/>
              <a:t>sigana</a:t>
            </a:r>
            <a:r>
              <a:rPr lang="en-GB" dirty="0" smtClean="0"/>
              <a:t>: Streaming block which simulates VALID-READY destination</a:t>
            </a:r>
          </a:p>
          <a:p>
            <a:pPr lvl="1"/>
            <a:r>
              <a:rPr lang="en-GB" dirty="0" smtClean="0"/>
              <a:t>Configurable random READY or always READY</a:t>
            </a:r>
          </a:p>
          <a:p>
            <a:pPr lvl="1"/>
            <a:r>
              <a:rPr lang="en-GB" dirty="0" smtClean="0"/>
              <a:t>Receives DATA and verifies the checksum</a:t>
            </a:r>
          </a:p>
          <a:p>
            <a:r>
              <a:rPr lang="en-GB" dirty="0" smtClean="0"/>
              <a:t>Assertions inside VALID-READY channel</a:t>
            </a:r>
          </a:p>
          <a:p>
            <a:r>
              <a:rPr lang="en-GB" dirty="0" smtClean="0"/>
              <a:t>Inspection of the VCD trace</a:t>
            </a:r>
          </a:p>
          <a:p>
            <a:r>
              <a:rPr lang="en-GB" dirty="0" smtClean="0"/>
              <a:t>Tests 01..07 run continuously in the random order for 1 ms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vri_test</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vri_test</a:t>
            </a:r>
            <a:r>
              <a:rPr lang="en-US" sz="2400" dirty="0" smtClean="0">
                <a:latin typeface="Consolas" pitchFamily="49" charset="0"/>
                <a:cs typeface="Consolas" pitchFamily="49" charset="0"/>
              </a:rPr>
              <a:t> all </a:t>
            </a: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test01</a:t>
            </a:r>
            <a:endParaRPr lang="en-US" dirty="0"/>
          </a:p>
        </p:txBody>
      </p:sp>
      <p:sp>
        <p:nvSpPr>
          <p:cNvPr id="3" name="Content Placeholder 2"/>
          <p:cNvSpPr>
            <a:spLocks noGrp="1"/>
          </p:cNvSpPr>
          <p:nvPr>
            <p:ph idx="1"/>
          </p:nvPr>
        </p:nvSpPr>
        <p:spPr>
          <a:xfrm>
            <a:off x="457200" y="1600200"/>
            <a:ext cx="8229600" cy="2514600"/>
          </a:xfrm>
        </p:spPr>
        <p:txBody>
          <a:bodyPr>
            <a:normAutofit fontScale="85000" lnSpcReduction="20000"/>
          </a:bodyPr>
          <a:lstStyle/>
          <a:p>
            <a:r>
              <a:rPr lang="en-GB" dirty="0" smtClean="0"/>
              <a:t>Verifies  basic operation</a:t>
            </a:r>
          </a:p>
          <a:p>
            <a:r>
              <a:rPr lang="en-GB" dirty="0" smtClean="0"/>
              <a:t>Scalar core configures vector core components</a:t>
            </a:r>
          </a:p>
          <a:p>
            <a:pPr lvl="1"/>
            <a:r>
              <a:rPr lang="en-GB" dirty="0" smtClean="0"/>
              <a:t>st_gen1-&gt;st_ana1, st_gen2-&gt;st_ana2 </a:t>
            </a:r>
          </a:p>
          <a:p>
            <a:r>
              <a:rPr lang="en-GB" dirty="0" smtClean="0"/>
              <a:t>Scalar core initiates 2 concurrent vector transfers</a:t>
            </a:r>
          </a:p>
          <a:p>
            <a:r>
              <a:rPr lang="en-GB" dirty="0" smtClean="0"/>
              <a:t>Wait for transfer completion by polling the events from XBAR and EUs</a:t>
            </a:r>
          </a:p>
        </p:txBody>
      </p:sp>
      <p:pic>
        <p:nvPicPr>
          <p:cNvPr id="33794" name="Picture 2"/>
          <p:cNvPicPr>
            <a:picLocks noChangeAspect="1" noChangeArrowheads="1"/>
          </p:cNvPicPr>
          <p:nvPr/>
        </p:nvPicPr>
        <p:blipFill>
          <a:blip r:embed="rId2"/>
          <a:srcRect/>
          <a:stretch>
            <a:fillRect/>
          </a:stretch>
        </p:blipFill>
        <p:spPr bwMode="auto">
          <a:xfrm>
            <a:off x="3752850" y="4000500"/>
            <a:ext cx="1638300" cy="163830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test02</a:t>
            </a:r>
            <a:endParaRPr lang="en-US" dirty="0"/>
          </a:p>
        </p:txBody>
      </p:sp>
      <p:sp>
        <p:nvSpPr>
          <p:cNvPr id="3" name="Content Placeholder 2"/>
          <p:cNvSpPr>
            <a:spLocks noGrp="1"/>
          </p:cNvSpPr>
          <p:nvPr>
            <p:ph idx="1"/>
          </p:nvPr>
        </p:nvSpPr>
        <p:spPr>
          <a:xfrm>
            <a:off x="457200" y="1600200"/>
            <a:ext cx="8229600" cy="2286000"/>
          </a:xfrm>
        </p:spPr>
        <p:txBody>
          <a:bodyPr>
            <a:normAutofit fontScale="77500" lnSpcReduction="20000"/>
          </a:bodyPr>
          <a:lstStyle/>
          <a:p>
            <a:r>
              <a:rPr lang="en-GB" dirty="0" smtClean="0"/>
              <a:t>Verifies operation of the “always ready” destination</a:t>
            </a:r>
          </a:p>
          <a:p>
            <a:r>
              <a:rPr lang="en-GB" dirty="0" smtClean="0"/>
              <a:t>Scalar core configures vector core components </a:t>
            </a:r>
          </a:p>
          <a:p>
            <a:pPr lvl="1"/>
            <a:r>
              <a:rPr lang="en-GB" dirty="0" smtClean="0"/>
              <a:t>st_gen1-&gt;st_ana2 with READY=1, st_gen2-&gt;st_ana1 </a:t>
            </a:r>
          </a:p>
          <a:p>
            <a:r>
              <a:rPr lang="en-GB" dirty="0" smtClean="0"/>
              <a:t>Scalar core initiates 2 concurrent vector transfers. </a:t>
            </a:r>
          </a:p>
          <a:p>
            <a:r>
              <a:rPr lang="en-GB" dirty="0" smtClean="0"/>
              <a:t>Wait for transfer completion by polling the events from XBAR and EUs</a:t>
            </a:r>
          </a:p>
        </p:txBody>
      </p:sp>
      <p:pic>
        <p:nvPicPr>
          <p:cNvPr id="34818" name="Picture 2"/>
          <p:cNvPicPr>
            <a:picLocks noChangeAspect="1" noChangeArrowheads="1"/>
          </p:cNvPicPr>
          <p:nvPr/>
        </p:nvPicPr>
        <p:blipFill>
          <a:blip r:embed="rId2"/>
          <a:srcRect/>
          <a:stretch>
            <a:fillRect/>
          </a:stretch>
        </p:blipFill>
        <p:spPr bwMode="auto">
          <a:xfrm>
            <a:off x="3752850" y="3771900"/>
            <a:ext cx="1638300" cy="1638300"/>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test03</a:t>
            </a:r>
            <a:endParaRPr lang="en-US" dirty="0"/>
          </a:p>
        </p:txBody>
      </p:sp>
      <p:sp>
        <p:nvSpPr>
          <p:cNvPr id="3" name="Content Placeholder 2"/>
          <p:cNvSpPr>
            <a:spLocks noGrp="1"/>
          </p:cNvSpPr>
          <p:nvPr>
            <p:ph idx="1"/>
          </p:nvPr>
        </p:nvSpPr>
        <p:spPr>
          <a:xfrm>
            <a:off x="457200" y="1600200"/>
            <a:ext cx="8229600" cy="2514600"/>
          </a:xfrm>
        </p:spPr>
        <p:txBody>
          <a:bodyPr>
            <a:normAutofit fontScale="77500" lnSpcReduction="20000"/>
          </a:bodyPr>
          <a:lstStyle/>
          <a:p>
            <a:r>
              <a:rPr lang="en-GB" dirty="0" smtClean="0"/>
              <a:t>Verifies data multicasting</a:t>
            </a:r>
          </a:p>
          <a:p>
            <a:r>
              <a:rPr lang="en-GB" dirty="0" smtClean="0"/>
              <a:t>Scalar core configures vector core components </a:t>
            </a:r>
          </a:p>
          <a:p>
            <a:pPr lvl="1"/>
            <a:r>
              <a:rPr lang="en-GB" dirty="0" smtClean="0"/>
              <a:t>st_gen1-&gt;st_ana1, st_ana2. st_ana1 set as master, st_ana2 has READY=1</a:t>
            </a:r>
          </a:p>
          <a:p>
            <a:r>
              <a:rPr lang="en-GB" dirty="0" smtClean="0"/>
              <a:t>Scalar core initiates 2 concurrent vector transfers. </a:t>
            </a:r>
          </a:p>
          <a:p>
            <a:r>
              <a:rPr lang="en-GB" dirty="0" smtClean="0"/>
              <a:t>Wait for transfer completion by polling the events from XBAR and EUs</a:t>
            </a:r>
          </a:p>
        </p:txBody>
      </p:sp>
      <p:pic>
        <p:nvPicPr>
          <p:cNvPr id="35842" name="Picture 2"/>
          <p:cNvPicPr>
            <a:picLocks noChangeAspect="1" noChangeArrowheads="1"/>
          </p:cNvPicPr>
          <p:nvPr/>
        </p:nvPicPr>
        <p:blipFill>
          <a:blip r:embed="rId2"/>
          <a:srcRect/>
          <a:stretch>
            <a:fillRect/>
          </a:stretch>
        </p:blipFill>
        <p:spPr bwMode="auto">
          <a:xfrm>
            <a:off x="3752850" y="4076700"/>
            <a:ext cx="1638300" cy="1638300"/>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test04</a:t>
            </a:r>
            <a:endParaRPr lang="en-US" dirty="0"/>
          </a:p>
        </p:txBody>
      </p:sp>
      <p:sp>
        <p:nvSpPr>
          <p:cNvPr id="3" name="Content Placeholder 2"/>
          <p:cNvSpPr>
            <a:spLocks noGrp="1"/>
          </p:cNvSpPr>
          <p:nvPr>
            <p:ph idx="1"/>
          </p:nvPr>
        </p:nvSpPr>
        <p:spPr>
          <a:xfrm>
            <a:off x="457200" y="1600200"/>
            <a:ext cx="8229600" cy="2667000"/>
          </a:xfrm>
        </p:spPr>
        <p:txBody>
          <a:bodyPr>
            <a:normAutofit fontScale="62500" lnSpcReduction="20000"/>
          </a:bodyPr>
          <a:lstStyle/>
          <a:p>
            <a:r>
              <a:rPr lang="en-GB" dirty="0" smtClean="0"/>
              <a:t>Verifies automatic stepping through the EU and XBAR configuration slots</a:t>
            </a:r>
          </a:p>
          <a:p>
            <a:r>
              <a:rPr lang="en-GB" dirty="0" smtClean="0"/>
              <a:t>Scalar core configures vector core components to execute 3 configuration slots in a succession. </a:t>
            </a:r>
          </a:p>
          <a:p>
            <a:pPr lvl="1">
              <a:buNone/>
            </a:pPr>
            <a:r>
              <a:rPr lang="en-GB" dirty="0" smtClean="0"/>
              <a:t>1. st_gen1-&gt;st_ana1, st_gen2-&gt;st_ana2</a:t>
            </a:r>
          </a:p>
          <a:p>
            <a:pPr lvl="1">
              <a:buNone/>
            </a:pPr>
            <a:r>
              <a:rPr lang="en-GB" dirty="0" smtClean="0"/>
              <a:t>2. st_gen1-&gt;st_ana2, st_gen2-&gt;st_ana1 </a:t>
            </a:r>
          </a:p>
          <a:p>
            <a:pPr lvl="1">
              <a:buNone/>
            </a:pPr>
            <a:r>
              <a:rPr lang="en-GB" dirty="0" smtClean="0"/>
              <a:t>3. st_gen1-&gt;st_ana1, st_ana2. st_ana1 set as master, st_ana2 has READY=1</a:t>
            </a:r>
          </a:p>
          <a:p>
            <a:r>
              <a:rPr lang="en-GB" dirty="0" smtClean="0"/>
              <a:t>Scalar core initiates vector transfers which correspond to slot 1. </a:t>
            </a:r>
          </a:p>
          <a:p>
            <a:r>
              <a:rPr lang="en-GB" dirty="0" smtClean="0"/>
              <a:t>Scalar core waits for the completion of the transfers which correspond to slot 3 by polling the corresponding events</a:t>
            </a:r>
          </a:p>
        </p:txBody>
      </p:sp>
      <p:pic>
        <p:nvPicPr>
          <p:cNvPr id="36866" name="Picture 2"/>
          <p:cNvPicPr>
            <a:picLocks noChangeAspect="1" noChangeArrowheads="1"/>
          </p:cNvPicPr>
          <p:nvPr/>
        </p:nvPicPr>
        <p:blipFill>
          <a:blip r:embed="rId2"/>
          <a:srcRect/>
          <a:stretch>
            <a:fillRect/>
          </a:stretch>
        </p:blipFill>
        <p:spPr bwMode="auto">
          <a:xfrm>
            <a:off x="1695450" y="4457700"/>
            <a:ext cx="5753100" cy="1638300"/>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test05</a:t>
            </a:r>
            <a:endParaRPr lang="en-US" dirty="0"/>
          </a:p>
        </p:txBody>
      </p:sp>
      <p:sp>
        <p:nvSpPr>
          <p:cNvPr id="3" name="Content Placeholder 2"/>
          <p:cNvSpPr>
            <a:spLocks noGrp="1"/>
          </p:cNvSpPr>
          <p:nvPr>
            <p:ph idx="1"/>
          </p:nvPr>
        </p:nvSpPr>
        <p:spPr>
          <a:xfrm>
            <a:off x="457200" y="1600200"/>
            <a:ext cx="8229600" cy="2819400"/>
          </a:xfrm>
        </p:spPr>
        <p:txBody>
          <a:bodyPr>
            <a:normAutofit fontScale="55000" lnSpcReduction="20000"/>
          </a:bodyPr>
          <a:lstStyle/>
          <a:p>
            <a:r>
              <a:rPr lang="en-GB" dirty="0" smtClean="0"/>
              <a:t>Verifies deferred execution in XBAR</a:t>
            </a:r>
          </a:p>
          <a:p>
            <a:r>
              <a:rPr lang="en-GB" dirty="0" smtClean="0"/>
              <a:t>Scalar core configures vector core components in slot 1</a:t>
            </a:r>
          </a:p>
          <a:p>
            <a:pPr lvl="1"/>
            <a:r>
              <a:rPr lang="en-GB" dirty="0" smtClean="0"/>
              <a:t>st_gen1-&gt;st_ana1</a:t>
            </a:r>
          </a:p>
          <a:p>
            <a:r>
              <a:rPr lang="en-GB" dirty="0" smtClean="0"/>
              <a:t>Scalar core initiates vector transfers which correspond to slot1. </a:t>
            </a:r>
          </a:p>
          <a:p>
            <a:r>
              <a:rPr lang="en-GB" dirty="0" smtClean="0"/>
              <a:t>Without waiting for completion Scalar core configures vector core components in slot 2</a:t>
            </a:r>
          </a:p>
          <a:p>
            <a:pPr lvl="1"/>
            <a:r>
              <a:rPr lang="en-GB" dirty="0" smtClean="0"/>
              <a:t>st_gen1-&gt;st_ana2</a:t>
            </a:r>
          </a:p>
          <a:p>
            <a:r>
              <a:rPr lang="en-GB" dirty="0" smtClean="0"/>
              <a:t>Scalar core initiates vector transfers which correspond to slot 2. Vector core defers  the execution of slot 2 until slot 1 is complete and st_gen1 becomes available. </a:t>
            </a:r>
          </a:p>
          <a:p>
            <a:r>
              <a:rPr lang="en-GB" dirty="0" smtClean="0"/>
              <a:t>Scalar core waits for the completion of the transfers which correspond to slot 2. </a:t>
            </a:r>
          </a:p>
          <a:p>
            <a:endParaRPr lang="en-GB" dirty="0" smtClean="0"/>
          </a:p>
          <a:p>
            <a:pPr>
              <a:buNone/>
            </a:pPr>
            <a:endParaRPr lang="en-GB" dirty="0" smtClean="0"/>
          </a:p>
        </p:txBody>
      </p:sp>
      <p:pic>
        <p:nvPicPr>
          <p:cNvPr id="9218" name="Picture 2"/>
          <p:cNvPicPr>
            <a:picLocks noChangeAspect="1" noChangeArrowheads="1"/>
          </p:cNvPicPr>
          <p:nvPr/>
        </p:nvPicPr>
        <p:blipFill>
          <a:blip r:embed="rId2"/>
          <a:srcRect/>
          <a:stretch>
            <a:fillRect/>
          </a:stretch>
        </p:blipFill>
        <p:spPr bwMode="auto">
          <a:xfrm>
            <a:off x="2133600" y="4648200"/>
            <a:ext cx="3771900" cy="1638300"/>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test06</a:t>
            </a:r>
            <a:endParaRPr lang="en-US" dirty="0"/>
          </a:p>
        </p:txBody>
      </p:sp>
      <p:sp>
        <p:nvSpPr>
          <p:cNvPr id="3" name="Content Placeholder 2"/>
          <p:cNvSpPr>
            <a:spLocks noGrp="1"/>
          </p:cNvSpPr>
          <p:nvPr>
            <p:ph idx="1"/>
          </p:nvPr>
        </p:nvSpPr>
        <p:spPr>
          <a:xfrm>
            <a:off x="457200" y="1600200"/>
            <a:ext cx="8229600" cy="3124200"/>
          </a:xfrm>
        </p:spPr>
        <p:txBody>
          <a:bodyPr>
            <a:normAutofit fontScale="55000" lnSpcReduction="20000"/>
          </a:bodyPr>
          <a:lstStyle/>
          <a:p>
            <a:r>
              <a:rPr lang="en-GB" dirty="0" smtClean="0"/>
              <a:t>Verifies deferred execution in XBAR and EUs</a:t>
            </a:r>
          </a:p>
          <a:p>
            <a:r>
              <a:rPr lang="en-GB" dirty="0" smtClean="0"/>
              <a:t>Scalar core configures vector core components in slot 1</a:t>
            </a:r>
          </a:p>
          <a:p>
            <a:pPr lvl="1"/>
            <a:r>
              <a:rPr lang="en-GB" dirty="0" smtClean="0"/>
              <a:t>st_gen1-&gt;st_ana1</a:t>
            </a:r>
          </a:p>
          <a:p>
            <a:pPr lvl="1"/>
            <a:r>
              <a:rPr lang="en-GB" dirty="0" smtClean="0"/>
              <a:t>st_gen2-&gt;st_ana2</a:t>
            </a:r>
          </a:p>
          <a:p>
            <a:r>
              <a:rPr lang="en-GB" dirty="0" smtClean="0"/>
              <a:t>Scalar core initiates vector transfers which correspond to slot1. </a:t>
            </a:r>
          </a:p>
          <a:p>
            <a:r>
              <a:rPr lang="en-GB" dirty="0" smtClean="0"/>
              <a:t>Without waiting for completion Scalar core configures vector core components in slot 2</a:t>
            </a:r>
          </a:p>
          <a:p>
            <a:pPr lvl="1"/>
            <a:r>
              <a:rPr lang="en-GB" dirty="0" smtClean="0"/>
              <a:t>st_gen1-&gt;st_ana2</a:t>
            </a:r>
          </a:p>
          <a:p>
            <a:pPr lvl="1"/>
            <a:r>
              <a:rPr lang="en-GB" dirty="0" smtClean="0"/>
              <a:t>st_gen2-&gt;st_ana1</a:t>
            </a:r>
          </a:p>
          <a:p>
            <a:r>
              <a:rPr lang="en-GB" dirty="0" smtClean="0"/>
              <a:t>Scalar core initiates vector transfers which correspond to slot 2. Vector core defers  the execution of slot 2 until slot 1 is complete and EUs become available. </a:t>
            </a:r>
          </a:p>
          <a:p>
            <a:r>
              <a:rPr lang="en-GB" dirty="0" smtClean="0"/>
              <a:t>Scalar core waits for the completion of the transfers which correspond to slot 2. </a:t>
            </a:r>
          </a:p>
          <a:p>
            <a:endParaRPr lang="en-GB" dirty="0" smtClean="0"/>
          </a:p>
          <a:p>
            <a:pPr>
              <a:buNone/>
            </a:pPr>
            <a:endParaRPr lang="en-GB" dirty="0" smtClean="0"/>
          </a:p>
        </p:txBody>
      </p:sp>
      <p:pic>
        <p:nvPicPr>
          <p:cNvPr id="37890" name="Picture 2"/>
          <p:cNvPicPr>
            <a:picLocks noChangeAspect="1" noChangeArrowheads="1"/>
          </p:cNvPicPr>
          <p:nvPr/>
        </p:nvPicPr>
        <p:blipFill>
          <a:blip r:embed="rId2"/>
          <a:srcRect/>
          <a:stretch>
            <a:fillRect/>
          </a:stretch>
        </p:blipFill>
        <p:spPr bwMode="auto">
          <a:xfrm>
            <a:off x="2686050" y="4762500"/>
            <a:ext cx="3771900" cy="1638300"/>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test07</a:t>
            </a:r>
            <a:endParaRPr lang="en-US" dirty="0"/>
          </a:p>
        </p:txBody>
      </p:sp>
      <p:sp>
        <p:nvSpPr>
          <p:cNvPr id="3" name="Content Placeholder 2"/>
          <p:cNvSpPr>
            <a:spLocks noGrp="1"/>
          </p:cNvSpPr>
          <p:nvPr>
            <p:ph idx="1"/>
          </p:nvPr>
        </p:nvSpPr>
        <p:spPr>
          <a:xfrm>
            <a:off x="457200" y="1600200"/>
            <a:ext cx="8229600" cy="4495800"/>
          </a:xfrm>
        </p:spPr>
        <p:txBody>
          <a:bodyPr>
            <a:normAutofit fontScale="62500" lnSpcReduction="20000"/>
          </a:bodyPr>
          <a:lstStyle/>
          <a:p>
            <a:r>
              <a:rPr lang="en-GB" dirty="0" smtClean="0"/>
              <a:t>Verifies execution priorities</a:t>
            </a:r>
          </a:p>
          <a:p>
            <a:r>
              <a:rPr lang="en-GB" dirty="0" smtClean="0"/>
              <a:t>Scalar core configures vector core components to execute configuration slots 1 and 2 in a succession. </a:t>
            </a:r>
          </a:p>
          <a:p>
            <a:pPr lvl="1">
              <a:buNone/>
            </a:pPr>
            <a:r>
              <a:rPr lang="en-GB" dirty="0" smtClean="0"/>
              <a:t>1. st_gen1-&gt;st_ana1</a:t>
            </a:r>
          </a:p>
          <a:p>
            <a:pPr lvl="1">
              <a:buNone/>
            </a:pPr>
            <a:r>
              <a:rPr lang="en-GB" dirty="0" smtClean="0"/>
              <a:t>2. st_gen1-&gt;st_ana2</a:t>
            </a:r>
          </a:p>
          <a:p>
            <a:r>
              <a:rPr lang="en-GB" dirty="0" smtClean="0"/>
              <a:t>Scalar core initiates vector transfers which correspond to slot 1. </a:t>
            </a:r>
          </a:p>
          <a:p>
            <a:r>
              <a:rPr lang="en-GB" dirty="0" smtClean="0"/>
              <a:t>Without waiting for completion Scalar core configures vector core components in slot 3</a:t>
            </a:r>
          </a:p>
          <a:p>
            <a:pPr lvl="1"/>
            <a:r>
              <a:rPr lang="en-GB" dirty="0" smtClean="0"/>
              <a:t>st_gen1-&gt;st_ana1</a:t>
            </a:r>
          </a:p>
          <a:p>
            <a:r>
              <a:rPr lang="en-GB" dirty="0" smtClean="0"/>
              <a:t>Scalar core initiates vector transfers which correspond to slot 3. Vector core defers  the execution of slot 3 until slots 1 and 2 are complete and EUs become available. </a:t>
            </a:r>
          </a:p>
          <a:p>
            <a:r>
              <a:rPr lang="en-GB" dirty="0" smtClean="0"/>
              <a:t>The resulting succession of transfers:</a:t>
            </a:r>
          </a:p>
          <a:p>
            <a:pPr marL="971550" lvl="1" indent="-514350">
              <a:buAutoNum type="arabicPeriod"/>
            </a:pPr>
            <a:r>
              <a:rPr lang="en-GB" dirty="0" smtClean="0"/>
              <a:t>st_gen1-&gt;st_ana1</a:t>
            </a:r>
          </a:p>
          <a:p>
            <a:pPr marL="971550" lvl="1" indent="-514350">
              <a:buFont typeface="Arial" pitchFamily="34" charset="0"/>
              <a:buAutoNum type="arabicPeriod"/>
            </a:pPr>
            <a:r>
              <a:rPr lang="en-GB" dirty="0" smtClean="0"/>
              <a:t>st_gen1-&gt;st_ana2</a:t>
            </a:r>
          </a:p>
          <a:p>
            <a:pPr marL="971550" lvl="1" indent="-514350">
              <a:buFont typeface="Arial" pitchFamily="34" charset="0"/>
              <a:buAutoNum type="arabicPeriod"/>
            </a:pPr>
            <a:r>
              <a:rPr lang="en-GB" dirty="0" smtClean="0"/>
              <a:t>st_gen1-&gt;st_ana1</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dm2dm</a:t>
            </a:r>
            <a:endParaRPr lang="en-US" dirty="0"/>
          </a:p>
        </p:txBody>
      </p:sp>
      <p:sp>
        <p:nvSpPr>
          <p:cNvPr id="3" name="Content Placeholder 2"/>
          <p:cNvSpPr>
            <a:spLocks noGrp="1"/>
          </p:cNvSpPr>
          <p:nvPr>
            <p:ph idx="1"/>
          </p:nvPr>
        </p:nvSpPr>
        <p:spPr>
          <a:xfrm>
            <a:off x="457200" y="1600200"/>
            <a:ext cx="8229600" cy="4343400"/>
          </a:xfrm>
        </p:spPr>
        <p:txBody>
          <a:bodyPr>
            <a:normAutofit fontScale="85000" lnSpcReduction="20000"/>
          </a:bodyPr>
          <a:lstStyle/>
          <a:p>
            <a:r>
              <a:rPr lang="en-GB" dirty="0" smtClean="0"/>
              <a:t>Verifies operation of the DM RAM blocks</a:t>
            </a:r>
          </a:p>
          <a:p>
            <a:pPr lvl="1"/>
            <a:r>
              <a:rPr lang="en-GB" dirty="0" smtClean="0"/>
              <a:t>dm_ram_1rw – Single port RAM with n</a:t>
            </a:r>
            <a:r>
              <a:rPr lang="en-US" dirty="0" smtClean="0"/>
              <a:t>on-simultaneous read and write operations from a single address</a:t>
            </a:r>
            <a:endParaRPr lang="en-GB" dirty="0" smtClean="0"/>
          </a:p>
          <a:p>
            <a:pPr lvl="1"/>
            <a:r>
              <a:rPr lang="en-GB" dirty="0" smtClean="0"/>
              <a:t>dm_ram_1r1w – simple dual-port RAM with </a:t>
            </a:r>
            <a:r>
              <a:rPr lang="en-US" dirty="0" smtClean="0"/>
              <a:t>simultaneous one read and one write operations to different locations</a:t>
            </a:r>
            <a:endParaRPr lang="en-GB" dirty="0" smtClean="0"/>
          </a:p>
          <a:p>
            <a:r>
              <a:rPr lang="en-GB" dirty="0" smtClean="0"/>
              <a:t>The test checks</a:t>
            </a:r>
          </a:p>
          <a:p>
            <a:pPr lvl="1"/>
            <a:r>
              <a:rPr lang="en-GB" dirty="0" smtClean="0"/>
              <a:t>Integration into the vector core structure</a:t>
            </a:r>
          </a:p>
          <a:p>
            <a:pPr lvl="1"/>
            <a:r>
              <a:rPr lang="en-GB" dirty="0" smtClean="0"/>
              <a:t>Operational modes of address generator </a:t>
            </a:r>
          </a:p>
          <a:p>
            <a:pPr lvl="1"/>
            <a:r>
              <a:rPr lang="en-GB" dirty="0" smtClean="0"/>
              <a:t>AG register and configuration</a:t>
            </a:r>
          </a:p>
          <a:p>
            <a:r>
              <a:rPr lang="en-GB" dirty="0" smtClean="0"/>
              <a:t>Test runs continuously with the constraint random vector sizes and VRI parameters for 1 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a:xfrm>
            <a:off x="304800" y="1371600"/>
            <a:ext cx="8610600" cy="4800600"/>
          </a:xfrm>
        </p:spPr>
        <p:txBody>
          <a:bodyPr>
            <a:normAutofit fontScale="77500" lnSpcReduction="20000"/>
          </a:bodyPr>
          <a:lstStyle/>
          <a:p>
            <a:r>
              <a:rPr lang="en-US" dirty="0" smtClean="0"/>
              <a:t>Benefits of using </a:t>
            </a:r>
            <a:r>
              <a:rPr lang="en-US" dirty="0" err="1" smtClean="0"/>
              <a:t>SystemC</a:t>
            </a:r>
            <a:endParaRPr lang="en-US" dirty="0" smtClean="0"/>
          </a:p>
          <a:p>
            <a:pPr lvl="1"/>
            <a:r>
              <a:rPr lang="en-US" dirty="0" smtClean="0"/>
              <a:t>Short update-simulation-analysis cycle which allows for simulation driven development and optimization of the architecture</a:t>
            </a:r>
          </a:p>
          <a:p>
            <a:pPr lvl="1"/>
            <a:r>
              <a:rPr lang="en-US" dirty="0" smtClean="0"/>
              <a:t>Cycle accurate simulation for the vector core to obtain realistic timing and throughput estimates at the earlier stages</a:t>
            </a:r>
          </a:p>
          <a:p>
            <a:pPr lvl="1"/>
            <a:r>
              <a:rPr lang="en-US" dirty="0" smtClean="0"/>
              <a:t>High level of abstraction for Vector Core preferences, runtime configuration and status to stay focused on the architectural tasks</a:t>
            </a:r>
          </a:p>
          <a:p>
            <a:pPr lvl="1"/>
            <a:r>
              <a:rPr lang="en-US" dirty="0" smtClean="0"/>
              <a:t>Large ecosystem of C/C++ libraries for data manipulation and processing allows for top-down development approach: from high level processing functions down to elementary arithmetic operations</a:t>
            </a:r>
          </a:p>
          <a:p>
            <a:pPr lvl="1"/>
            <a:r>
              <a:rPr lang="en-US" dirty="0" smtClean="0"/>
              <a:t>Integration into the existing simulation workflows</a:t>
            </a:r>
          </a:p>
          <a:p>
            <a:pPr lvl="1"/>
            <a:r>
              <a:rPr lang="en-US" dirty="0" smtClean="0"/>
              <a:t>Open source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dm2dm</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US" dirty="0" smtClean="0"/>
              <a:t>Clean </a:t>
            </a:r>
          </a:p>
          <a:p>
            <a:pPr>
              <a:buNone/>
            </a:pPr>
            <a:r>
              <a:rPr lang="en-US" sz="2400" dirty="0" smtClean="0">
                <a:latin typeface="Consolas" pitchFamily="49" charset="0"/>
                <a:cs typeface="Consolas" pitchFamily="49" charset="0"/>
              </a:rPr>
              <a:t>make EXAMPLE=basic/dm2dm clean </a:t>
            </a:r>
          </a:p>
          <a:p>
            <a:r>
              <a:rPr lang="en-US" dirty="0" smtClean="0"/>
              <a:t>Build </a:t>
            </a:r>
          </a:p>
          <a:p>
            <a:pPr>
              <a:buNone/>
            </a:pPr>
            <a:r>
              <a:rPr lang="en-US" sz="2400" dirty="0" smtClean="0">
                <a:latin typeface="Consolas" pitchFamily="49" charset="0"/>
                <a:cs typeface="Consolas" pitchFamily="49" charset="0"/>
              </a:rPr>
              <a:t>make EXAMPLE=basic/dm2dm all </a:t>
            </a: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dm2dm</a:t>
            </a:r>
            <a:endParaRPr lang="en-US" dirty="0"/>
          </a:p>
        </p:txBody>
      </p:sp>
      <p:sp>
        <p:nvSpPr>
          <p:cNvPr id="3" name="Content Placeholder 2"/>
          <p:cNvSpPr>
            <a:spLocks noGrp="1"/>
          </p:cNvSpPr>
          <p:nvPr>
            <p:ph idx="1"/>
          </p:nvPr>
        </p:nvSpPr>
        <p:spPr>
          <a:xfrm>
            <a:off x="457200" y="1600200"/>
            <a:ext cx="8229600" cy="2438400"/>
          </a:xfrm>
        </p:spPr>
        <p:txBody>
          <a:bodyPr>
            <a:normAutofit fontScale="70000" lnSpcReduction="20000"/>
          </a:bodyPr>
          <a:lstStyle/>
          <a:p>
            <a:r>
              <a:rPr lang="en-GB" dirty="0" smtClean="0"/>
              <a:t>Scalar core configures vector core components to execute configuration slots 1..3 in a succession. </a:t>
            </a:r>
          </a:p>
          <a:p>
            <a:pPr lvl="1">
              <a:buNone/>
            </a:pPr>
            <a:r>
              <a:rPr lang="en-GB" dirty="0" smtClean="0"/>
              <a:t>1. st_gen1-&gt;dm1 (lower half), st_ana1</a:t>
            </a:r>
          </a:p>
          <a:p>
            <a:pPr lvl="1">
              <a:buNone/>
            </a:pPr>
            <a:r>
              <a:rPr lang="en-GB" dirty="0" smtClean="0"/>
              <a:t>2. st_gen1-&gt;dm1 (upper half), st_ana1; dm1 (lower half)-&gt;dm2, st_ana2</a:t>
            </a:r>
          </a:p>
          <a:p>
            <a:pPr lvl="1">
              <a:buNone/>
            </a:pPr>
            <a:r>
              <a:rPr lang="en-GB" dirty="0" smtClean="0"/>
              <a:t>3. dm1 (upper half)-&gt;st_ana1; dm2-&gt; dm1 (lower half),dm2</a:t>
            </a:r>
          </a:p>
          <a:p>
            <a:r>
              <a:rPr lang="en-GB" dirty="0" smtClean="0"/>
              <a:t>Scalar core initiates vector transfers which correspond to slot1. </a:t>
            </a:r>
          </a:p>
        </p:txBody>
      </p:sp>
      <p:pic>
        <p:nvPicPr>
          <p:cNvPr id="38914" name="Picture 2"/>
          <p:cNvPicPr>
            <a:picLocks noChangeAspect="1" noChangeArrowheads="1"/>
          </p:cNvPicPr>
          <p:nvPr/>
        </p:nvPicPr>
        <p:blipFill>
          <a:blip r:embed="rId2"/>
          <a:srcRect/>
          <a:stretch>
            <a:fillRect/>
          </a:stretch>
        </p:blipFill>
        <p:spPr bwMode="auto">
          <a:xfrm>
            <a:off x="600075" y="4305300"/>
            <a:ext cx="7943850" cy="1638300"/>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dm_init</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GB" dirty="0" smtClean="0"/>
              <a:t>Verifies initialization of the DM block from .mat file</a:t>
            </a:r>
          </a:p>
          <a:p>
            <a:pPr lvl="1"/>
            <a:r>
              <a:rPr lang="en-GB" dirty="0" smtClean="0"/>
              <a:t>.mat file is generated with </a:t>
            </a:r>
            <a:r>
              <a:rPr lang="en-GB" dirty="0" err="1" smtClean="0"/>
              <a:t>Matlab</a:t>
            </a:r>
            <a:endParaRPr lang="en-GB" dirty="0" smtClean="0"/>
          </a:p>
          <a:p>
            <a:r>
              <a:rPr lang="en-GB" dirty="0" smtClean="0"/>
              <a:t>The test checks</a:t>
            </a:r>
          </a:p>
          <a:p>
            <a:pPr lvl="1"/>
            <a:r>
              <a:rPr lang="en-GB" dirty="0" smtClean="0"/>
              <a:t>Integration of </a:t>
            </a:r>
            <a:r>
              <a:rPr lang="en-GB" dirty="0" err="1" smtClean="0"/>
              <a:t>matIO</a:t>
            </a:r>
            <a:r>
              <a:rPr lang="en-GB" dirty="0" smtClean="0"/>
              <a:t> library</a:t>
            </a:r>
          </a:p>
          <a:p>
            <a:pPr lvl="1"/>
            <a:r>
              <a:rPr lang="en-GB" dirty="0" smtClean="0"/>
              <a:t>DM initialization functionality</a:t>
            </a:r>
          </a:p>
          <a:p>
            <a:r>
              <a:rPr lang="en-GB" dirty="0" smtClean="0"/>
              <a:t>Test runs continuously with the constraint random VRI parameters for 100 us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dm_init</a:t>
            </a:r>
            <a:endParaRPr lang="en-US" dirty="0"/>
          </a:p>
        </p:txBody>
      </p:sp>
      <p:sp>
        <p:nvSpPr>
          <p:cNvPr id="3" name="Content Placeholder 2"/>
          <p:cNvSpPr>
            <a:spLocks noGrp="1"/>
          </p:cNvSpPr>
          <p:nvPr>
            <p:ph idx="1"/>
          </p:nvPr>
        </p:nvSpPr>
        <p:spPr>
          <a:xfrm>
            <a:off x="457200" y="1600200"/>
            <a:ext cx="8229600" cy="4343400"/>
          </a:xfrm>
        </p:spPr>
        <p:txBody>
          <a:bodyPr>
            <a:normAutofit fontScale="85000" lnSpcReduction="20000"/>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dm_init</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dm_init</a:t>
            </a:r>
            <a:r>
              <a:rPr lang="en-US" sz="2400" dirty="0" smtClean="0">
                <a:latin typeface="Consolas" pitchFamily="49" charset="0"/>
                <a:cs typeface="Consolas" pitchFamily="49" charset="0"/>
              </a:rPr>
              <a:t> all </a:t>
            </a:r>
          </a:p>
          <a:p>
            <a:r>
              <a:rPr lang="en-US" dirty="0" smtClean="0"/>
              <a:t>Generate initialization .mat file  </a:t>
            </a:r>
          </a:p>
          <a:p>
            <a:pPr>
              <a:buNone/>
            </a:pPr>
            <a:r>
              <a:rPr lang="en-GB" sz="2400" dirty="0" smtClean="0">
                <a:latin typeface="Consolas" pitchFamily="49" charset="0"/>
                <a:cs typeface="Consolas" pitchFamily="49" charset="0"/>
              </a:rPr>
              <a:t>Execute ./examples/basic/</a:t>
            </a:r>
            <a:r>
              <a:rPr lang="en-GB" sz="2400" dirty="0" err="1" smtClean="0">
                <a:latin typeface="Consolas" pitchFamily="49" charset="0"/>
                <a:cs typeface="Consolas" pitchFamily="49" charset="0"/>
              </a:rPr>
              <a:t>dm_init</a:t>
            </a:r>
            <a:r>
              <a:rPr lang="en-GB" sz="2400" dirty="0" smtClean="0">
                <a:latin typeface="Consolas" pitchFamily="49" charset="0"/>
                <a:cs typeface="Consolas" pitchFamily="49" charset="0"/>
              </a:rPr>
              <a:t>/mat/</a:t>
            </a:r>
            <a:r>
              <a:rPr lang="en-GB" sz="2400" dirty="0" err="1" smtClean="0">
                <a:latin typeface="Consolas" pitchFamily="49" charset="0"/>
                <a:cs typeface="Consolas" pitchFamily="49" charset="0"/>
              </a:rPr>
              <a:t>dm_init.m</a:t>
            </a:r>
            <a:endParaRPr lang="en-GB" sz="2400" dirty="0" smtClean="0">
              <a:latin typeface="Consolas" pitchFamily="49" charset="0"/>
              <a:cs typeface="Consolas" pitchFamily="49" charset="0"/>
            </a:endParaRPr>
          </a:p>
          <a:p>
            <a:pPr>
              <a:buNone/>
            </a:pPr>
            <a:r>
              <a:rPr lang="en-GB" sz="2400" dirty="0" smtClean="0">
                <a:latin typeface="Consolas" pitchFamily="49" charset="0"/>
                <a:cs typeface="Consolas" pitchFamily="49" charset="0"/>
              </a:rPr>
              <a:t>which generates file</a:t>
            </a:r>
          </a:p>
          <a:p>
            <a:pPr>
              <a:buNone/>
            </a:pPr>
            <a:r>
              <a:rPr lang="en-GB" sz="2400" dirty="0" smtClean="0">
                <a:latin typeface="Consolas" pitchFamily="49" charset="0"/>
                <a:cs typeface="Consolas" pitchFamily="49" charset="0"/>
              </a:rPr>
              <a:t>./examples/basic/</a:t>
            </a:r>
            <a:r>
              <a:rPr lang="en-GB" sz="2400" dirty="0" err="1" smtClean="0">
                <a:latin typeface="Consolas" pitchFamily="49" charset="0"/>
                <a:cs typeface="Consolas" pitchFamily="49" charset="0"/>
              </a:rPr>
              <a:t>dm_init</a:t>
            </a:r>
            <a:r>
              <a:rPr lang="en-GB" sz="2400" dirty="0" smtClean="0">
                <a:latin typeface="Consolas" pitchFamily="49" charset="0"/>
                <a:cs typeface="Consolas" pitchFamily="49" charset="0"/>
              </a:rPr>
              <a:t>/mat/dm_init.mat</a:t>
            </a:r>
            <a:endParaRPr lang="en-US" sz="2400" dirty="0" smtClean="0">
              <a:latin typeface="Consolas" pitchFamily="49" charset="0"/>
              <a:cs typeface="Consolas" pitchFamily="49" charset="0"/>
            </a:endParaRP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dm_init</a:t>
            </a:r>
            <a:endParaRPr lang="en-US" dirty="0"/>
          </a:p>
        </p:txBody>
      </p:sp>
      <p:sp>
        <p:nvSpPr>
          <p:cNvPr id="3" name="Content Placeholder 2"/>
          <p:cNvSpPr>
            <a:spLocks noGrp="1"/>
          </p:cNvSpPr>
          <p:nvPr>
            <p:ph idx="1"/>
          </p:nvPr>
        </p:nvSpPr>
        <p:spPr>
          <a:xfrm>
            <a:off x="457200" y="1600200"/>
            <a:ext cx="8229600" cy="2971800"/>
          </a:xfrm>
        </p:spPr>
        <p:txBody>
          <a:bodyPr>
            <a:normAutofit fontScale="62500" lnSpcReduction="20000"/>
          </a:bodyPr>
          <a:lstStyle/>
          <a:p>
            <a:r>
              <a:rPr lang="en-GB" dirty="0" smtClean="0"/>
              <a:t>4 regions of dm1 block are initialized from the file before the simulation starts</a:t>
            </a:r>
          </a:p>
          <a:p>
            <a:pPr lvl="1"/>
            <a:r>
              <a:rPr lang="en-GB" dirty="0" smtClean="0"/>
              <a:t>Initialize with the data accepted by </a:t>
            </a:r>
            <a:r>
              <a:rPr lang="en-GB" dirty="0" err="1" smtClean="0"/>
              <a:t>st_ana</a:t>
            </a:r>
            <a:endParaRPr lang="en-GB" dirty="0" smtClean="0"/>
          </a:p>
          <a:p>
            <a:r>
              <a:rPr lang="en-GB" dirty="0" smtClean="0"/>
              <a:t>Scalar core configures vector core components to execute configuration slots 1..3 in a succession. </a:t>
            </a:r>
          </a:p>
          <a:p>
            <a:pPr marL="971550" lvl="1" indent="-514350">
              <a:buAutoNum type="arabicPeriod"/>
            </a:pPr>
            <a:r>
              <a:rPr lang="en-GB" dirty="0" smtClean="0"/>
              <a:t>dm1-&gt; st_ana1, Initialized region 1 </a:t>
            </a:r>
          </a:p>
          <a:p>
            <a:pPr marL="971550" lvl="1" indent="-514350">
              <a:buFont typeface="Arial" pitchFamily="34" charset="0"/>
              <a:buAutoNum type="arabicPeriod"/>
            </a:pPr>
            <a:r>
              <a:rPr lang="en-GB" dirty="0" smtClean="0"/>
              <a:t>dm1-&gt; st_ana1, Initialized region 2 </a:t>
            </a:r>
          </a:p>
          <a:p>
            <a:pPr marL="971550" lvl="1" indent="-514350">
              <a:buFont typeface="Arial" pitchFamily="34" charset="0"/>
              <a:buAutoNum type="arabicPeriod"/>
            </a:pPr>
            <a:r>
              <a:rPr lang="en-GB" dirty="0" smtClean="0"/>
              <a:t>dm1-&gt; st_ana1, Initialized region 3 </a:t>
            </a:r>
          </a:p>
          <a:p>
            <a:pPr marL="971550" lvl="1" indent="-514350">
              <a:buFont typeface="Arial" pitchFamily="34" charset="0"/>
              <a:buAutoNum type="arabicPeriod"/>
            </a:pPr>
            <a:r>
              <a:rPr lang="en-GB" dirty="0" smtClean="0"/>
              <a:t>dm1-&gt; st_ana1, Initialized region 4 </a:t>
            </a:r>
          </a:p>
          <a:p>
            <a:r>
              <a:rPr lang="en-GB" dirty="0" smtClean="0"/>
              <a:t>Scalar core initiates vector transfers which correspond to slot1. </a:t>
            </a:r>
          </a:p>
        </p:txBody>
      </p:sp>
      <p:pic>
        <p:nvPicPr>
          <p:cNvPr id="39938" name="Picture 2"/>
          <p:cNvPicPr>
            <a:picLocks noChangeAspect="1" noChangeArrowheads="1"/>
          </p:cNvPicPr>
          <p:nvPr/>
        </p:nvPicPr>
        <p:blipFill>
          <a:blip r:embed="rId2"/>
          <a:srcRect/>
          <a:stretch>
            <a:fillRect/>
          </a:stretch>
        </p:blipFill>
        <p:spPr bwMode="auto">
          <a:xfrm>
            <a:off x="3900488" y="4686300"/>
            <a:ext cx="1343025" cy="1638300"/>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transp</a:t>
            </a:r>
            <a:endParaRPr lang="en-US" dirty="0"/>
          </a:p>
        </p:txBody>
      </p:sp>
      <p:sp>
        <p:nvSpPr>
          <p:cNvPr id="3" name="Content Placeholder 2"/>
          <p:cNvSpPr>
            <a:spLocks noGrp="1"/>
          </p:cNvSpPr>
          <p:nvPr>
            <p:ph idx="1"/>
          </p:nvPr>
        </p:nvSpPr>
        <p:spPr>
          <a:xfrm>
            <a:off x="457200" y="1600200"/>
            <a:ext cx="8229600" cy="4343400"/>
          </a:xfrm>
        </p:spPr>
        <p:txBody>
          <a:bodyPr>
            <a:normAutofit fontScale="92500" lnSpcReduction="20000"/>
          </a:bodyPr>
          <a:lstStyle/>
          <a:p>
            <a:r>
              <a:rPr lang="en-GB" dirty="0" smtClean="0"/>
              <a:t>Verifies operation of the Transparent EU blocks</a:t>
            </a:r>
          </a:p>
          <a:p>
            <a:pPr lvl="1"/>
            <a:r>
              <a:rPr lang="en-GB" dirty="0" smtClean="0"/>
              <a:t>Synchronous input-to-output transfer: via the register</a:t>
            </a:r>
          </a:p>
          <a:p>
            <a:pPr lvl="1"/>
            <a:r>
              <a:rPr lang="en-GB" dirty="0" smtClean="0"/>
              <a:t>Asynchronous input-to-output transfer: wires</a:t>
            </a:r>
          </a:p>
          <a:p>
            <a:r>
              <a:rPr lang="en-GB" dirty="0" smtClean="0"/>
              <a:t>The test checks</a:t>
            </a:r>
          </a:p>
          <a:p>
            <a:pPr lvl="1"/>
            <a:r>
              <a:rPr lang="en-GB" dirty="0" smtClean="0"/>
              <a:t>Integration into the vector core structure</a:t>
            </a:r>
          </a:p>
          <a:p>
            <a:pPr lvl="1"/>
            <a:r>
              <a:rPr lang="en-GB" dirty="0" smtClean="0"/>
              <a:t>Operational of the basic EU block</a:t>
            </a:r>
          </a:p>
          <a:p>
            <a:pPr lvl="1"/>
            <a:r>
              <a:rPr lang="en-GB" dirty="0" smtClean="0"/>
              <a:t>Asynchronous operation inside EU</a:t>
            </a:r>
          </a:p>
          <a:p>
            <a:r>
              <a:rPr lang="en-GB" dirty="0" smtClean="0"/>
              <a:t>Test runs continuously with the constraint  random vector sizes and VRI parameters for 100 us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transp</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transp</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transp</a:t>
            </a:r>
            <a:r>
              <a:rPr lang="en-US" sz="2400" dirty="0" smtClean="0">
                <a:latin typeface="Consolas" pitchFamily="49" charset="0"/>
                <a:cs typeface="Consolas" pitchFamily="49" charset="0"/>
              </a:rPr>
              <a:t> all </a:t>
            </a: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transp</a:t>
            </a:r>
            <a:endParaRPr lang="en-US" dirty="0"/>
          </a:p>
        </p:txBody>
      </p:sp>
      <p:sp>
        <p:nvSpPr>
          <p:cNvPr id="3" name="Content Placeholder 2"/>
          <p:cNvSpPr>
            <a:spLocks noGrp="1"/>
          </p:cNvSpPr>
          <p:nvPr>
            <p:ph idx="1"/>
          </p:nvPr>
        </p:nvSpPr>
        <p:spPr>
          <a:xfrm>
            <a:off x="457200" y="1600200"/>
            <a:ext cx="8229600" cy="2438400"/>
          </a:xfrm>
        </p:spPr>
        <p:txBody>
          <a:bodyPr>
            <a:normAutofit fontScale="85000" lnSpcReduction="20000"/>
          </a:bodyPr>
          <a:lstStyle/>
          <a:p>
            <a:r>
              <a:rPr lang="en-GB" dirty="0" smtClean="0"/>
              <a:t>Scalar core configures vector core components to execute single configuration. </a:t>
            </a:r>
          </a:p>
          <a:p>
            <a:pPr marL="971550" lvl="1" indent="-514350">
              <a:buNone/>
            </a:pPr>
            <a:r>
              <a:rPr lang="en-GB" dirty="0" smtClean="0"/>
              <a:t>st_gen1-&gt;transp1-&gt;st_ana1 (synchronously transparent EU)</a:t>
            </a:r>
          </a:p>
          <a:p>
            <a:pPr marL="971550" lvl="1" indent="-514350">
              <a:buNone/>
            </a:pPr>
            <a:r>
              <a:rPr lang="en-GB" dirty="0" smtClean="0"/>
              <a:t>st_gen2-&gt;transp2-&gt;st_ana2 (asynchronously transparent EU)</a:t>
            </a:r>
          </a:p>
          <a:p>
            <a:r>
              <a:rPr lang="en-GB" dirty="0" smtClean="0"/>
              <a:t>Scalar core initiates vector transfers which correspond to slot1. </a:t>
            </a:r>
          </a:p>
        </p:txBody>
      </p:sp>
      <p:pic>
        <p:nvPicPr>
          <p:cNvPr id="40962" name="Picture 2"/>
          <p:cNvPicPr>
            <a:picLocks noChangeAspect="1" noChangeArrowheads="1"/>
          </p:cNvPicPr>
          <p:nvPr/>
        </p:nvPicPr>
        <p:blipFill>
          <a:blip r:embed="rId2"/>
          <a:srcRect/>
          <a:stretch>
            <a:fillRect/>
          </a:stretch>
        </p:blipFill>
        <p:spPr bwMode="auto">
          <a:xfrm>
            <a:off x="2852738" y="4000500"/>
            <a:ext cx="3438525" cy="1638300"/>
          </a:xfrm>
          <a:prstGeom prst="rect">
            <a:avLst/>
          </a:prstGeom>
          <a:noFill/>
          <a:ln w="9525">
            <a:noFill/>
            <a:miter lim="800000"/>
            <a:headEnd/>
            <a:tailEnd/>
          </a:ln>
          <a:effec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adder</a:t>
            </a:r>
            <a:endParaRPr lang="en-US" dirty="0"/>
          </a:p>
        </p:txBody>
      </p:sp>
      <p:sp>
        <p:nvSpPr>
          <p:cNvPr id="3" name="Content Placeholder 2"/>
          <p:cNvSpPr>
            <a:spLocks noGrp="1"/>
          </p:cNvSpPr>
          <p:nvPr>
            <p:ph idx="1"/>
          </p:nvPr>
        </p:nvSpPr>
        <p:spPr>
          <a:xfrm>
            <a:off x="457200" y="1600200"/>
            <a:ext cx="8229600" cy="4343400"/>
          </a:xfrm>
        </p:spPr>
        <p:txBody>
          <a:bodyPr>
            <a:normAutofit lnSpcReduction="10000"/>
          </a:bodyPr>
          <a:lstStyle/>
          <a:p>
            <a:r>
              <a:rPr lang="en-GB" dirty="0" smtClean="0"/>
              <a:t>Verifies operation of the EU blocks with multiple inputs and EU chaining</a:t>
            </a:r>
          </a:p>
          <a:p>
            <a:r>
              <a:rPr lang="en-GB" dirty="0" smtClean="0"/>
              <a:t>The test checks</a:t>
            </a:r>
          </a:p>
          <a:p>
            <a:pPr lvl="1"/>
            <a:r>
              <a:rPr lang="en-GB" dirty="0" smtClean="0"/>
              <a:t>Integration into the vector core structure</a:t>
            </a:r>
          </a:p>
          <a:p>
            <a:pPr lvl="1"/>
            <a:r>
              <a:rPr lang="en-GB" dirty="0" smtClean="0"/>
              <a:t>Operational of the Adder EU block chained to another adder</a:t>
            </a:r>
          </a:p>
          <a:p>
            <a:r>
              <a:rPr lang="en-GB" dirty="0" smtClean="0"/>
              <a:t>Test runs continuously with the constraint random vector sizes and VRI parameters for 100 us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adder</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US" dirty="0" smtClean="0"/>
              <a:t>Clean </a:t>
            </a:r>
          </a:p>
          <a:p>
            <a:pPr>
              <a:buNone/>
            </a:pPr>
            <a:r>
              <a:rPr lang="en-US" sz="2400" dirty="0" smtClean="0">
                <a:latin typeface="Consolas" pitchFamily="49" charset="0"/>
                <a:cs typeface="Consolas" pitchFamily="49" charset="0"/>
              </a:rPr>
              <a:t>make EXAMPLE=basic/adder clean </a:t>
            </a:r>
          </a:p>
          <a:p>
            <a:r>
              <a:rPr lang="en-US" dirty="0" smtClean="0"/>
              <a:t>Build </a:t>
            </a:r>
          </a:p>
          <a:p>
            <a:pPr>
              <a:buNone/>
            </a:pPr>
            <a:r>
              <a:rPr lang="en-US" sz="2400" dirty="0" smtClean="0">
                <a:latin typeface="Consolas" pitchFamily="49" charset="0"/>
                <a:cs typeface="Consolas" pitchFamily="49" charset="0"/>
              </a:rPr>
              <a:t>make EXAMPLE=basic/adder all </a:t>
            </a: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Exemplar Applications</a:t>
            </a:r>
            <a:endParaRPr lang="en-US" dirty="0"/>
          </a:p>
        </p:txBody>
      </p:sp>
      <p:sp>
        <p:nvSpPr>
          <p:cNvPr id="3" name="Content Placeholder 2"/>
          <p:cNvSpPr>
            <a:spLocks noGrp="1"/>
          </p:cNvSpPr>
          <p:nvPr>
            <p:ph idx="1"/>
          </p:nvPr>
        </p:nvSpPr>
        <p:spPr/>
        <p:txBody>
          <a:bodyPr>
            <a:normAutofit/>
          </a:bodyPr>
          <a:lstStyle/>
          <a:p>
            <a:r>
              <a:rPr lang="en-GB" dirty="0" smtClean="0"/>
              <a:t>TBD</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adder</a:t>
            </a:r>
            <a:endParaRPr lang="en-US" dirty="0"/>
          </a:p>
        </p:txBody>
      </p:sp>
      <p:sp>
        <p:nvSpPr>
          <p:cNvPr id="3" name="Content Placeholder 2"/>
          <p:cNvSpPr>
            <a:spLocks noGrp="1"/>
          </p:cNvSpPr>
          <p:nvPr>
            <p:ph idx="1"/>
          </p:nvPr>
        </p:nvSpPr>
        <p:spPr>
          <a:xfrm>
            <a:off x="457200" y="1600200"/>
            <a:ext cx="8229600" cy="2438400"/>
          </a:xfrm>
        </p:spPr>
        <p:txBody>
          <a:bodyPr>
            <a:normAutofit fontScale="85000" lnSpcReduction="20000"/>
          </a:bodyPr>
          <a:lstStyle/>
          <a:p>
            <a:r>
              <a:rPr lang="en-GB" dirty="0" smtClean="0"/>
              <a:t>Scalar core configures vector core components to execute configuration slots 1..2 in a succession:</a:t>
            </a:r>
          </a:p>
          <a:p>
            <a:pPr lvl="1">
              <a:buNone/>
            </a:pPr>
            <a:r>
              <a:rPr lang="en-GB" dirty="0" smtClean="0"/>
              <a:t>1. SUB( ADD( st_gen1, st_gen2 ), st_gen3) -&gt; st_ana1</a:t>
            </a:r>
          </a:p>
          <a:p>
            <a:pPr lvl="1">
              <a:buNone/>
            </a:pPr>
            <a:r>
              <a:rPr lang="en-GB" dirty="0" smtClean="0"/>
              <a:t>2. SUB( ADD( st_gen2, st_gen1 ), st_gen3) -&gt; st_ana1</a:t>
            </a:r>
          </a:p>
          <a:p>
            <a:r>
              <a:rPr lang="en-GB" dirty="0" smtClean="0"/>
              <a:t>Scalar core initiates vector transfers which correspond to slot1. </a:t>
            </a:r>
          </a:p>
        </p:txBody>
      </p:sp>
      <p:pic>
        <p:nvPicPr>
          <p:cNvPr id="41987" name="Picture 3"/>
          <p:cNvPicPr>
            <a:picLocks noChangeAspect="1" noChangeArrowheads="1"/>
          </p:cNvPicPr>
          <p:nvPr/>
        </p:nvPicPr>
        <p:blipFill>
          <a:blip r:embed="rId2"/>
          <a:srcRect/>
          <a:stretch>
            <a:fillRect/>
          </a:stretch>
        </p:blipFill>
        <p:spPr bwMode="auto">
          <a:xfrm>
            <a:off x="2852738" y="3971925"/>
            <a:ext cx="3438525" cy="1819275"/>
          </a:xfrm>
          <a:prstGeom prst="rect">
            <a:avLst/>
          </a:prstGeom>
          <a:noFill/>
          <a:ln w="9525">
            <a:noFill/>
            <a:miter lim="800000"/>
            <a:headEnd/>
            <a:tailEnd/>
          </a:ln>
          <a:effec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adder_stream</a:t>
            </a:r>
            <a:endParaRPr lang="en-US" dirty="0"/>
          </a:p>
        </p:txBody>
      </p:sp>
      <p:sp>
        <p:nvSpPr>
          <p:cNvPr id="3" name="Content Placeholder 2"/>
          <p:cNvSpPr>
            <a:spLocks noGrp="1"/>
          </p:cNvSpPr>
          <p:nvPr>
            <p:ph idx="1"/>
          </p:nvPr>
        </p:nvSpPr>
        <p:spPr>
          <a:xfrm>
            <a:off x="457200" y="1600200"/>
            <a:ext cx="8229600" cy="4343400"/>
          </a:xfrm>
        </p:spPr>
        <p:txBody>
          <a:bodyPr>
            <a:normAutofit fontScale="92500" lnSpcReduction="10000"/>
          </a:bodyPr>
          <a:lstStyle/>
          <a:p>
            <a:r>
              <a:rPr lang="en-GB" dirty="0" smtClean="0"/>
              <a:t>Verifies operation of the Streaming I/O Devices addressing common Data and Memory Pool</a:t>
            </a:r>
          </a:p>
          <a:p>
            <a:r>
              <a:rPr lang="en-GB" dirty="0" smtClean="0"/>
              <a:t>The test checks</a:t>
            </a:r>
          </a:p>
          <a:p>
            <a:pPr lvl="1"/>
            <a:r>
              <a:rPr lang="en-GB" dirty="0" smtClean="0"/>
              <a:t>Initialization of the Data and Memory Pool from the .mat file</a:t>
            </a:r>
          </a:p>
          <a:p>
            <a:pPr lvl="1"/>
            <a:r>
              <a:rPr lang="en-GB" dirty="0" smtClean="0"/>
              <a:t>Streaming device interface to the vector core and to the Pool</a:t>
            </a:r>
          </a:p>
          <a:p>
            <a:r>
              <a:rPr lang="en-GB" dirty="0" smtClean="0"/>
              <a:t>Test runs continuously with the constraint random VRI parameters and streaming device timings for 1 ms</a:t>
            </a:r>
          </a:p>
          <a:p>
            <a:endParaRPr lang="en-GB" dirty="0" smtClean="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adder_stream</a:t>
            </a:r>
            <a:endParaRPr lang="en-US" dirty="0"/>
          </a:p>
        </p:txBody>
      </p:sp>
      <p:sp>
        <p:nvSpPr>
          <p:cNvPr id="3" name="Content Placeholder 2"/>
          <p:cNvSpPr>
            <a:spLocks noGrp="1"/>
          </p:cNvSpPr>
          <p:nvPr>
            <p:ph idx="1"/>
          </p:nvPr>
        </p:nvSpPr>
        <p:spPr>
          <a:xfrm>
            <a:off x="457200" y="1600200"/>
            <a:ext cx="8229600" cy="4343400"/>
          </a:xfrm>
        </p:spPr>
        <p:txBody>
          <a:bodyPr>
            <a:normAutofit fontScale="85000" lnSpcReduction="20000"/>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adder_stream</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adder_stream</a:t>
            </a:r>
            <a:r>
              <a:rPr lang="en-US" sz="2400" dirty="0" smtClean="0">
                <a:latin typeface="Consolas" pitchFamily="49" charset="0"/>
                <a:cs typeface="Consolas" pitchFamily="49" charset="0"/>
              </a:rPr>
              <a:t> all </a:t>
            </a:r>
          </a:p>
          <a:p>
            <a:r>
              <a:rPr lang="en-US" dirty="0" smtClean="0"/>
              <a:t>Generate initialization .mat file  </a:t>
            </a:r>
          </a:p>
          <a:p>
            <a:pPr>
              <a:buNone/>
            </a:pPr>
            <a:r>
              <a:rPr lang="en-GB" sz="2400" dirty="0" smtClean="0">
                <a:latin typeface="Consolas" pitchFamily="49" charset="0"/>
                <a:cs typeface="Consolas" pitchFamily="49" charset="0"/>
              </a:rPr>
              <a:t>Execute ./examples/basic/</a:t>
            </a:r>
            <a:r>
              <a:rPr lang="en-GB" sz="2400" dirty="0" err="1" smtClean="0">
                <a:latin typeface="Consolas" pitchFamily="49" charset="0"/>
                <a:cs typeface="Consolas" pitchFamily="49" charset="0"/>
              </a:rPr>
              <a:t>adder_stream</a:t>
            </a:r>
            <a:r>
              <a:rPr lang="en-GB" sz="2400" dirty="0" smtClean="0">
                <a:latin typeface="Consolas" pitchFamily="49" charset="0"/>
                <a:cs typeface="Consolas" pitchFamily="49" charset="0"/>
              </a:rPr>
              <a:t>/mat/</a:t>
            </a:r>
            <a:r>
              <a:rPr lang="en-GB" sz="2400" dirty="0" err="1" smtClean="0">
                <a:latin typeface="Consolas" pitchFamily="49" charset="0"/>
                <a:cs typeface="Consolas" pitchFamily="49" charset="0"/>
              </a:rPr>
              <a:t>seg_init.m</a:t>
            </a:r>
            <a:endParaRPr lang="en-GB" sz="2400" dirty="0" smtClean="0">
              <a:latin typeface="Consolas" pitchFamily="49" charset="0"/>
              <a:cs typeface="Consolas" pitchFamily="49" charset="0"/>
            </a:endParaRPr>
          </a:p>
          <a:p>
            <a:pPr>
              <a:buNone/>
            </a:pPr>
            <a:r>
              <a:rPr lang="en-GB" sz="2400" dirty="0" smtClean="0">
                <a:latin typeface="Consolas" pitchFamily="49" charset="0"/>
                <a:cs typeface="Consolas" pitchFamily="49" charset="0"/>
              </a:rPr>
              <a:t>which generates file</a:t>
            </a:r>
          </a:p>
          <a:p>
            <a:pPr>
              <a:buNone/>
            </a:pPr>
            <a:r>
              <a:rPr lang="en-GB" sz="2400" dirty="0" smtClean="0">
                <a:latin typeface="Consolas" pitchFamily="49" charset="0"/>
                <a:cs typeface="Consolas" pitchFamily="49" charset="0"/>
              </a:rPr>
              <a:t>./examples/basic/</a:t>
            </a:r>
            <a:r>
              <a:rPr lang="en-GB" sz="2400" dirty="0" err="1" smtClean="0">
                <a:latin typeface="Consolas" pitchFamily="49" charset="0"/>
                <a:cs typeface="Consolas" pitchFamily="49" charset="0"/>
              </a:rPr>
              <a:t>adder_stream</a:t>
            </a:r>
            <a:r>
              <a:rPr lang="en-GB" sz="2400" dirty="0" smtClean="0">
                <a:latin typeface="Consolas" pitchFamily="49" charset="0"/>
                <a:cs typeface="Consolas" pitchFamily="49" charset="0"/>
              </a:rPr>
              <a:t>/mat/seg_init.mat</a:t>
            </a:r>
            <a:endParaRPr lang="en-US" sz="2400" dirty="0" smtClean="0">
              <a:latin typeface="Consolas" pitchFamily="49" charset="0"/>
              <a:cs typeface="Consolas" pitchFamily="49" charset="0"/>
            </a:endParaRP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adder_stream</a:t>
            </a:r>
            <a:endParaRPr lang="en-US" dirty="0"/>
          </a:p>
        </p:txBody>
      </p:sp>
      <p:sp>
        <p:nvSpPr>
          <p:cNvPr id="3" name="Content Placeholder 2"/>
          <p:cNvSpPr>
            <a:spLocks noGrp="1"/>
          </p:cNvSpPr>
          <p:nvPr>
            <p:ph idx="1"/>
          </p:nvPr>
        </p:nvSpPr>
        <p:spPr>
          <a:xfrm>
            <a:off x="457200" y="1600200"/>
            <a:ext cx="8229600" cy="4419600"/>
          </a:xfrm>
        </p:spPr>
        <p:txBody>
          <a:bodyPr>
            <a:normAutofit fontScale="77500" lnSpcReduction="20000"/>
          </a:bodyPr>
          <a:lstStyle/>
          <a:p>
            <a:r>
              <a:rPr lang="en-GB" dirty="0" smtClean="0"/>
              <a:t>Create 3 segments in the Pool:</a:t>
            </a:r>
          </a:p>
          <a:p>
            <a:pPr lvl="1"/>
            <a:r>
              <a:rPr lang="en-GB" dirty="0" smtClean="0"/>
              <a:t>seg_rd0 with 2 regions initialized from file </a:t>
            </a:r>
          </a:p>
          <a:p>
            <a:pPr lvl="1"/>
            <a:r>
              <a:rPr lang="en-GB" dirty="0" smtClean="0"/>
              <a:t>seg_rd1 with 2 regions initialized from file</a:t>
            </a:r>
          </a:p>
          <a:p>
            <a:pPr lvl="1"/>
            <a:r>
              <a:rPr lang="en-GB" dirty="0" smtClean="0"/>
              <a:t>Uninitialized seg_wr0</a:t>
            </a:r>
          </a:p>
          <a:p>
            <a:r>
              <a:rPr lang="en-GB" dirty="0" smtClean="0"/>
              <a:t>Scalar core configures vector core components to execute configuration slots 1..2 in a succession.</a:t>
            </a:r>
          </a:p>
          <a:p>
            <a:r>
              <a:rPr lang="en-GB" dirty="0" smtClean="0"/>
              <a:t>In either slot</a:t>
            </a:r>
          </a:p>
          <a:p>
            <a:pPr lvl="1"/>
            <a:r>
              <a:rPr lang="en-GB" dirty="0" smtClean="0"/>
              <a:t>2 Data Vectors are read from the Pool with the input stream interfaces st_inp1 and st_inp2</a:t>
            </a:r>
          </a:p>
          <a:p>
            <a:pPr lvl="1"/>
            <a:r>
              <a:rPr lang="en-GB" dirty="0" smtClean="0"/>
              <a:t>Data Vectors are processed with add_sub1 and add_sub2 blocks. See the </a:t>
            </a:r>
            <a:r>
              <a:rPr lang="en-GB" b="1" dirty="0" smtClean="0"/>
              <a:t>adder</a:t>
            </a:r>
            <a:r>
              <a:rPr lang="en-GB" dirty="0" smtClean="0"/>
              <a:t> test for more details</a:t>
            </a:r>
          </a:p>
          <a:p>
            <a:pPr lvl="1"/>
            <a:r>
              <a:rPr lang="en-GB" dirty="0" smtClean="0"/>
              <a:t>Resulting vector from the output of the add_sub2 via the output stream interface st_out1 is written to the Pool</a:t>
            </a:r>
          </a:p>
          <a:p>
            <a:pPr lvl="1"/>
            <a:endParaRPr lang="en-GB" dirty="0" smtClean="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adder_stream</a:t>
            </a:r>
            <a:endParaRPr lang="en-US" dirty="0"/>
          </a:p>
        </p:txBody>
      </p:sp>
      <p:sp>
        <p:nvSpPr>
          <p:cNvPr id="7" name="Content Placeholder 6"/>
          <p:cNvSpPr>
            <a:spLocks noGrp="1"/>
          </p:cNvSpPr>
          <p:nvPr>
            <p:ph idx="1"/>
          </p:nvPr>
        </p:nvSpPr>
        <p:spPr/>
        <p:txBody>
          <a:bodyPr/>
          <a:lstStyle/>
          <a:p>
            <a:r>
              <a:rPr lang="en-GB" dirty="0" smtClean="0"/>
              <a:t>Scalar core initiates vector transfers which correspond to slot1. </a:t>
            </a:r>
          </a:p>
        </p:txBody>
      </p:sp>
      <p:pic>
        <p:nvPicPr>
          <p:cNvPr id="33798" name="Picture 6"/>
          <p:cNvPicPr>
            <a:picLocks noChangeAspect="1" noChangeArrowheads="1"/>
          </p:cNvPicPr>
          <p:nvPr/>
        </p:nvPicPr>
        <p:blipFill>
          <a:blip r:embed="rId2"/>
          <a:srcRect/>
          <a:stretch>
            <a:fillRect/>
          </a:stretch>
        </p:blipFill>
        <p:spPr bwMode="auto">
          <a:xfrm>
            <a:off x="2400300" y="3267075"/>
            <a:ext cx="4343400" cy="2447925"/>
          </a:xfrm>
          <a:prstGeom prst="rect">
            <a:avLst/>
          </a:prstGeom>
          <a:noFill/>
          <a:ln w="9525">
            <a:noFill/>
            <a:miter lim="800000"/>
            <a:headEnd/>
            <a:tailEnd/>
          </a:ln>
          <a:effec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343400"/>
          </a:xfrm>
        </p:spPr>
        <p:txBody>
          <a:bodyPr>
            <a:normAutofit fontScale="92500" lnSpcReduction="10000"/>
          </a:bodyPr>
          <a:lstStyle/>
          <a:p>
            <a:r>
              <a:rPr lang="en-US" dirty="0" smtClean="0"/>
              <a:t>Example of the basic system design</a:t>
            </a:r>
            <a:r>
              <a:rPr lang="en-GB" dirty="0" smtClean="0"/>
              <a:t> with the synchronized operation of the Data Memories, Computational Units and Streaming I/O Devices</a:t>
            </a:r>
          </a:p>
          <a:p>
            <a:r>
              <a:rPr lang="en-GB" dirty="0" smtClean="0"/>
              <a:t>The test checks</a:t>
            </a:r>
          </a:p>
          <a:p>
            <a:pPr lvl="1"/>
            <a:r>
              <a:rPr lang="en-GB" dirty="0" smtClean="0"/>
              <a:t>Overall system integration</a:t>
            </a:r>
          </a:p>
          <a:p>
            <a:pPr lvl="1"/>
            <a:r>
              <a:rPr lang="en-GB" dirty="0" smtClean="0"/>
              <a:t>Development complexity</a:t>
            </a:r>
          </a:p>
          <a:p>
            <a:r>
              <a:rPr lang="en-GB" dirty="0" smtClean="0"/>
              <a:t>Test runs continuously with the constraint random VRI parameters and streaming device timings for 1 ms</a:t>
            </a:r>
          </a:p>
          <a:p>
            <a:endParaRPr lang="en-GB" dirty="0" smtClean="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419600"/>
          </a:xfrm>
        </p:spPr>
        <p:txBody>
          <a:bodyPr>
            <a:normAutofit fontScale="70000" lnSpcReduction="20000"/>
          </a:bodyPr>
          <a:lstStyle/>
          <a:p>
            <a:r>
              <a:rPr lang="en-GB" dirty="0" smtClean="0"/>
              <a:t>Input Vectors, which reside in the Data Pool, are written into the DM blocks at the operational rate of the Input Stream Interfaces. </a:t>
            </a:r>
          </a:p>
          <a:p>
            <a:r>
              <a:rPr lang="en-GB" dirty="0" smtClean="0"/>
              <a:t>Execution Units process data at a full rate from the memory blocks and the Output Vector is written into the destination memory block. </a:t>
            </a:r>
          </a:p>
          <a:p>
            <a:r>
              <a:rPr lang="en-GB" dirty="0" smtClean="0"/>
              <a:t>The Output Vector from the destination memory block is written to the Data Pool at the operational rate of the Output Stream Interface</a:t>
            </a:r>
          </a:p>
          <a:p>
            <a:r>
              <a:rPr lang="en-GB" dirty="0" smtClean="0"/>
              <a:t>This arrangement decouples the utilization rate of the Execution Units from the throughput of the Stream Interfaces. Execution Units can be used in other processing chains while not busy processing the Input Vectors.</a:t>
            </a:r>
          </a:p>
          <a:p>
            <a:r>
              <a:rPr lang="en-GB" dirty="0" smtClean="0"/>
              <a:t>These operations are controlled from the Scalar Core</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343400"/>
          </a:xfrm>
        </p:spPr>
        <p:txBody>
          <a:bodyPr>
            <a:normAutofit fontScale="85000" lnSpcReduction="20000"/>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adder_cache</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adder_cache</a:t>
            </a:r>
            <a:r>
              <a:rPr lang="en-US" sz="2400" dirty="0" smtClean="0">
                <a:latin typeface="Consolas" pitchFamily="49" charset="0"/>
                <a:cs typeface="Consolas" pitchFamily="49" charset="0"/>
              </a:rPr>
              <a:t> all </a:t>
            </a:r>
          </a:p>
          <a:p>
            <a:r>
              <a:rPr lang="en-US" dirty="0" smtClean="0"/>
              <a:t>Generate initialization .mat file  </a:t>
            </a:r>
          </a:p>
          <a:p>
            <a:pPr>
              <a:buNone/>
            </a:pPr>
            <a:r>
              <a:rPr lang="en-GB" sz="2400" dirty="0" smtClean="0">
                <a:latin typeface="Consolas" pitchFamily="49" charset="0"/>
                <a:cs typeface="Consolas" pitchFamily="49" charset="0"/>
              </a:rPr>
              <a:t>Execute ./examples/basic/adder_</a:t>
            </a:r>
            <a:r>
              <a:rPr lang="en-US" sz="2400" dirty="0" smtClean="0">
                <a:latin typeface="Consolas" pitchFamily="49" charset="0"/>
                <a:cs typeface="Consolas" pitchFamily="49" charset="0"/>
              </a:rPr>
              <a:t>cache</a:t>
            </a:r>
            <a:r>
              <a:rPr lang="en-GB" sz="2400" dirty="0" smtClean="0">
                <a:latin typeface="Consolas" pitchFamily="49" charset="0"/>
                <a:cs typeface="Consolas" pitchFamily="49" charset="0"/>
              </a:rPr>
              <a:t>/mat/</a:t>
            </a:r>
            <a:r>
              <a:rPr lang="en-GB" sz="2400" dirty="0" err="1" smtClean="0">
                <a:latin typeface="Consolas" pitchFamily="49" charset="0"/>
                <a:cs typeface="Consolas" pitchFamily="49" charset="0"/>
              </a:rPr>
              <a:t>seg_init.m</a:t>
            </a:r>
            <a:endParaRPr lang="en-GB" sz="2400" dirty="0" smtClean="0">
              <a:latin typeface="Consolas" pitchFamily="49" charset="0"/>
              <a:cs typeface="Consolas" pitchFamily="49" charset="0"/>
            </a:endParaRPr>
          </a:p>
          <a:p>
            <a:pPr>
              <a:buNone/>
            </a:pPr>
            <a:r>
              <a:rPr lang="en-GB" sz="2400" dirty="0" smtClean="0">
                <a:latin typeface="Consolas" pitchFamily="49" charset="0"/>
                <a:cs typeface="Consolas" pitchFamily="49" charset="0"/>
              </a:rPr>
              <a:t>which generates file</a:t>
            </a:r>
          </a:p>
          <a:p>
            <a:pPr>
              <a:buNone/>
            </a:pPr>
            <a:r>
              <a:rPr lang="en-GB" sz="2400" dirty="0" smtClean="0">
                <a:latin typeface="Consolas" pitchFamily="49" charset="0"/>
                <a:cs typeface="Consolas" pitchFamily="49" charset="0"/>
              </a:rPr>
              <a:t>./examples/basic/adder_</a:t>
            </a:r>
            <a:r>
              <a:rPr lang="en-US" sz="2400" dirty="0" smtClean="0">
                <a:latin typeface="Consolas" pitchFamily="49" charset="0"/>
                <a:cs typeface="Consolas" pitchFamily="49" charset="0"/>
              </a:rPr>
              <a:t>cache</a:t>
            </a:r>
            <a:r>
              <a:rPr lang="en-GB" sz="2400" dirty="0" smtClean="0">
                <a:latin typeface="Consolas" pitchFamily="49" charset="0"/>
                <a:cs typeface="Consolas" pitchFamily="49" charset="0"/>
              </a:rPr>
              <a:t>/mat/seg_init.mat</a:t>
            </a:r>
            <a:endParaRPr lang="en-US" sz="2400" dirty="0" smtClean="0">
              <a:latin typeface="Consolas" pitchFamily="49" charset="0"/>
              <a:cs typeface="Consolas" pitchFamily="49" charset="0"/>
            </a:endParaRP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648200"/>
          </a:xfrm>
        </p:spPr>
        <p:txBody>
          <a:bodyPr>
            <a:normAutofit fontScale="62500" lnSpcReduction="20000"/>
          </a:bodyPr>
          <a:lstStyle/>
          <a:p>
            <a:r>
              <a:rPr lang="en-GB" dirty="0" smtClean="0"/>
              <a:t>Create 3 segments in the Pool:</a:t>
            </a:r>
          </a:p>
          <a:p>
            <a:pPr lvl="1"/>
            <a:r>
              <a:rPr lang="en-GB" dirty="0" smtClean="0"/>
              <a:t>seg_rd0 with 2 regions initialized from file </a:t>
            </a:r>
          </a:p>
          <a:p>
            <a:pPr lvl="1"/>
            <a:r>
              <a:rPr lang="en-GB" dirty="0" smtClean="0"/>
              <a:t>seg_rd1 with 2 regions initialized from file</a:t>
            </a:r>
          </a:p>
          <a:p>
            <a:pPr lvl="1"/>
            <a:r>
              <a:rPr lang="en-GB" dirty="0" smtClean="0"/>
              <a:t>Uninitialized seg_wr0</a:t>
            </a:r>
          </a:p>
          <a:p>
            <a:r>
              <a:rPr lang="en-GB" dirty="0" smtClean="0"/>
              <a:t>4 configuration slots are configured: </a:t>
            </a:r>
          </a:p>
          <a:p>
            <a:pPr marL="971550" lvl="1" indent="-514350">
              <a:buAutoNum type="arabicPeriod"/>
            </a:pPr>
            <a:r>
              <a:rPr lang="en-GB" dirty="0" smtClean="0"/>
              <a:t>2 Data Vectors are read from the Pool with the input stream interfaces sti_1 and sti_2 and written into memory blocks dm_1 and dm_2 respectively</a:t>
            </a:r>
          </a:p>
          <a:p>
            <a:pPr marL="971550" lvl="1" indent="-514350">
              <a:buFont typeface="Arial" pitchFamily="34" charset="0"/>
              <a:buAutoNum type="arabicPeriod"/>
            </a:pPr>
            <a:r>
              <a:rPr lang="en-GB" dirty="0" smtClean="0"/>
              <a:t>Data Vectors are read from dm_1 and dm_2 and processed with add_sub1 and add_sub2 blocks. See the </a:t>
            </a:r>
            <a:r>
              <a:rPr lang="en-GB" b="1" dirty="0" smtClean="0"/>
              <a:t>adder</a:t>
            </a:r>
            <a:r>
              <a:rPr lang="en-GB" dirty="0" smtClean="0"/>
              <a:t> test for more details. The resulting vector from the output of the add_sub2 is written into the memory block dm_3.</a:t>
            </a:r>
          </a:p>
          <a:p>
            <a:pPr marL="971550" lvl="1" indent="-514350">
              <a:buFont typeface="Arial" pitchFamily="34" charset="0"/>
              <a:buAutoNum type="arabicPeriod"/>
            </a:pPr>
            <a:r>
              <a:rPr lang="en-GB" dirty="0" smtClean="0"/>
              <a:t>The resulting vector is read from dm_3 and written into the pool segment seg_wr0 with the output stream interface sto_1. Simultaneously 2 Data Vectors are read from the Pool with the input stream interfaces sti_1 and sti_2 and written into memory blocks dm_1 and dm_2 respectively</a:t>
            </a:r>
          </a:p>
          <a:p>
            <a:pPr marL="971550" lvl="1" indent="-514350">
              <a:buAutoNum type="arabicPeriod"/>
            </a:pPr>
            <a:r>
              <a:rPr lang="en-GB" dirty="0" smtClean="0"/>
              <a:t>The resulting vector is read from dm_3 and written into the pool segment seg_wr0 with the output stream interface sto_1.</a:t>
            </a:r>
          </a:p>
          <a:p>
            <a:pPr marL="571500" indent="-514350"/>
            <a:r>
              <a:rPr lang="en-GB" dirty="0" smtClean="0"/>
              <a:t>Slot execution sequence: 1-2-3-2-3-2-3-..-2-4</a:t>
            </a:r>
            <a:endParaRPr lang="en-GB" dirty="0" smtClean="0">
              <a:solidFill>
                <a:srgbClr val="FF0000"/>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648200"/>
          </a:xfrm>
        </p:spPr>
        <p:txBody>
          <a:bodyPr>
            <a:normAutofit/>
          </a:bodyPr>
          <a:lstStyle/>
          <a:p>
            <a:endParaRPr lang="en-GB" dirty="0" smtClean="0"/>
          </a:p>
          <a:p>
            <a:r>
              <a:rPr lang="en-GB" dirty="0" smtClean="0"/>
              <a:t>Slot 2</a:t>
            </a:r>
          </a:p>
          <a:p>
            <a:endParaRPr lang="en-GB" dirty="0" smtClean="0"/>
          </a:p>
          <a:p>
            <a:endParaRPr lang="en-GB" dirty="0" smtClean="0"/>
          </a:p>
          <a:p>
            <a:endParaRPr lang="en-GB" dirty="0" smtClean="0"/>
          </a:p>
          <a:p>
            <a:r>
              <a:rPr lang="en-GB" dirty="0" smtClean="0"/>
              <a:t>Slot 3</a:t>
            </a:r>
          </a:p>
        </p:txBody>
      </p:sp>
      <p:pic>
        <p:nvPicPr>
          <p:cNvPr id="36866" name="Picture 2"/>
          <p:cNvPicPr>
            <a:picLocks noChangeAspect="1" noChangeArrowheads="1"/>
          </p:cNvPicPr>
          <p:nvPr/>
        </p:nvPicPr>
        <p:blipFill>
          <a:blip r:embed="rId2"/>
          <a:srcRect/>
          <a:stretch>
            <a:fillRect/>
          </a:stretch>
        </p:blipFill>
        <p:spPr bwMode="auto">
          <a:xfrm>
            <a:off x="2362200" y="1524000"/>
            <a:ext cx="5600700" cy="2362200"/>
          </a:xfrm>
          <a:prstGeom prst="rect">
            <a:avLst/>
          </a:prstGeom>
          <a:noFill/>
          <a:ln w="9525">
            <a:noFill/>
            <a:miter lim="800000"/>
            <a:headEnd/>
            <a:tailEnd/>
          </a:ln>
          <a:effectLst/>
        </p:spPr>
      </p:pic>
      <p:pic>
        <p:nvPicPr>
          <p:cNvPr id="36867" name="Picture 3"/>
          <p:cNvPicPr>
            <a:picLocks noChangeAspect="1" noChangeArrowheads="1"/>
          </p:cNvPicPr>
          <p:nvPr/>
        </p:nvPicPr>
        <p:blipFill>
          <a:blip r:embed="rId3"/>
          <a:srcRect/>
          <a:stretch>
            <a:fillRect/>
          </a:stretch>
        </p:blipFill>
        <p:spPr bwMode="auto">
          <a:xfrm>
            <a:off x="2362200" y="4114800"/>
            <a:ext cx="5600700" cy="23622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30635</TotalTime>
  <Words>5541</Words>
  <Application>Microsoft Office PowerPoint</Application>
  <PresentationFormat>On-screen Show (4:3)</PresentationFormat>
  <Paragraphs>667</Paragraphs>
  <Slides>111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111</vt:i4>
      </vt:variant>
    </vt:vector>
  </HeadingPairs>
  <TitlesOfParts>
    <vt:vector size="113" baseType="lpstr">
      <vt:lpstr>Office Theme</vt:lpstr>
      <vt:lpstr>Equation</vt:lpstr>
      <vt:lpstr>simSIMD</vt:lpstr>
      <vt:lpstr>Contents</vt:lpstr>
      <vt:lpstr>Contents</vt:lpstr>
      <vt:lpstr>Overview</vt:lpstr>
      <vt:lpstr>Objectives</vt:lpstr>
      <vt:lpstr>Objectives</vt:lpstr>
      <vt:lpstr>Objectives</vt:lpstr>
      <vt:lpstr>Objectives</vt:lpstr>
      <vt:lpstr>Exemplar Applications</vt:lpstr>
      <vt:lpstr>Block Diagram of the Simulated System</vt:lpstr>
      <vt:lpstr>Components in Brief</vt:lpstr>
      <vt:lpstr>Components in Brief</vt:lpstr>
      <vt:lpstr>Components in Brief</vt:lpstr>
      <vt:lpstr>Components in Brief</vt:lpstr>
      <vt:lpstr>Components in Brief</vt:lpstr>
      <vt:lpstr>Components in Brief</vt:lpstr>
      <vt:lpstr>Major development steps</vt:lpstr>
      <vt:lpstr>Exemplar Data Flow</vt:lpstr>
      <vt:lpstr>Similarity to a General Purpose CPUs</vt:lpstr>
      <vt:lpstr>VALID-READY Channel</vt:lpstr>
      <vt:lpstr>VALID-READY Channel</vt:lpstr>
      <vt:lpstr>VALID-READY Channel</vt:lpstr>
      <vt:lpstr>VALID-READY Channel</vt:lpstr>
      <vt:lpstr>VALID-READY Channel</vt:lpstr>
      <vt:lpstr>VALID-READY Channel</vt:lpstr>
      <vt:lpstr>VALID-READY Channel</vt:lpstr>
      <vt:lpstr>VALID-READY Channel</vt:lpstr>
      <vt:lpstr>VALID-READY Channel</vt:lpstr>
      <vt:lpstr>VALID-READY Channel</vt:lpstr>
      <vt:lpstr>VALID-READY Channel</vt:lpstr>
      <vt:lpstr>System Components OVERVIEW</vt:lpstr>
      <vt:lpstr>Common Preferences</vt:lpstr>
      <vt:lpstr>Common Runtime Configuration</vt:lpstr>
      <vt:lpstr>System Component: DM </vt:lpstr>
      <vt:lpstr>Overview</vt:lpstr>
      <vt:lpstr>1RW DM Block Diagram</vt:lpstr>
      <vt:lpstr>DM Components</vt:lpstr>
      <vt:lpstr>AG Unit for 1RW DM</vt:lpstr>
      <vt:lpstr>1R1W DM Block Diagram</vt:lpstr>
      <vt:lpstr>DM Preferences</vt:lpstr>
      <vt:lpstr>DM Runtime Configuration</vt:lpstr>
      <vt:lpstr>RAM Aggregation</vt:lpstr>
      <vt:lpstr>Aggregation Block Diagram</vt:lpstr>
      <vt:lpstr>RAM Aggregation Evaluation</vt:lpstr>
      <vt:lpstr>Debug Interface</vt:lpstr>
      <vt:lpstr>System Component: xbar </vt:lpstr>
      <vt:lpstr>System Component:  streaming units</vt:lpstr>
      <vt:lpstr>System Component:  Scalar Infrastructure</vt:lpstr>
      <vt:lpstr>Program execution</vt:lpstr>
      <vt:lpstr>General Considerations</vt:lpstr>
      <vt:lpstr>General Considerations</vt:lpstr>
      <vt:lpstr>Synchronization between Cores: Scalar Core to Vector Core</vt:lpstr>
      <vt:lpstr>Synchronization between Cores: Scalar Core to Vector Core</vt:lpstr>
      <vt:lpstr>Synchronization between Cores: Scalar Core to Vector Core</vt:lpstr>
      <vt:lpstr>Synchronization between Cores:  Vector Core to Scalar Core</vt:lpstr>
      <vt:lpstr>Synchronization between Cores:  Vector Core to Scalar Core</vt:lpstr>
      <vt:lpstr>Execution Model  Command sequencing under the control of the Scalar Core</vt:lpstr>
      <vt:lpstr>Execution Model  Command sequencing under the control of the Scalar Core</vt:lpstr>
      <vt:lpstr>Execution Model  Command sequencing under the control of the Vector Core</vt:lpstr>
      <vt:lpstr>Execution model:  Example of the Configuration Chaining</vt:lpstr>
      <vt:lpstr>Execution Model  Deferred Execution</vt:lpstr>
      <vt:lpstr>Execution Model  Deferred Execution</vt:lpstr>
      <vt:lpstr>Execution Model   Data Exchange and Data Dependent Execution</vt:lpstr>
      <vt:lpstr>Execution Model   Data Exchange and Data Dependent Execution</vt:lpstr>
      <vt:lpstr>“Design by Simulation” Strategy</vt:lpstr>
      <vt:lpstr>Hardware Considerations</vt:lpstr>
      <vt:lpstr>Structure of the Simulator Software</vt:lpstr>
      <vt:lpstr>Data Dump</vt:lpstr>
      <vt:lpstr>TESTS and Examples</vt:lpstr>
      <vt:lpstr>vri_test</vt:lpstr>
      <vt:lpstr>vri_test</vt:lpstr>
      <vt:lpstr>vri_test / test01</vt:lpstr>
      <vt:lpstr>vri_test / test02</vt:lpstr>
      <vt:lpstr>vri_test / test03</vt:lpstr>
      <vt:lpstr>vri_test / test04</vt:lpstr>
      <vt:lpstr>vri_test / test05</vt:lpstr>
      <vt:lpstr>vri_test / test06</vt:lpstr>
      <vt:lpstr>vri_test / test07</vt:lpstr>
      <vt:lpstr>dm2dm</vt:lpstr>
      <vt:lpstr>dm2dm</vt:lpstr>
      <vt:lpstr>dm2dm</vt:lpstr>
      <vt:lpstr>dm_init</vt:lpstr>
      <vt:lpstr>dm_init</vt:lpstr>
      <vt:lpstr>dm_init</vt:lpstr>
      <vt:lpstr>transp</vt:lpstr>
      <vt:lpstr>transp</vt:lpstr>
      <vt:lpstr>transp</vt:lpstr>
      <vt:lpstr>adder</vt:lpstr>
      <vt:lpstr>adder</vt:lpstr>
      <vt:lpstr>adder</vt:lpstr>
      <vt:lpstr>adder_stream</vt:lpstr>
      <vt:lpstr>adder_stream</vt:lpstr>
      <vt:lpstr>adder_stream</vt:lpstr>
      <vt:lpstr>adder_stream</vt:lpstr>
      <vt:lpstr>adder_cache</vt:lpstr>
      <vt:lpstr>adder_cache</vt:lpstr>
      <vt:lpstr>adder_cache</vt:lpstr>
      <vt:lpstr>adder_cache</vt:lpstr>
      <vt:lpstr>adder_cache</vt:lpstr>
      <vt:lpstr>ToDo’s and Plans</vt:lpstr>
      <vt:lpstr>Runtime Statistics</vt:lpstr>
      <vt:lpstr>Runtime Statistics</vt:lpstr>
      <vt:lpstr>RTL Code and Testbench Generator</vt:lpstr>
      <vt:lpstr>Common Pool of Address Generators for DMs</vt:lpstr>
      <vt:lpstr>Debug Interface for the Vector Core</vt:lpstr>
      <vt:lpstr>FXP</vt:lpstr>
      <vt:lpstr>References</vt:lpstr>
      <vt:lpstr>Source Code and Documentation</vt:lpstr>
      <vt:lpstr>Books, Papers and Presentations</vt:lpstr>
      <vt:lpstr>Standards and Datasheets</vt:lpstr>
      <vt:lpstr>Patents (for reference only)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tkelin</dc:creator>
  <cp:lastModifiedBy>tkelin</cp:lastModifiedBy>
  <cp:revision>447</cp:revision>
  <dcterms:created xsi:type="dcterms:W3CDTF">2019-03-16T21:06:25Z</dcterms:created>
  <dcterms:modified xsi:type="dcterms:W3CDTF">2020-01-08T00:37:20Z</dcterms:modified>
</cp:coreProperties>
</file>