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1"/>
  </p:notesMasterIdLst>
  <p:handoutMasterIdLst>
    <p:handoutMasterId r:id="rId32"/>
  </p:handoutMasterIdLst>
  <p:sldIdLst>
    <p:sldId id="268" r:id="rId2"/>
    <p:sldId id="284" r:id="rId3"/>
    <p:sldId id="300" r:id="rId4"/>
    <p:sldId id="280" r:id="rId5"/>
    <p:sldId id="301" r:id="rId6"/>
    <p:sldId id="305" r:id="rId7"/>
    <p:sldId id="297" r:id="rId8"/>
    <p:sldId id="303" r:id="rId9"/>
    <p:sldId id="281" r:id="rId10"/>
    <p:sldId id="285" r:id="rId11"/>
    <p:sldId id="271" r:id="rId12"/>
    <p:sldId id="272" r:id="rId13"/>
    <p:sldId id="282" r:id="rId14"/>
    <p:sldId id="283" r:id="rId15"/>
    <p:sldId id="273" r:id="rId16"/>
    <p:sldId id="286" r:id="rId17"/>
    <p:sldId id="295" r:id="rId18"/>
    <p:sldId id="290" r:id="rId19"/>
    <p:sldId id="287" r:id="rId20"/>
    <p:sldId id="296" r:id="rId21"/>
    <p:sldId id="291" r:id="rId22"/>
    <p:sldId id="292" r:id="rId23"/>
    <p:sldId id="294" r:id="rId24"/>
    <p:sldId id="293" r:id="rId25"/>
    <p:sldId id="288" r:id="rId26"/>
    <p:sldId id="274" r:id="rId27"/>
    <p:sldId id="275" r:id="rId28"/>
    <p:sldId id="276" r:id="rId29"/>
    <p:sldId id="278"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dy Ketchum" initials="MK" lastIdx="5" clrIdx="0">
    <p:extLst>
      <p:ext uri="{19B8F6BF-5375-455C-9EA6-DF929625EA0E}">
        <p15:presenceInfo xmlns:p15="http://schemas.microsoft.com/office/powerpoint/2012/main" userId="05ef3ba2a0efb53a" providerId="Windows Live"/>
      </p:ext>
    </p:extLst>
  </p:cmAuthor>
  <p:cmAuthor id="2" name="Hali Bielser" initials="HB" lastIdx="2" clrIdx="1">
    <p:extLst>
      <p:ext uri="{19B8F6BF-5375-455C-9EA6-DF929625EA0E}">
        <p15:presenceInfo xmlns:p15="http://schemas.microsoft.com/office/powerpoint/2012/main" userId="52d04b82b8c5f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58030" autoAdjust="0"/>
  </p:normalViewPr>
  <p:slideViewPr>
    <p:cSldViewPr>
      <p:cViewPr varScale="1">
        <p:scale>
          <a:sx n="42" d="100"/>
          <a:sy n="42" d="100"/>
        </p:scale>
        <p:origin x="480" y="42"/>
      </p:cViewPr>
      <p:guideLst>
        <p:guide orient="horz" pos="2160"/>
        <p:guide orient="horz" pos="384"/>
        <p:guide orient="horz" pos="3792"/>
        <p:guide pos="959"/>
        <p:guide pos="6719"/>
      </p:guideLst>
    </p:cSldViewPr>
  </p:slideViewPr>
  <p:outlineViewPr>
    <p:cViewPr>
      <p:scale>
        <a:sx n="33" d="100"/>
        <a:sy n="33" d="100"/>
      </p:scale>
      <p:origin x="0" y="-1928"/>
    </p:cViewPr>
  </p:outlineViewPr>
  <p:notesTextViewPr>
    <p:cViewPr>
      <p:scale>
        <a:sx n="100" d="100"/>
        <a:sy n="100" d="100"/>
      </p:scale>
      <p:origin x="0" y="0"/>
    </p:cViewPr>
  </p:notesTextViewPr>
  <p:notesViewPr>
    <p:cSldViewPr showGuides="1">
      <p:cViewPr varScale="1">
        <p:scale>
          <a:sx n="51" d="100"/>
          <a:sy n="51" d="100"/>
        </p:scale>
        <p:origin x="2692"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20:59:51.993" idx="4">
    <p:pos x="10" y="10"/>
    <p:text>See notes on word doc to describe wh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2T20:45:33.257" idx="1">
    <p:pos x="10" y="10"/>
    <p:text>We used various sources to gather data. The www.countyhealthrankings.org website where their goal is "The County Health Rankings &amp; Roadmaps program is a collaboration between the Robert Wood Johnson Foundation and the University of Wisconsin Population Health Institute. We're working to improve health outcomes for all and to close the health gaps between those with the most and least opportunities for good health. This work is rooted in a deep belief in health equity, the idea that everyone has a fair and just opportunity to be as healthy as possible, regardless of race, ethnicity, gender, income, location, or any other factor."</p:text>
    <p:extLst>
      <p:ext uri="{C676402C-5697-4E1C-873F-D02D1690AC5C}">
        <p15:threadingInfo xmlns:p15="http://schemas.microsoft.com/office/powerpoint/2012/main" timeZoneBias="300"/>
      </p:ext>
    </p:extLst>
  </p:cm>
  <p:cm authorId="1" dt="2020-09-02T20:50:55.909" idx="2">
    <p:pos x="10" y="106"/>
    <p:text>We also used the google maps api key to find geographic data</p:text>
    <p:extLst>
      <p:ext uri="{C676402C-5697-4E1C-873F-D02D1690AC5C}">
        <p15:threadingInfo xmlns:p15="http://schemas.microsoft.com/office/powerpoint/2012/main" timeZoneBias="300">
          <p15:parentCm authorId="1" idx="1"/>
        </p15:threadingInfo>
      </p:ext>
    </p:extLst>
  </p:cm>
  <p:cm authorId="1" dt="2020-09-02T20:52:56.748" idx="3">
    <p:pos x="106" y="10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08T19:05:08.881" idx="5">
    <p:pos x="10" y="10"/>
    <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9-07T16:02:27.537" idx="2">
    <p:pos x="10" y="10"/>
    <p:text>Need to fix graph</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E0FDE-F145-41C5-B379-2A4070E74F5C}" type="doc">
      <dgm:prSet loTypeId="urn:microsoft.com/office/officeart/2005/8/layout/process4" loCatId="process" qsTypeId="urn:microsoft.com/office/officeart/2005/8/quickstyle/simple2" qsCatId="simple" csTypeId="urn:microsoft.com/office/officeart/2005/8/colors/accent3_2" csCatId="accent3" phldr="1"/>
      <dgm:spPr/>
      <dgm:t>
        <a:bodyPr/>
        <a:lstStyle/>
        <a:p>
          <a:endParaRPr lang="en-US"/>
        </a:p>
      </dgm:t>
    </dgm:pt>
    <dgm:pt modelId="{AFEC4C06-EDA3-4A3F-B5AE-3435EB936D9F}">
      <dgm:prSet/>
      <dgm:spPr/>
      <dgm:t>
        <a:bodyPr/>
        <a:lstStyle/>
        <a:p>
          <a:r>
            <a:rPr lang="en-US" dirty="0"/>
            <a:t>Data Exploration and Clean Up Process</a:t>
          </a:r>
        </a:p>
      </dgm:t>
    </dgm:pt>
    <dgm:pt modelId="{B274167E-8D75-4993-A089-17360E9E50F1}" type="parTrans" cxnId="{192FE1D9-6183-4064-9DAF-F3848170644D}">
      <dgm:prSet/>
      <dgm:spPr/>
      <dgm:t>
        <a:bodyPr/>
        <a:lstStyle/>
        <a:p>
          <a:endParaRPr lang="en-US"/>
        </a:p>
      </dgm:t>
    </dgm:pt>
    <dgm:pt modelId="{46C8B6BE-CFBF-48AD-9F81-B00EF88CF206}" type="sibTrans" cxnId="{192FE1D9-6183-4064-9DAF-F3848170644D}">
      <dgm:prSet/>
      <dgm:spPr/>
      <dgm:t>
        <a:bodyPr/>
        <a:lstStyle/>
        <a:p>
          <a:endParaRPr lang="en-US"/>
        </a:p>
      </dgm:t>
    </dgm:pt>
    <dgm:pt modelId="{A04680CC-0121-4400-A869-CB024979C3EE}">
      <dgm:prSet/>
      <dgm:spPr/>
      <dgm:t>
        <a:bodyPr/>
        <a:lstStyle/>
        <a:p>
          <a:r>
            <a:rPr lang="en-US" dirty="0"/>
            <a:t>Cleanse and Prepare Data</a:t>
          </a:r>
        </a:p>
      </dgm:t>
    </dgm:pt>
    <dgm:pt modelId="{E7C72BB1-FB78-413A-A69E-4463CFF0B122}" type="parTrans" cxnId="{0FD4802D-EB0E-4D5E-A4EE-3FA3203AF176}">
      <dgm:prSet/>
      <dgm:spPr/>
      <dgm:t>
        <a:bodyPr/>
        <a:lstStyle/>
        <a:p>
          <a:endParaRPr lang="en-US"/>
        </a:p>
      </dgm:t>
    </dgm:pt>
    <dgm:pt modelId="{FFAFBD00-BBAC-436C-A095-6BD443A94730}" type="sibTrans" cxnId="{0FD4802D-EB0E-4D5E-A4EE-3FA3203AF176}">
      <dgm:prSet/>
      <dgm:spPr/>
      <dgm:t>
        <a:bodyPr/>
        <a:lstStyle/>
        <a:p>
          <a:endParaRPr lang="en-US"/>
        </a:p>
      </dgm:t>
    </dgm:pt>
    <dgm:pt modelId="{7921D2C2-5546-40EA-AEA4-1EA2D0C78859}">
      <dgm:prSet/>
      <dgm:spPr/>
      <dgm:t>
        <a:bodyPr/>
        <a:lstStyle/>
        <a:p>
          <a:r>
            <a:rPr lang="en-US" dirty="0"/>
            <a:t>Transform and Develop Data</a:t>
          </a:r>
        </a:p>
      </dgm:t>
    </dgm:pt>
    <dgm:pt modelId="{5F57782A-B707-47C9-9326-FE1CCE052E56}" type="parTrans" cxnId="{AA680AC5-053F-45B7-97DF-A960421BB06D}">
      <dgm:prSet/>
      <dgm:spPr/>
      <dgm:t>
        <a:bodyPr/>
        <a:lstStyle/>
        <a:p>
          <a:endParaRPr lang="en-US"/>
        </a:p>
      </dgm:t>
    </dgm:pt>
    <dgm:pt modelId="{35F4129C-81E4-4341-A9B8-1DC992264F01}" type="sibTrans" cxnId="{AA680AC5-053F-45B7-97DF-A960421BB06D}">
      <dgm:prSet/>
      <dgm:spPr/>
      <dgm:t>
        <a:bodyPr/>
        <a:lstStyle/>
        <a:p>
          <a:endParaRPr lang="en-US"/>
        </a:p>
      </dgm:t>
    </dgm:pt>
    <dgm:pt modelId="{2DB29FAA-91B9-4F4B-A4D7-97EE3D4FA5D1}">
      <dgm:prSet/>
      <dgm:spPr/>
      <dgm:t>
        <a:bodyPr/>
        <a:lstStyle/>
        <a:p>
          <a:r>
            <a:rPr lang="en-US"/>
            <a:t>Correlations and Outcomes</a:t>
          </a:r>
        </a:p>
      </dgm:t>
    </dgm:pt>
    <dgm:pt modelId="{A86A757B-31EE-4DF5-B063-F1421029626F}" type="parTrans" cxnId="{5CA38197-755A-4E35-A4ED-C2A7BF16ABC9}">
      <dgm:prSet/>
      <dgm:spPr/>
      <dgm:t>
        <a:bodyPr/>
        <a:lstStyle/>
        <a:p>
          <a:endParaRPr lang="en-US"/>
        </a:p>
      </dgm:t>
    </dgm:pt>
    <dgm:pt modelId="{5B64401A-5D23-438A-B7EE-6FE60D106928}" type="sibTrans" cxnId="{5CA38197-755A-4E35-A4ED-C2A7BF16ABC9}">
      <dgm:prSet/>
      <dgm:spPr/>
      <dgm:t>
        <a:bodyPr/>
        <a:lstStyle/>
        <a:p>
          <a:endParaRPr lang="en-US"/>
        </a:p>
      </dgm:t>
    </dgm:pt>
    <dgm:pt modelId="{008B52D0-58EB-49CF-8EC4-DF97ACB8031E}">
      <dgm:prSet/>
      <dgm:spPr/>
      <dgm:t>
        <a:bodyPr/>
        <a:lstStyle/>
        <a:p>
          <a:r>
            <a:rPr lang="en-US" dirty="0"/>
            <a:t>Research Sources and Gather Data</a:t>
          </a:r>
        </a:p>
      </dgm:t>
    </dgm:pt>
    <dgm:pt modelId="{A03E592C-443A-42C3-90FD-449E72BB8D8F}" type="sibTrans" cxnId="{9A181905-F827-45A6-9E27-44B674DBCF72}">
      <dgm:prSet/>
      <dgm:spPr/>
      <dgm:t>
        <a:bodyPr/>
        <a:lstStyle/>
        <a:p>
          <a:endParaRPr lang="en-US"/>
        </a:p>
      </dgm:t>
    </dgm:pt>
    <dgm:pt modelId="{417D4D1F-281E-4D29-B234-904A5F56A2C2}" type="parTrans" cxnId="{9A181905-F827-45A6-9E27-44B674DBCF72}">
      <dgm:prSet/>
      <dgm:spPr/>
      <dgm:t>
        <a:bodyPr/>
        <a:lstStyle/>
        <a:p>
          <a:endParaRPr lang="en-US"/>
        </a:p>
      </dgm:t>
    </dgm:pt>
    <dgm:pt modelId="{B9D62FD0-27DE-408C-BAA2-8A338FDA7997}" type="pres">
      <dgm:prSet presAssocID="{464E0FDE-F145-41C5-B379-2A4070E74F5C}" presName="Name0" presStyleCnt="0">
        <dgm:presLayoutVars>
          <dgm:dir/>
          <dgm:animLvl val="lvl"/>
          <dgm:resizeHandles val="exact"/>
        </dgm:presLayoutVars>
      </dgm:prSet>
      <dgm:spPr/>
    </dgm:pt>
    <dgm:pt modelId="{C2BFB484-7E8D-4843-8D72-07F264E6F189}" type="pres">
      <dgm:prSet presAssocID="{2DB29FAA-91B9-4F4B-A4D7-97EE3D4FA5D1}" presName="boxAndChildren" presStyleCnt="0"/>
      <dgm:spPr/>
    </dgm:pt>
    <dgm:pt modelId="{48C0088D-3440-4D01-AF15-A21538E4645D}" type="pres">
      <dgm:prSet presAssocID="{2DB29FAA-91B9-4F4B-A4D7-97EE3D4FA5D1}" presName="parentTextBox" presStyleLbl="node1" presStyleIdx="0" presStyleCnt="2"/>
      <dgm:spPr/>
    </dgm:pt>
    <dgm:pt modelId="{6236DE13-FB34-4001-97E0-B1FDBE7867C5}" type="pres">
      <dgm:prSet presAssocID="{46C8B6BE-CFBF-48AD-9F81-B00EF88CF206}" presName="sp" presStyleCnt="0"/>
      <dgm:spPr/>
    </dgm:pt>
    <dgm:pt modelId="{472F5866-D1C1-4DC7-884D-FF71B99BBCD9}" type="pres">
      <dgm:prSet presAssocID="{AFEC4C06-EDA3-4A3F-B5AE-3435EB936D9F}" presName="arrowAndChildren" presStyleCnt="0"/>
      <dgm:spPr/>
    </dgm:pt>
    <dgm:pt modelId="{CCDBEC8C-FB5E-4533-A5F0-868608C9F5E7}" type="pres">
      <dgm:prSet presAssocID="{AFEC4C06-EDA3-4A3F-B5AE-3435EB936D9F}" presName="parentTextArrow" presStyleLbl="node1" presStyleIdx="0" presStyleCnt="2"/>
      <dgm:spPr/>
    </dgm:pt>
    <dgm:pt modelId="{002839E6-1C5F-4E05-879C-D10267E88F40}" type="pres">
      <dgm:prSet presAssocID="{AFEC4C06-EDA3-4A3F-B5AE-3435EB936D9F}" presName="arrow" presStyleLbl="node1" presStyleIdx="1" presStyleCnt="2"/>
      <dgm:spPr/>
    </dgm:pt>
    <dgm:pt modelId="{7577ED3F-829B-46FC-A0F1-03DF8A7DB4CE}" type="pres">
      <dgm:prSet presAssocID="{AFEC4C06-EDA3-4A3F-B5AE-3435EB936D9F}" presName="descendantArrow" presStyleCnt="0"/>
      <dgm:spPr/>
    </dgm:pt>
    <dgm:pt modelId="{D44A7CDC-B10C-4B81-84FF-B95A0F5208DC}" type="pres">
      <dgm:prSet presAssocID="{008B52D0-58EB-49CF-8EC4-DF97ACB8031E}" presName="childTextArrow" presStyleLbl="fgAccFollowNode1" presStyleIdx="0" presStyleCnt="3">
        <dgm:presLayoutVars>
          <dgm:bulletEnabled val="1"/>
        </dgm:presLayoutVars>
      </dgm:prSet>
      <dgm:spPr/>
    </dgm:pt>
    <dgm:pt modelId="{D323E828-C453-43D1-85D0-26B52E2A738E}" type="pres">
      <dgm:prSet presAssocID="{A04680CC-0121-4400-A869-CB024979C3EE}" presName="childTextArrow" presStyleLbl="fgAccFollowNode1" presStyleIdx="1" presStyleCnt="3">
        <dgm:presLayoutVars>
          <dgm:bulletEnabled val="1"/>
        </dgm:presLayoutVars>
      </dgm:prSet>
      <dgm:spPr/>
    </dgm:pt>
    <dgm:pt modelId="{79D668F1-B112-49CA-936E-FCC6860513D5}" type="pres">
      <dgm:prSet presAssocID="{7921D2C2-5546-40EA-AEA4-1EA2D0C78859}" presName="childTextArrow" presStyleLbl="fgAccFollowNode1" presStyleIdx="2" presStyleCnt="3">
        <dgm:presLayoutVars>
          <dgm:bulletEnabled val="1"/>
        </dgm:presLayoutVars>
      </dgm:prSet>
      <dgm:spPr/>
    </dgm:pt>
  </dgm:ptLst>
  <dgm:cxnLst>
    <dgm:cxn modelId="{9A181905-F827-45A6-9E27-44B674DBCF72}" srcId="{AFEC4C06-EDA3-4A3F-B5AE-3435EB936D9F}" destId="{008B52D0-58EB-49CF-8EC4-DF97ACB8031E}" srcOrd="0" destOrd="0" parTransId="{417D4D1F-281E-4D29-B234-904A5F56A2C2}" sibTransId="{A03E592C-443A-42C3-90FD-449E72BB8D8F}"/>
    <dgm:cxn modelId="{FE7B8E27-968C-4CE5-97D3-8493E1961AE1}" type="presOf" srcId="{A04680CC-0121-4400-A869-CB024979C3EE}" destId="{D323E828-C453-43D1-85D0-26B52E2A738E}" srcOrd="0" destOrd="0" presId="urn:microsoft.com/office/officeart/2005/8/layout/process4"/>
    <dgm:cxn modelId="{0FD4802D-EB0E-4D5E-A4EE-3FA3203AF176}" srcId="{AFEC4C06-EDA3-4A3F-B5AE-3435EB936D9F}" destId="{A04680CC-0121-4400-A869-CB024979C3EE}" srcOrd="1" destOrd="0" parTransId="{E7C72BB1-FB78-413A-A69E-4463CFF0B122}" sibTransId="{FFAFBD00-BBAC-436C-A095-6BD443A94730}"/>
    <dgm:cxn modelId="{818D4A39-6EE1-4F8F-AC3A-B4209681D4DC}" type="presOf" srcId="{7921D2C2-5546-40EA-AEA4-1EA2D0C78859}" destId="{79D668F1-B112-49CA-936E-FCC6860513D5}" srcOrd="0" destOrd="0" presId="urn:microsoft.com/office/officeart/2005/8/layout/process4"/>
    <dgm:cxn modelId="{5CF32048-178C-4D22-B29C-FDB3491863A0}" type="presOf" srcId="{2DB29FAA-91B9-4F4B-A4D7-97EE3D4FA5D1}" destId="{48C0088D-3440-4D01-AF15-A21538E4645D}" srcOrd="0" destOrd="0" presId="urn:microsoft.com/office/officeart/2005/8/layout/process4"/>
    <dgm:cxn modelId="{99B99B6A-8A02-4664-9708-9A91F59C6E0F}" type="presOf" srcId="{AFEC4C06-EDA3-4A3F-B5AE-3435EB936D9F}" destId="{002839E6-1C5F-4E05-879C-D10267E88F40}" srcOrd="1" destOrd="0" presId="urn:microsoft.com/office/officeart/2005/8/layout/process4"/>
    <dgm:cxn modelId="{F5740579-3C99-4C6B-BCEC-AA7653D1495C}" type="presOf" srcId="{464E0FDE-F145-41C5-B379-2A4070E74F5C}" destId="{B9D62FD0-27DE-408C-BAA2-8A338FDA7997}" srcOrd="0" destOrd="0" presId="urn:microsoft.com/office/officeart/2005/8/layout/process4"/>
    <dgm:cxn modelId="{5CA38197-755A-4E35-A4ED-C2A7BF16ABC9}" srcId="{464E0FDE-F145-41C5-B379-2A4070E74F5C}" destId="{2DB29FAA-91B9-4F4B-A4D7-97EE3D4FA5D1}" srcOrd="1" destOrd="0" parTransId="{A86A757B-31EE-4DF5-B063-F1421029626F}" sibTransId="{5B64401A-5D23-438A-B7EE-6FE60D106928}"/>
    <dgm:cxn modelId="{BBC5B799-2B6F-49C9-8FAF-37B43CCDF622}" type="presOf" srcId="{008B52D0-58EB-49CF-8EC4-DF97ACB8031E}" destId="{D44A7CDC-B10C-4B81-84FF-B95A0F5208DC}" srcOrd="0" destOrd="0" presId="urn:microsoft.com/office/officeart/2005/8/layout/process4"/>
    <dgm:cxn modelId="{AA680AC5-053F-45B7-97DF-A960421BB06D}" srcId="{AFEC4C06-EDA3-4A3F-B5AE-3435EB936D9F}" destId="{7921D2C2-5546-40EA-AEA4-1EA2D0C78859}" srcOrd="2" destOrd="0" parTransId="{5F57782A-B707-47C9-9326-FE1CCE052E56}" sibTransId="{35F4129C-81E4-4341-A9B8-1DC992264F01}"/>
    <dgm:cxn modelId="{192FE1D9-6183-4064-9DAF-F3848170644D}" srcId="{464E0FDE-F145-41C5-B379-2A4070E74F5C}" destId="{AFEC4C06-EDA3-4A3F-B5AE-3435EB936D9F}" srcOrd="0" destOrd="0" parTransId="{B274167E-8D75-4993-A089-17360E9E50F1}" sibTransId="{46C8B6BE-CFBF-48AD-9F81-B00EF88CF206}"/>
    <dgm:cxn modelId="{D3E16CF4-6DA0-4E86-B1D9-B7DE8A70F0A7}" type="presOf" srcId="{AFEC4C06-EDA3-4A3F-B5AE-3435EB936D9F}" destId="{CCDBEC8C-FB5E-4533-A5F0-868608C9F5E7}" srcOrd="0" destOrd="0" presId="urn:microsoft.com/office/officeart/2005/8/layout/process4"/>
    <dgm:cxn modelId="{E6992454-1BFC-4A6E-A63E-5C1E76C3109A}" type="presParOf" srcId="{B9D62FD0-27DE-408C-BAA2-8A338FDA7997}" destId="{C2BFB484-7E8D-4843-8D72-07F264E6F189}" srcOrd="0" destOrd="0" presId="urn:microsoft.com/office/officeart/2005/8/layout/process4"/>
    <dgm:cxn modelId="{1BDEAE42-2C7D-4566-AF0C-40E8FF2E7234}" type="presParOf" srcId="{C2BFB484-7E8D-4843-8D72-07F264E6F189}" destId="{48C0088D-3440-4D01-AF15-A21538E4645D}" srcOrd="0" destOrd="0" presId="urn:microsoft.com/office/officeart/2005/8/layout/process4"/>
    <dgm:cxn modelId="{A3DA752F-DD76-41D6-B5AF-C95207125E6C}" type="presParOf" srcId="{B9D62FD0-27DE-408C-BAA2-8A338FDA7997}" destId="{6236DE13-FB34-4001-97E0-B1FDBE7867C5}" srcOrd="1" destOrd="0" presId="urn:microsoft.com/office/officeart/2005/8/layout/process4"/>
    <dgm:cxn modelId="{F0111395-5AAC-4B70-88CC-B63D4262A429}" type="presParOf" srcId="{B9D62FD0-27DE-408C-BAA2-8A338FDA7997}" destId="{472F5866-D1C1-4DC7-884D-FF71B99BBCD9}" srcOrd="2" destOrd="0" presId="urn:microsoft.com/office/officeart/2005/8/layout/process4"/>
    <dgm:cxn modelId="{0C19D43B-3809-4EE6-BA74-B1A98243FA6A}" type="presParOf" srcId="{472F5866-D1C1-4DC7-884D-FF71B99BBCD9}" destId="{CCDBEC8C-FB5E-4533-A5F0-868608C9F5E7}" srcOrd="0" destOrd="0" presId="urn:microsoft.com/office/officeart/2005/8/layout/process4"/>
    <dgm:cxn modelId="{06BDD0CC-FD53-47F0-A370-AB3B8232F2A3}" type="presParOf" srcId="{472F5866-D1C1-4DC7-884D-FF71B99BBCD9}" destId="{002839E6-1C5F-4E05-879C-D10267E88F40}" srcOrd="1" destOrd="0" presId="urn:microsoft.com/office/officeart/2005/8/layout/process4"/>
    <dgm:cxn modelId="{40542655-666A-410B-8130-F0C415593824}" type="presParOf" srcId="{472F5866-D1C1-4DC7-884D-FF71B99BBCD9}" destId="{7577ED3F-829B-46FC-A0F1-03DF8A7DB4CE}" srcOrd="2" destOrd="0" presId="urn:microsoft.com/office/officeart/2005/8/layout/process4"/>
    <dgm:cxn modelId="{CD0F2BAB-59C9-49BE-9569-2F16645E82F1}" type="presParOf" srcId="{7577ED3F-829B-46FC-A0F1-03DF8A7DB4CE}" destId="{D44A7CDC-B10C-4B81-84FF-B95A0F5208DC}" srcOrd="0" destOrd="0" presId="urn:microsoft.com/office/officeart/2005/8/layout/process4"/>
    <dgm:cxn modelId="{DB2B8D49-BE42-41A4-B11C-1D2CC09F04D5}" type="presParOf" srcId="{7577ED3F-829B-46FC-A0F1-03DF8A7DB4CE}" destId="{D323E828-C453-43D1-85D0-26B52E2A738E}" srcOrd="1" destOrd="0" presId="urn:microsoft.com/office/officeart/2005/8/layout/process4"/>
    <dgm:cxn modelId="{19E57BC2-33AB-4AF8-B4F7-4D15A02E3647}" type="presParOf" srcId="{7577ED3F-829B-46FC-A0F1-03DF8A7DB4CE}" destId="{79D668F1-B112-49CA-936E-FCC6860513D5}"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9B94A-5113-46A2-9F4F-DBFA5A562BFF}"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D7A9A667-BFCA-455D-8F5C-E6CC181BB8E9}">
      <dgm:prSet custT="1"/>
      <dgm:spPr/>
      <dgm:t>
        <a:bodyPr/>
        <a:lstStyle/>
        <a:p>
          <a:pPr>
            <a:lnSpc>
              <a:spcPct val="100000"/>
            </a:lnSpc>
            <a:spcAft>
              <a:spcPts val="0"/>
            </a:spcAft>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a:lnSpc>
              <a:spcPct val="100000"/>
            </a:lnSpc>
            <a:spcAft>
              <a:spcPts val="0"/>
            </a:spcAft>
            <a:defRPr cap="all"/>
          </a:pPr>
          <a:r>
            <a:rPr lang="en-US" sz="2400" kern="1200" dirty="0"/>
            <a:t>data</a:t>
          </a:r>
          <a:endParaRPr lang="en-US" sz="2100" kern="1200" dirty="0"/>
        </a:p>
      </dgm:t>
    </dgm:pt>
    <dgm:pt modelId="{BB5D9ECA-35C3-4C64-9A70-0494B1295515}" type="parTrans" cxnId="{2AF0CF09-3E24-44B9-8DA0-27C13C642BC5}">
      <dgm:prSet/>
      <dgm:spPr/>
      <dgm:t>
        <a:bodyPr/>
        <a:lstStyle/>
        <a:p>
          <a:endParaRPr lang="en-US"/>
        </a:p>
      </dgm:t>
    </dgm:pt>
    <dgm:pt modelId="{45D89E19-A535-48C1-9C59-146466E5C34C}" type="sibTrans" cxnId="{2AF0CF09-3E24-44B9-8DA0-27C13C642BC5}">
      <dgm:prSet/>
      <dgm:spPr/>
      <dgm:t>
        <a:bodyPr/>
        <a:lstStyle/>
        <a:p>
          <a:endParaRPr lang="en-US"/>
        </a:p>
      </dgm:t>
    </dgm:pt>
    <dgm:pt modelId="{EC1F5505-9394-439E-8238-26B8D83A7C41}">
      <dgm:prSet/>
      <dgm:spPr/>
      <dgm:t>
        <a:bodyPr/>
        <a:lstStyle/>
        <a:p>
          <a:pPr>
            <a:lnSpc>
              <a:spcPct val="100000"/>
            </a:lnSpc>
            <a:spcAft>
              <a:spcPts val="0"/>
            </a:spcAft>
            <a:defRPr cap="all"/>
          </a:pPr>
          <a:r>
            <a:rPr lang="en-US"/>
            <a:t>Narrow</a:t>
          </a:r>
        </a:p>
        <a:p>
          <a:pPr>
            <a:lnSpc>
              <a:spcPct val="100000"/>
            </a:lnSpc>
            <a:spcAft>
              <a:spcPts val="0"/>
            </a:spcAft>
            <a:defRPr cap="all"/>
          </a:pPr>
          <a:r>
            <a:rPr lang="en-US"/>
            <a:t>focus</a:t>
          </a:r>
        </a:p>
      </dgm:t>
    </dgm:pt>
    <dgm:pt modelId="{B9938637-4547-4C34-B9C6-67366F6F3B23}" type="parTrans" cxnId="{07E55B7D-9A28-45DB-8B45-A720B294114C}">
      <dgm:prSet/>
      <dgm:spPr/>
      <dgm:t>
        <a:bodyPr/>
        <a:lstStyle/>
        <a:p>
          <a:endParaRPr lang="en-US"/>
        </a:p>
      </dgm:t>
    </dgm:pt>
    <dgm:pt modelId="{78032486-BA2E-4C18-9025-2797AA660322}" type="sibTrans" cxnId="{07E55B7D-9A28-45DB-8B45-A720B294114C}">
      <dgm:prSet/>
      <dgm:spPr/>
      <dgm:t>
        <a:bodyPr/>
        <a:lstStyle/>
        <a:p>
          <a:endParaRPr lang="en-US"/>
        </a:p>
      </dgm:t>
    </dgm:pt>
    <dgm:pt modelId="{5CFD791E-9417-4BBD-AFCD-9D4833A1F1EB}">
      <dgm:prSet custT="1"/>
      <dgm:spPr/>
      <dgm:t>
        <a:bodyPr/>
        <a:lstStyle/>
        <a:p>
          <a:pPr>
            <a:lnSpc>
              <a:spcPct val="100000"/>
            </a:lnSpc>
            <a:spcAft>
              <a:spcPts val="0"/>
            </a:spcAft>
            <a:defRPr cap="all"/>
          </a:pPr>
          <a:r>
            <a:rPr lang="en-US" sz="2400"/>
            <a:t>Prepare</a:t>
          </a:r>
        </a:p>
        <a:p>
          <a:pPr>
            <a:lnSpc>
              <a:spcPct val="100000"/>
            </a:lnSpc>
            <a:spcAft>
              <a:spcPts val="0"/>
            </a:spcAft>
            <a:defRPr cap="all"/>
          </a:pPr>
          <a:r>
            <a:rPr lang="en-US" sz="2400"/>
            <a:t>data</a:t>
          </a:r>
        </a:p>
      </dgm:t>
    </dgm:pt>
    <dgm:pt modelId="{50C8750E-5A53-4F96-AFDC-142B523F8D8A}" type="parTrans" cxnId="{3A4C2090-8B06-425F-A636-49CAA12415C8}">
      <dgm:prSet/>
      <dgm:spPr/>
      <dgm:t>
        <a:bodyPr/>
        <a:lstStyle/>
        <a:p>
          <a:endParaRPr lang="en-US"/>
        </a:p>
      </dgm:t>
    </dgm:pt>
    <dgm:pt modelId="{DA27C990-D75D-4352-99EF-152C4FEA152F}" type="sibTrans" cxnId="{3A4C2090-8B06-425F-A636-49CAA12415C8}">
      <dgm:prSet/>
      <dgm:spPr/>
      <dgm:t>
        <a:bodyPr/>
        <a:lstStyle/>
        <a:p>
          <a:endParaRPr lang="en-US"/>
        </a:p>
      </dgm:t>
    </dgm:pt>
    <dgm:pt modelId="{383F806B-4DD1-49FE-8304-E50D2D6EE3D5}" type="pres">
      <dgm:prSet presAssocID="{4719B94A-5113-46A2-9F4F-DBFA5A562BFF}" presName="root" presStyleCnt="0">
        <dgm:presLayoutVars>
          <dgm:dir/>
          <dgm:resizeHandles val="exact"/>
        </dgm:presLayoutVars>
      </dgm:prSet>
      <dgm:spPr/>
    </dgm:pt>
    <dgm:pt modelId="{AB7AA50A-1F33-4529-AA2C-6DCF3FA5C64D}" type="pres">
      <dgm:prSet presAssocID="{D7A9A667-BFCA-455D-8F5C-E6CC181BB8E9}" presName="compNode" presStyleCnt="0"/>
      <dgm:spPr/>
    </dgm:pt>
    <dgm:pt modelId="{2B3EE34B-04CB-4111-8C4C-EEDFB202FE0F}" type="pres">
      <dgm:prSet presAssocID="{D7A9A667-BFCA-455D-8F5C-E6CC181BB8E9}" presName="iconBgRect" presStyleLbl="bgShp" presStyleIdx="0" presStyleCnt="3"/>
      <dgm:spPr>
        <a:solidFill>
          <a:schemeClr val="accent1">
            <a:lumMod val="40000"/>
            <a:lumOff val="60000"/>
          </a:schemeClr>
        </a:solidFill>
      </dgm:spPr>
    </dgm:pt>
    <dgm:pt modelId="{A4A2FF95-57AD-4F5D-8D66-4930D62C9407}" type="pres">
      <dgm:prSet presAssocID="{D7A9A667-BFCA-455D-8F5C-E6CC181BB8E9}" presName="iconRect" presStyleLbl="node1" presStyleIdx="0" presStyleCnt="3"/>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gear"/>
        </a:ext>
      </dgm:extLst>
    </dgm:pt>
    <dgm:pt modelId="{96552A84-3513-400B-9560-386A18B33A45}" type="pres">
      <dgm:prSet presAssocID="{D7A9A667-BFCA-455D-8F5C-E6CC181BB8E9}" presName="spaceRect" presStyleCnt="0"/>
      <dgm:spPr/>
    </dgm:pt>
    <dgm:pt modelId="{4AE32505-A0F4-416B-AFC0-A5877AE992F0}" type="pres">
      <dgm:prSet presAssocID="{D7A9A667-BFCA-455D-8F5C-E6CC181BB8E9}" presName="textRect" presStyleLbl="revTx" presStyleIdx="0" presStyleCnt="3">
        <dgm:presLayoutVars>
          <dgm:chMax val="1"/>
          <dgm:chPref val="1"/>
        </dgm:presLayoutVars>
      </dgm:prSet>
      <dgm:spPr/>
    </dgm:pt>
    <dgm:pt modelId="{F72C8C5D-9A90-4DFC-AD43-5AA47E65CEF8}" type="pres">
      <dgm:prSet presAssocID="{45D89E19-A535-48C1-9C59-146466E5C34C}" presName="sibTrans" presStyleCnt="0"/>
      <dgm:spPr/>
    </dgm:pt>
    <dgm:pt modelId="{A7127EE0-6787-4035-9AE4-67C15CDAC605}" type="pres">
      <dgm:prSet presAssocID="{EC1F5505-9394-439E-8238-26B8D83A7C41}" presName="compNode" presStyleCnt="0"/>
      <dgm:spPr/>
    </dgm:pt>
    <dgm:pt modelId="{1F403A32-B95B-4227-BDCC-048C5A8C02A3}" type="pres">
      <dgm:prSet presAssocID="{EC1F5505-9394-439E-8238-26B8D83A7C41}" presName="iconBgRect" presStyleLbl="bgShp" presStyleIdx="1" presStyleCnt="3"/>
      <dgm:spPr>
        <a:solidFill>
          <a:schemeClr val="accent1">
            <a:lumMod val="40000"/>
            <a:lumOff val="60000"/>
          </a:schemeClr>
        </a:solidFill>
      </dgm:spPr>
    </dgm:pt>
    <dgm:pt modelId="{7C5EFF7D-4729-4E7B-8AAC-B64B5EFF7C57}" type="pres">
      <dgm:prSet presAssocID="{EC1F5505-9394-439E-8238-26B8D83A7C41}" presName="iconRect" presStyleLbl="node1" presStyleIdx="1" presStyleCnt="3"/>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lter"/>
        </a:ext>
      </dgm:extLst>
    </dgm:pt>
    <dgm:pt modelId="{73A0D6AE-B387-4CD6-A708-A4592A60039B}" type="pres">
      <dgm:prSet presAssocID="{EC1F5505-9394-439E-8238-26B8D83A7C41}" presName="spaceRect" presStyleCnt="0"/>
      <dgm:spPr/>
    </dgm:pt>
    <dgm:pt modelId="{262B182E-D913-43D3-B413-4A7F39A62CC5}" type="pres">
      <dgm:prSet presAssocID="{EC1F5505-9394-439E-8238-26B8D83A7C41}" presName="textRect" presStyleLbl="revTx" presStyleIdx="1" presStyleCnt="3">
        <dgm:presLayoutVars>
          <dgm:chMax val="1"/>
          <dgm:chPref val="1"/>
        </dgm:presLayoutVars>
      </dgm:prSet>
      <dgm:spPr/>
    </dgm:pt>
    <dgm:pt modelId="{CBD7CD9C-ADB3-4C54-AE80-405B388EC34C}" type="pres">
      <dgm:prSet presAssocID="{78032486-BA2E-4C18-9025-2797AA660322}" presName="sibTrans" presStyleCnt="0"/>
      <dgm:spPr/>
    </dgm:pt>
    <dgm:pt modelId="{18A02251-5BC0-4EE1-B4AC-1C6F1325C998}" type="pres">
      <dgm:prSet presAssocID="{5CFD791E-9417-4BBD-AFCD-9D4833A1F1EB}" presName="compNode" presStyleCnt="0"/>
      <dgm:spPr/>
    </dgm:pt>
    <dgm:pt modelId="{5DE184A3-B379-4DFA-950B-F80210E99EA6}" type="pres">
      <dgm:prSet presAssocID="{5CFD791E-9417-4BBD-AFCD-9D4833A1F1EB}" presName="iconBgRect" presStyleLbl="bgShp" presStyleIdx="2" presStyleCnt="3"/>
      <dgm:spPr>
        <a:solidFill>
          <a:schemeClr val="accent1">
            <a:lumMod val="40000"/>
            <a:lumOff val="60000"/>
          </a:schemeClr>
        </a:solidFill>
      </dgm:spPr>
    </dgm:pt>
    <dgm:pt modelId="{F75C1847-D1B1-4D72-8B9B-242F0E657C08}" type="pres">
      <dgm:prSet presAssocID="{5CFD791E-9417-4BBD-AFCD-9D4833A1F1EB}" presName="iconRect" presStyleLbl="node1" presStyleIdx="2" presStyleCnt="3"/>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A5CA52AC-EBF2-45C9-8D5D-C6CC8C2805B2}" type="pres">
      <dgm:prSet presAssocID="{5CFD791E-9417-4BBD-AFCD-9D4833A1F1EB}" presName="spaceRect" presStyleCnt="0"/>
      <dgm:spPr/>
    </dgm:pt>
    <dgm:pt modelId="{84518E84-08A6-497E-9137-64DDB593FF4C}" type="pres">
      <dgm:prSet presAssocID="{5CFD791E-9417-4BBD-AFCD-9D4833A1F1EB}" presName="textRect" presStyleLbl="revTx" presStyleIdx="2" presStyleCnt="3">
        <dgm:presLayoutVars>
          <dgm:chMax val="1"/>
          <dgm:chPref val="1"/>
        </dgm:presLayoutVars>
      </dgm:prSet>
      <dgm:spPr/>
    </dgm:pt>
  </dgm:ptLst>
  <dgm:cxnLst>
    <dgm:cxn modelId="{2AF0CF09-3E24-44B9-8DA0-27C13C642BC5}" srcId="{4719B94A-5113-46A2-9F4F-DBFA5A562BFF}" destId="{D7A9A667-BFCA-455D-8F5C-E6CC181BB8E9}" srcOrd="0" destOrd="0" parTransId="{BB5D9ECA-35C3-4C64-9A70-0494B1295515}" sibTransId="{45D89E19-A535-48C1-9C59-146466E5C34C}"/>
    <dgm:cxn modelId="{352C580C-0467-4693-823D-023CC58FA406}" type="presOf" srcId="{EC1F5505-9394-439E-8238-26B8D83A7C41}" destId="{262B182E-D913-43D3-B413-4A7F39A62CC5}" srcOrd="0" destOrd="0" presId="urn:microsoft.com/office/officeart/2018/5/layout/IconCircleLabelList"/>
    <dgm:cxn modelId="{1BE54717-C657-4E48-912A-B3B62A02B0FE}" type="presOf" srcId="{D7A9A667-BFCA-455D-8F5C-E6CC181BB8E9}" destId="{4AE32505-A0F4-416B-AFC0-A5877AE992F0}" srcOrd="0" destOrd="0" presId="urn:microsoft.com/office/officeart/2018/5/layout/IconCircleLabelList"/>
    <dgm:cxn modelId="{07E55B7D-9A28-45DB-8B45-A720B294114C}" srcId="{4719B94A-5113-46A2-9F4F-DBFA5A562BFF}" destId="{EC1F5505-9394-439E-8238-26B8D83A7C41}" srcOrd="1" destOrd="0" parTransId="{B9938637-4547-4C34-B9C6-67366F6F3B23}" sibTransId="{78032486-BA2E-4C18-9025-2797AA660322}"/>
    <dgm:cxn modelId="{3A4C2090-8B06-425F-A636-49CAA12415C8}" srcId="{4719B94A-5113-46A2-9F4F-DBFA5A562BFF}" destId="{5CFD791E-9417-4BBD-AFCD-9D4833A1F1EB}" srcOrd="2" destOrd="0" parTransId="{50C8750E-5A53-4F96-AFDC-142B523F8D8A}" sibTransId="{DA27C990-D75D-4352-99EF-152C4FEA152F}"/>
    <dgm:cxn modelId="{DFCE9F95-A631-454F-94F2-06F0440C7FFD}" type="presOf" srcId="{5CFD791E-9417-4BBD-AFCD-9D4833A1F1EB}" destId="{84518E84-08A6-497E-9137-64DDB593FF4C}" srcOrd="0" destOrd="0" presId="urn:microsoft.com/office/officeart/2018/5/layout/IconCircleLabelList"/>
    <dgm:cxn modelId="{CEFD28F0-62DE-4F24-9A0B-1CE0CDE10376}" type="presOf" srcId="{4719B94A-5113-46A2-9F4F-DBFA5A562BFF}" destId="{383F806B-4DD1-49FE-8304-E50D2D6EE3D5}" srcOrd="0" destOrd="0" presId="urn:microsoft.com/office/officeart/2018/5/layout/IconCircleLabelList"/>
    <dgm:cxn modelId="{F18934FD-6484-41D7-AB0F-79B2CA617ACE}" type="presParOf" srcId="{383F806B-4DD1-49FE-8304-E50D2D6EE3D5}" destId="{AB7AA50A-1F33-4529-AA2C-6DCF3FA5C64D}" srcOrd="0" destOrd="0" presId="urn:microsoft.com/office/officeart/2018/5/layout/IconCircleLabelList"/>
    <dgm:cxn modelId="{0CEA20BC-E847-4FB0-B469-6FEAB62453F1}" type="presParOf" srcId="{AB7AA50A-1F33-4529-AA2C-6DCF3FA5C64D}" destId="{2B3EE34B-04CB-4111-8C4C-EEDFB202FE0F}" srcOrd="0" destOrd="0" presId="urn:microsoft.com/office/officeart/2018/5/layout/IconCircleLabelList"/>
    <dgm:cxn modelId="{A7355BFB-BD9F-4DC3-A75C-9098E3667629}" type="presParOf" srcId="{AB7AA50A-1F33-4529-AA2C-6DCF3FA5C64D}" destId="{A4A2FF95-57AD-4F5D-8D66-4930D62C9407}" srcOrd="1" destOrd="0" presId="urn:microsoft.com/office/officeart/2018/5/layout/IconCircleLabelList"/>
    <dgm:cxn modelId="{8A7439CD-DF49-4B95-9D23-BD8A5EA3A084}" type="presParOf" srcId="{AB7AA50A-1F33-4529-AA2C-6DCF3FA5C64D}" destId="{96552A84-3513-400B-9560-386A18B33A45}" srcOrd="2" destOrd="0" presId="urn:microsoft.com/office/officeart/2018/5/layout/IconCircleLabelList"/>
    <dgm:cxn modelId="{94AA9FBE-8504-4C4E-8EE3-9A823E78652A}" type="presParOf" srcId="{AB7AA50A-1F33-4529-AA2C-6DCF3FA5C64D}" destId="{4AE32505-A0F4-416B-AFC0-A5877AE992F0}" srcOrd="3" destOrd="0" presId="urn:microsoft.com/office/officeart/2018/5/layout/IconCircleLabelList"/>
    <dgm:cxn modelId="{AE3E5FD7-1172-48D5-ABD7-70D491818984}" type="presParOf" srcId="{383F806B-4DD1-49FE-8304-E50D2D6EE3D5}" destId="{F72C8C5D-9A90-4DFC-AD43-5AA47E65CEF8}" srcOrd="1" destOrd="0" presId="urn:microsoft.com/office/officeart/2018/5/layout/IconCircleLabelList"/>
    <dgm:cxn modelId="{3FF70F77-CAD0-4E8C-8F68-C3391A662951}" type="presParOf" srcId="{383F806B-4DD1-49FE-8304-E50D2D6EE3D5}" destId="{A7127EE0-6787-4035-9AE4-67C15CDAC605}" srcOrd="2" destOrd="0" presId="urn:microsoft.com/office/officeart/2018/5/layout/IconCircleLabelList"/>
    <dgm:cxn modelId="{9CD0A213-FD6B-4101-A7C5-9C23CEC55BCE}" type="presParOf" srcId="{A7127EE0-6787-4035-9AE4-67C15CDAC605}" destId="{1F403A32-B95B-4227-BDCC-048C5A8C02A3}" srcOrd="0" destOrd="0" presId="urn:microsoft.com/office/officeart/2018/5/layout/IconCircleLabelList"/>
    <dgm:cxn modelId="{B1204827-549E-4CDA-87E4-6F2EB1C6E431}" type="presParOf" srcId="{A7127EE0-6787-4035-9AE4-67C15CDAC605}" destId="{7C5EFF7D-4729-4E7B-8AAC-B64B5EFF7C57}" srcOrd="1" destOrd="0" presId="urn:microsoft.com/office/officeart/2018/5/layout/IconCircleLabelList"/>
    <dgm:cxn modelId="{555C44CF-1D7B-4C67-A04A-D017681F63AE}" type="presParOf" srcId="{A7127EE0-6787-4035-9AE4-67C15CDAC605}" destId="{73A0D6AE-B387-4CD6-A708-A4592A60039B}" srcOrd="2" destOrd="0" presId="urn:microsoft.com/office/officeart/2018/5/layout/IconCircleLabelList"/>
    <dgm:cxn modelId="{5D74F062-7A34-481A-A90A-00910D7437D9}" type="presParOf" srcId="{A7127EE0-6787-4035-9AE4-67C15CDAC605}" destId="{262B182E-D913-43D3-B413-4A7F39A62CC5}" srcOrd="3" destOrd="0" presId="urn:microsoft.com/office/officeart/2018/5/layout/IconCircleLabelList"/>
    <dgm:cxn modelId="{8424FCB6-785B-453D-915B-7B25A3217A7D}" type="presParOf" srcId="{383F806B-4DD1-49FE-8304-E50D2D6EE3D5}" destId="{CBD7CD9C-ADB3-4C54-AE80-405B388EC34C}" srcOrd="3" destOrd="0" presId="urn:microsoft.com/office/officeart/2018/5/layout/IconCircleLabelList"/>
    <dgm:cxn modelId="{0779BAFE-7AB9-459E-AEE0-B9BDDCFDD0AF}" type="presParOf" srcId="{383F806B-4DD1-49FE-8304-E50D2D6EE3D5}" destId="{18A02251-5BC0-4EE1-B4AC-1C6F1325C998}" srcOrd="4" destOrd="0" presId="urn:microsoft.com/office/officeart/2018/5/layout/IconCircleLabelList"/>
    <dgm:cxn modelId="{FC468D89-4473-4383-ADA3-7AAB5E4E0EEA}" type="presParOf" srcId="{18A02251-5BC0-4EE1-B4AC-1C6F1325C998}" destId="{5DE184A3-B379-4DFA-950B-F80210E99EA6}" srcOrd="0" destOrd="0" presId="urn:microsoft.com/office/officeart/2018/5/layout/IconCircleLabelList"/>
    <dgm:cxn modelId="{89FD3419-8422-42E0-81E8-D7715BF4EC55}" type="presParOf" srcId="{18A02251-5BC0-4EE1-B4AC-1C6F1325C998}" destId="{F75C1847-D1B1-4D72-8B9B-242F0E657C08}" srcOrd="1" destOrd="0" presId="urn:microsoft.com/office/officeart/2018/5/layout/IconCircleLabelList"/>
    <dgm:cxn modelId="{3A04E582-DB71-4FDC-9FD6-271F689EBE5E}" type="presParOf" srcId="{18A02251-5BC0-4EE1-B4AC-1C6F1325C998}" destId="{A5CA52AC-EBF2-45C9-8D5D-C6CC8C2805B2}" srcOrd="2" destOrd="0" presId="urn:microsoft.com/office/officeart/2018/5/layout/IconCircleLabelList"/>
    <dgm:cxn modelId="{28857859-797A-4416-B8A0-8350CB7B383F}" type="presParOf" srcId="{18A02251-5BC0-4EE1-B4AC-1C6F1325C998}" destId="{84518E84-08A6-497E-9137-64DDB593FF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B6CCB-AEA5-405C-99FF-16186E26E2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157C6BB-6088-4439-A862-38917D13687F}">
      <dgm:prSet/>
      <dgm:spPr/>
      <dgm:t>
        <a:bodyPr/>
        <a:lstStyle/>
        <a:p>
          <a:r>
            <a:rPr lang="en-US"/>
            <a:t>Data preparation</a:t>
          </a:r>
        </a:p>
      </dgm:t>
    </dgm:pt>
    <dgm:pt modelId="{8E88E177-00DB-4829-B1A0-97B8CDA2CEF5}" type="parTrans" cxnId="{0BDC6DCE-10A4-4039-B83F-31F85CA10167}">
      <dgm:prSet/>
      <dgm:spPr/>
      <dgm:t>
        <a:bodyPr/>
        <a:lstStyle/>
        <a:p>
          <a:endParaRPr lang="en-US"/>
        </a:p>
      </dgm:t>
    </dgm:pt>
    <dgm:pt modelId="{2E1D27B4-D3C7-4A11-8ABA-F09907C67D1E}" type="sibTrans" cxnId="{0BDC6DCE-10A4-4039-B83F-31F85CA10167}">
      <dgm:prSet/>
      <dgm:spPr/>
      <dgm:t>
        <a:bodyPr/>
        <a:lstStyle/>
        <a:p>
          <a:endParaRPr lang="en-US"/>
        </a:p>
      </dgm:t>
    </dgm:pt>
    <dgm:pt modelId="{83AA5B7F-3B12-4BB8-B035-FA8BEFA3E007}">
      <dgm:prSet/>
      <dgm:spPr/>
      <dgm:t>
        <a:bodyPr/>
        <a:lstStyle/>
        <a:p>
          <a:r>
            <a:rPr lang="en-US"/>
            <a:t>Initial data point </a:t>
          </a:r>
        </a:p>
      </dgm:t>
    </dgm:pt>
    <dgm:pt modelId="{5EA5B6B9-4C73-41A5-80F3-E2AA3E5CBDDF}" type="parTrans" cxnId="{6106BBC1-3B15-4446-BE9F-2EB9E067E858}">
      <dgm:prSet/>
      <dgm:spPr/>
      <dgm:t>
        <a:bodyPr/>
        <a:lstStyle/>
        <a:p>
          <a:endParaRPr lang="en-US"/>
        </a:p>
      </dgm:t>
    </dgm:pt>
    <dgm:pt modelId="{E77474BA-E55E-4CC3-8B06-B68077C01E68}" type="sibTrans" cxnId="{6106BBC1-3B15-4446-BE9F-2EB9E067E858}">
      <dgm:prSet/>
      <dgm:spPr/>
      <dgm:t>
        <a:bodyPr/>
        <a:lstStyle/>
        <a:p>
          <a:endParaRPr lang="en-US"/>
        </a:p>
      </dgm:t>
    </dgm:pt>
    <dgm:pt modelId="{61F5A37A-3452-4750-88B9-62333B144CD4}">
      <dgm:prSet/>
      <dgm:spPr/>
      <dgm:t>
        <a:bodyPr/>
        <a:lstStyle/>
        <a:p>
          <a:r>
            <a:rPr lang="en-US"/>
            <a:t>Accuracy of data</a:t>
          </a:r>
        </a:p>
      </dgm:t>
    </dgm:pt>
    <dgm:pt modelId="{6014E26A-8DF2-40DD-A188-6753E9038413}" type="parTrans" cxnId="{7C816988-C34C-420C-A968-B665D54588C0}">
      <dgm:prSet/>
      <dgm:spPr/>
      <dgm:t>
        <a:bodyPr/>
        <a:lstStyle/>
        <a:p>
          <a:endParaRPr lang="en-US"/>
        </a:p>
      </dgm:t>
    </dgm:pt>
    <dgm:pt modelId="{59D9C28B-290B-4386-AC09-1C42189B5949}" type="sibTrans" cxnId="{7C816988-C34C-420C-A968-B665D54588C0}">
      <dgm:prSet/>
      <dgm:spPr/>
      <dgm:t>
        <a:bodyPr/>
        <a:lstStyle/>
        <a:p>
          <a:endParaRPr lang="en-US"/>
        </a:p>
      </dgm:t>
    </dgm:pt>
    <dgm:pt modelId="{098C2197-8064-42A9-8610-B01B026A1998}">
      <dgm:prSet/>
      <dgm:spPr/>
      <dgm:t>
        <a:bodyPr/>
        <a:lstStyle/>
        <a:p>
          <a:r>
            <a:rPr lang="en-US"/>
            <a:t>Task distribution</a:t>
          </a:r>
        </a:p>
      </dgm:t>
    </dgm:pt>
    <dgm:pt modelId="{5739DFF8-4EF2-4222-80F8-2FB30E69CCB3}" type="parTrans" cxnId="{A1746FAA-103B-4CED-8623-6A25C9F77F77}">
      <dgm:prSet/>
      <dgm:spPr/>
      <dgm:t>
        <a:bodyPr/>
        <a:lstStyle/>
        <a:p>
          <a:endParaRPr lang="en-US"/>
        </a:p>
      </dgm:t>
    </dgm:pt>
    <dgm:pt modelId="{9A99ED35-CA83-4E78-BAD9-5D03F559EB2E}" type="sibTrans" cxnId="{A1746FAA-103B-4CED-8623-6A25C9F77F77}">
      <dgm:prSet/>
      <dgm:spPr/>
      <dgm:t>
        <a:bodyPr/>
        <a:lstStyle/>
        <a:p>
          <a:endParaRPr lang="en-US"/>
        </a:p>
      </dgm:t>
    </dgm:pt>
    <dgm:pt modelId="{D1B64E00-8BAE-4ECF-90AE-5F8ECEAEFBCF}" type="pres">
      <dgm:prSet presAssocID="{269B6CCB-AEA5-405C-99FF-16186E26E200}" presName="root" presStyleCnt="0">
        <dgm:presLayoutVars>
          <dgm:dir/>
          <dgm:resizeHandles val="exact"/>
        </dgm:presLayoutVars>
      </dgm:prSet>
      <dgm:spPr/>
    </dgm:pt>
    <dgm:pt modelId="{2B1658C9-57A4-41AC-B1E6-3B2CA5B1A593}" type="pres">
      <dgm:prSet presAssocID="{7157C6BB-6088-4439-A862-38917D13687F}" presName="compNode" presStyleCnt="0"/>
      <dgm:spPr/>
    </dgm:pt>
    <dgm:pt modelId="{16B3FC36-F3AE-4A11-9763-C75121FB3C6F}" type="pres">
      <dgm:prSet presAssocID="{7157C6BB-6088-4439-A862-38917D13687F}" presName="bgRect" presStyleLbl="bgShp" presStyleIdx="0" presStyleCnt="4"/>
      <dgm:spPr>
        <a:solidFill>
          <a:schemeClr val="accent1">
            <a:lumMod val="40000"/>
            <a:lumOff val="60000"/>
          </a:schemeClr>
        </a:solidFill>
      </dgm:spPr>
    </dgm:pt>
    <dgm:pt modelId="{C747EAAB-A5A0-4AC5-9B4A-95B444BDA00A}" type="pres">
      <dgm:prSet presAssocID="{7157C6BB-6088-4439-A862-38917D13687F}" presName="iconRect" presStyleLbl="node1" presStyleIdx="0" presStyleCnt="4"/>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E0E45650-8029-4DFA-9838-65E59456BBEC}" type="pres">
      <dgm:prSet presAssocID="{7157C6BB-6088-4439-A862-38917D13687F}" presName="spaceRect" presStyleCnt="0"/>
      <dgm:spPr/>
    </dgm:pt>
    <dgm:pt modelId="{E2BE390C-D6BF-4929-B198-D85218F24593}" type="pres">
      <dgm:prSet presAssocID="{7157C6BB-6088-4439-A862-38917D13687F}" presName="parTx" presStyleLbl="revTx" presStyleIdx="0" presStyleCnt="4">
        <dgm:presLayoutVars>
          <dgm:chMax val="0"/>
          <dgm:chPref val="0"/>
        </dgm:presLayoutVars>
      </dgm:prSet>
      <dgm:spPr/>
    </dgm:pt>
    <dgm:pt modelId="{CC15BFA5-934D-4C03-BE48-7B4F857ADBB5}" type="pres">
      <dgm:prSet presAssocID="{2E1D27B4-D3C7-4A11-8ABA-F09907C67D1E}" presName="sibTrans" presStyleCnt="0"/>
      <dgm:spPr/>
    </dgm:pt>
    <dgm:pt modelId="{257BC94E-5F41-4B4B-99C3-B1EE5CCD6DF9}" type="pres">
      <dgm:prSet presAssocID="{83AA5B7F-3B12-4BB8-B035-FA8BEFA3E007}" presName="compNode" presStyleCnt="0"/>
      <dgm:spPr/>
    </dgm:pt>
    <dgm:pt modelId="{105EA9B5-2ED3-41AE-838F-CB553DFEF185}" type="pres">
      <dgm:prSet presAssocID="{83AA5B7F-3B12-4BB8-B035-FA8BEFA3E007}" presName="bgRect" presStyleLbl="bgShp" presStyleIdx="1" presStyleCnt="4"/>
      <dgm:spPr>
        <a:solidFill>
          <a:schemeClr val="accent1">
            <a:lumMod val="40000"/>
            <a:lumOff val="60000"/>
          </a:schemeClr>
        </a:solidFill>
      </dgm:spPr>
    </dgm:pt>
    <dgm:pt modelId="{73592155-39EA-40D7-9A06-BAF2D1FE5CBB}" type="pres">
      <dgm:prSet presAssocID="{83AA5B7F-3B12-4BB8-B035-FA8BEFA3E007}" presName="iconRect" presStyleLbl="node1" presStyleIdx="1" presStyleCnt="4"/>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13A4AD3-49F6-4844-A5A3-BB95055A6F59}" type="pres">
      <dgm:prSet presAssocID="{83AA5B7F-3B12-4BB8-B035-FA8BEFA3E007}" presName="spaceRect" presStyleCnt="0"/>
      <dgm:spPr/>
    </dgm:pt>
    <dgm:pt modelId="{70280649-8805-47A1-AA39-37CC79C3DE3A}" type="pres">
      <dgm:prSet presAssocID="{83AA5B7F-3B12-4BB8-B035-FA8BEFA3E007}" presName="parTx" presStyleLbl="revTx" presStyleIdx="1" presStyleCnt="4">
        <dgm:presLayoutVars>
          <dgm:chMax val="0"/>
          <dgm:chPref val="0"/>
        </dgm:presLayoutVars>
      </dgm:prSet>
      <dgm:spPr/>
    </dgm:pt>
    <dgm:pt modelId="{9525922B-63A6-460A-A9CA-C3E8A9BD0707}" type="pres">
      <dgm:prSet presAssocID="{E77474BA-E55E-4CC3-8B06-B68077C01E68}" presName="sibTrans" presStyleCnt="0"/>
      <dgm:spPr/>
    </dgm:pt>
    <dgm:pt modelId="{632F430B-728A-4EF9-82C7-DD2676011C1C}" type="pres">
      <dgm:prSet presAssocID="{61F5A37A-3452-4750-88B9-62333B144CD4}" presName="compNode" presStyleCnt="0"/>
      <dgm:spPr/>
    </dgm:pt>
    <dgm:pt modelId="{70F9B0B7-8318-4C2B-B7F7-F6681B6AFAAB}" type="pres">
      <dgm:prSet presAssocID="{61F5A37A-3452-4750-88B9-62333B144CD4}" presName="bgRect" presStyleLbl="bgShp" presStyleIdx="2" presStyleCnt="4"/>
      <dgm:spPr>
        <a:solidFill>
          <a:schemeClr val="accent1">
            <a:lumMod val="40000"/>
            <a:lumOff val="60000"/>
          </a:schemeClr>
        </a:solidFill>
      </dgm:spPr>
    </dgm:pt>
    <dgm:pt modelId="{30CA0CD2-1FB4-4C68-8CB0-3BA051150651}" type="pres">
      <dgm:prSet presAssocID="{61F5A37A-3452-4750-88B9-62333B144CD4}" presName="iconRect" presStyleLbl="node1" presStyleIdx="2" presStyleCnt="4"/>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7A6C4736-104B-43E0-91D0-53678EF7CC27}" type="pres">
      <dgm:prSet presAssocID="{61F5A37A-3452-4750-88B9-62333B144CD4}" presName="spaceRect" presStyleCnt="0"/>
      <dgm:spPr/>
    </dgm:pt>
    <dgm:pt modelId="{BD68E163-43B4-4687-8071-C941ABCE016E}" type="pres">
      <dgm:prSet presAssocID="{61F5A37A-3452-4750-88B9-62333B144CD4}" presName="parTx" presStyleLbl="revTx" presStyleIdx="2" presStyleCnt="4">
        <dgm:presLayoutVars>
          <dgm:chMax val="0"/>
          <dgm:chPref val="0"/>
        </dgm:presLayoutVars>
      </dgm:prSet>
      <dgm:spPr/>
    </dgm:pt>
    <dgm:pt modelId="{AAF09C96-C425-4A06-89CA-1427449DF918}" type="pres">
      <dgm:prSet presAssocID="{59D9C28B-290B-4386-AC09-1C42189B5949}" presName="sibTrans" presStyleCnt="0"/>
      <dgm:spPr/>
    </dgm:pt>
    <dgm:pt modelId="{07052A1D-BCE9-4418-9620-EA61FDA1400A}" type="pres">
      <dgm:prSet presAssocID="{098C2197-8064-42A9-8610-B01B026A1998}" presName="compNode" presStyleCnt="0"/>
      <dgm:spPr/>
    </dgm:pt>
    <dgm:pt modelId="{6D9F20E2-4B64-4D7C-9CB0-59121BC5FA32}" type="pres">
      <dgm:prSet presAssocID="{098C2197-8064-42A9-8610-B01B026A1998}" presName="bgRect" presStyleLbl="bgShp" presStyleIdx="3" presStyleCnt="4"/>
      <dgm:spPr>
        <a:solidFill>
          <a:schemeClr val="accent1">
            <a:lumMod val="40000"/>
            <a:lumOff val="60000"/>
          </a:schemeClr>
        </a:solidFill>
      </dgm:spPr>
    </dgm:pt>
    <dgm:pt modelId="{57D67CA1-4B06-45B7-9402-8874A73D26C3}" type="pres">
      <dgm:prSet presAssocID="{098C2197-8064-42A9-8610-B01B026A1998}" presName="iconRect" presStyleLbl="node1" presStyleIdx="3" presStyleCnt="4"/>
      <dgm:spPr>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1D058CC6-399E-4EBD-9174-1154B46E4996}" type="pres">
      <dgm:prSet presAssocID="{098C2197-8064-42A9-8610-B01B026A1998}" presName="spaceRect" presStyleCnt="0"/>
      <dgm:spPr/>
    </dgm:pt>
    <dgm:pt modelId="{F6C8982D-7AF0-49D6-A2D3-38FFBB9F499B}" type="pres">
      <dgm:prSet presAssocID="{098C2197-8064-42A9-8610-B01B026A1998}" presName="parTx" presStyleLbl="revTx" presStyleIdx="3" presStyleCnt="4">
        <dgm:presLayoutVars>
          <dgm:chMax val="0"/>
          <dgm:chPref val="0"/>
        </dgm:presLayoutVars>
      </dgm:prSet>
      <dgm:spPr/>
    </dgm:pt>
  </dgm:ptLst>
  <dgm:cxnLst>
    <dgm:cxn modelId="{A1A9333B-2257-4B1C-9FE7-20FFBEB69B46}" type="presOf" srcId="{098C2197-8064-42A9-8610-B01B026A1998}" destId="{F6C8982D-7AF0-49D6-A2D3-38FFBB9F499B}" srcOrd="0" destOrd="0" presId="urn:microsoft.com/office/officeart/2018/2/layout/IconVerticalSolidList"/>
    <dgm:cxn modelId="{BB939B5D-2D1C-4C08-90B4-78D6AC802EF9}" type="presOf" srcId="{83AA5B7F-3B12-4BB8-B035-FA8BEFA3E007}" destId="{70280649-8805-47A1-AA39-37CC79C3DE3A}" srcOrd="0" destOrd="0" presId="urn:microsoft.com/office/officeart/2018/2/layout/IconVerticalSolidList"/>
    <dgm:cxn modelId="{EA0C1747-8514-4828-8B83-DA4F5DDE60E7}" type="presOf" srcId="{61F5A37A-3452-4750-88B9-62333B144CD4}" destId="{BD68E163-43B4-4687-8071-C941ABCE016E}" srcOrd="0" destOrd="0" presId="urn:microsoft.com/office/officeart/2018/2/layout/IconVerticalSolidList"/>
    <dgm:cxn modelId="{A71C574D-F646-440B-93E8-47788C1856DE}" type="presOf" srcId="{7157C6BB-6088-4439-A862-38917D13687F}" destId="{E2BE390C-D6BF-4929-B198-D85218F24593}" srcOrd="0" destOrd="0" presId="urn:microsoft.com/office/officeart/2018/2/layout/IconVerticalSolidList"/>
    <dgm:cxn modelId="{7C816988-C34C-420C-A968-B665D54588C0}" srcId="{269B6CCB-AEA5-405C-99FF-16186E26E200}" destId="{61F5A37A-3452-4750-88B9-62333B144CD4}" srcOrd="2" destOrd="0" parTransId="{6014E26A-8DF2-40DD-A188-6753E9038413}" sibTransId="{59D9C28B-290B-4386-AC09-1C42189B5949}"/>
    <dgm:cxn modelId="{A1746FAA-103B-4CED-8623-6A25C9F77F77}" srcId="{269B6CCB-AEA5-405C-99FF-16186E26E200}" destId="{098C2197-8064-42A9-8610-B01B026A1998}" srcOrd="3" destOrd="0" parTransId="{5739DFF8-4EF2-4222-80F8-2FB30E69CCB3}" sibTransId="{9A99ED35-CA83-4E78-BAD9-5D03F559EB2E}"/>
    <dgm:cxn modelId="{EFA91CB2-42E2-4692-979B-8DDFF2A98891}" type="presOf" srcId="{269B6CCB-AEA5-405C-99FF-16186E26E200}" destId="{D1B64E00-8BAE-4ECF-90AE-5F8ECEAEFBCF}" srcOrd="0" destOrd="0" presId="urn:microsoft.com/office/officeart/2018/2/layout/IconVerticalSolidList"/>
    <dgm:cxn modelId="{6106BBC1-3B15-4446-BE9F-2EB9E067E858}" srcId="{269B6CCB-AEA5-405C-99FF-16186E26E200}" destId="{83AA5B7F-3B12-4BB8-B035-FA8BEFA3E007}" srcOrd="1" destOrd="0" parTransId="{5EA5B6B9-4C73-41A5-80F3-E2AA3E5CBDDF}" sibTransId="{E77474BA-E55E-4CC3-8B06-B68077C01E68}"/>
    <dgm:cxn modelId="{0BDC6DCE-10A4-4039-B83F-31F85CA10167}" srcId="{269B6CCB-AEA5-405C-99FF-16186E26E200}" destId="{7157C6BB-6088-4439-A862-38917D13687F}" srcOrd="0" destOrd="0" parTransId="{8E88E177-00DB-4829-B1A0-97B8CDA2CEF5}" sibTransId="{2E1D27B4-D3C7-4A11-8ABA-F09907C67D1E}"/>
    <dgm:cxn modelId="{661FDB1C-13BF-4CE1-A4D4-C1E50B124BE9}" type="presParOf" srcId="{D1B64E00-8BAE-4ECF-90AE-5F8ECEAEFBCF}" destId="{2B1658C9-57A4-41AC-B1E6-3B2CA5B1A593}" srcOrd="0" destOrd="0" presId="urn:microsoft.com/office/officeart/2018/2/layout/IconVerticalSolidList"/>
    <dgm:cxn modelId="{6F9969B9-E593-4BA0-BD05-607E3B4941C9}" type="presParOf" srcId="{2B1658C9-57A4-41AC-B1E6-3B2CA5B1A593}" destId="{16B3FC36-F3AE-4A11-9763-C75121FB3C6F}" srcOrd="0" destOrd="0" presId="urn:microsoft.com/office/officeart/2018/2/layout/IconVerticalSolidList"/>
    <dgm:cxn modelId="{29083DBF-EBDB-48E4-9BDA-3AF9FB7EB3FB}" type="presParOf" srcId="{2B1658C9-57A4-41AC-B1E6-3B2CA5B1A593}" destId="{C747EAAB-A5A0-4AC5-9B4A-95B444BDA00A}" srcOrd="1" destOrd="0" presId="urn:microsoft.com/office/officeart/2018/2/layout/IconVerticalSolidList"/>
    <dgm:cxn modelId="{850C4DAC-ABE3-4593-99F7-D91D509FAAB8}" type="presParOf" srcId="{2B1658C9-57A4-41AC-B1E6-3B2CA5B1A593}" destId="{E0E45650-8029-4DFA-9838-65E59456BBEC}" srcOrd="2" destOrd="0" presId="urn:microsoft.com/office/officeart/2018/2/layout/IconVerticalSolidList"/>
    <dgm:cxn modelId="{676A4D14-6323-4D9E-9D83-43DA2A8C2D42}" type="presParOf" srcId="{2B1658C9-57A4-41AC-B1E6-3B2CA5B1A593}" destId="{E2BE390C-D6BF-4929-B198-D85218F24593}" srcOrd="3" destOrd="0" presId="urn:microsoft.com/office/officeart/2018/2/layout/IconVerticalSolidList"/>
    <dgm:cxn modelId="{6AD82681-C1F9-4EF8-86F4-7ACA0B67310A}" type="presParOf" srcId="{D1B64E00-8BAE-4ECF-90AE-5F8ECEAEFBCF}" destId="{CC15BFA5-934D-4C03-BE48-7B4F857ADBB5}" srcOrd="1" destOrd="0" presId="urn:microsoft.com/office/officeart/2018/2/layout/IconVerticalSolidList"/>
    <dgm:cxn modelId="{EFC42703-092E-4E21-AB70-E181D7D36498}" type="presParOf" srcId="{D1B64E00-8BAE-4ECF-90AE-5F8ECEAEFBCF}" destId="{257BC94E-5F41-4B4B-99C3-B1EE5CCD6DF9}" srcOrd="2" destOrd="0" presId="urn:microsoft.com/office/officeart/2018/2/layout/IconVerticalSolidList"/>
    <dgm:cxn modelId="{E9D47F17-7CAC-4B4B-8793-9886FDDDA1FD}" type="presParOf" srcId="{257BC94E-5F41-4B4B-99C3-B1EE5CCD6DF9}" destId="{105EA9B5-2ED3-41AE-838F-CB553DFEF185}" srcOrd="0" destOrd="0" presId="urn:microsoft.com/office/officeart/2018/2/layout/IconVerticalSolidList"/>
    <dgm:cxn modelId="{73BD66FA-0AF9-4CF4-935C-D3B6D19E8C7D}" type="presParOf" srcId="{257BC94E-5F41-4B4B-99C3-B1EE5CCD6DF9}" destId="{73592155-39EA-40D7-9A06-BAF2D1FE5CBB}" srcOrd="1" destOrd="0" presId="urn:microsoft.com/office/officeart/2018/2/layout/IconVerticalSolidList"/>
    <dgm:cxn modelId="{F2F1A955-BD92-4BE8-8D83-67A906EDFA28}" type="presParOf" srcId="{257BC94E-5F41-4B4B-99C3-B1EE5CCD6DF9}" destId="{513A4AD3-49F6-4844-A5A3-BB95055A6F59}" srcOrd="2" destOrd="0" presId="urn:microsoft.com/office/officeart/2018/2/layout/IconVerticalSolidList"/>
    <dgm:cxn modelId="{267FCA46-350B-4B9C-AC5D-1003B0622B13}" type="presParOf" srcId="{257BC94E-5F41-4B4B-99C3-B1EE5CCD6DF9}" destId="{70280649-8805-47A1-AA39-37CC79C3DE3A}" srcOrd="3" destOrd="0" presId="urn:microsoft.com/office/officeart/2018/2/layout/IconVerticalSolidList"/>
    <dgm:cxn modelId="{EDF25E8C-6F81-4637-83E4-62C223EAD3C3}" type="presParOf" srcId="{D1B64E00-8BAE-4ECF-90AE-5F8ECEAEFBCF}" destId="{9525922B-63A6-460A-A9CA-C3E8A9BD0707}" srcOrd="3" destOrd="0" presId="urn:microsoft.com/office/officeart/2018/2/layout/IconVerticalSolidList"/>
    <dgm:cxn modelId="{DF696395-D52C-41B2-ADCA-9AB387578E1D}" type="presParOf" srcId="{D1B64E00-8BAE-4ECF-90AE-5F8ECEAEFBCF}" destId="{632F430B-728A-4EF9-82C7-DD2676011C1C}" srcOrd="4" destOrd="0" presId="urn:microsoft.com/office/officeart/2018/2/layout/IconVerticalSolidList"/>
    <dgm:cxn modelId="{DAA2277C-B2F0-470C-B613-7FC655F50519}" type="presParOf" srcId="{632F430B-728A-4EF9-82C7-DD2676011C1C}" destId="{70F9B0B7-8318-4C2B-B7F7-F6681B6AFAAB}" srcOrd="0" destOrd="0" presId="urn:microsoft.com/office/officeart/2018/2/layout/IconVerticalSolidList"/>
    <dgm:cxn modelId="{9D5A42D2-6317-46B9-96DE-2552A7E65C54}" type="presParOf" srcId="{632F430B-728A-4EF9-82C7-DD2676011C1C}" destId="{30CA0CD2-1FB4-4C68-8CB0-3BA051150651}" srcOrd="1" destOrd="0" presId="urn:microsoft.com/office/officeart/2018/2/layout/IconVerticalSolidList"/>
    <dgm:cxn modelId="{3945D8CE-B65C-4B0C-BE39-AFE4A4BD6DBB}" type="presParOf" srcId="{632F430B-728A-4EF9-82C7-DD2676011C1C}" destId="{7A6C4736-104B-43E0-91D0-53678EF7CC27}" srcOrd="2" destOrd="0" presId="urn:microsoft.com/office/officeart/2018/2/layout/IconVerticalSolidList"/>
    <dgm:cxn modelId="{A59E7037-B632-4555-BC61-FEB3CC83FB40}" type="presParOf" srcId="{632F430B-728A-4EF9-82C7-DD2676011C1C}" destId="{BD68E163-43B4-4687-8071-C941ABCE016E}" srcOrd="3" destOrd="0" presId="urn:microsoft.com/office/officeart/2018/2/layout/IconVerticalSolidList"/>
    <dgm:cxn modelId="{9E2A4E88-2DB4-4112-8799-4027BB870B18}" type="presParOf" srcId="{D1B64E00-8BAE-4ECF-90AE-5F8ECEAEFBCF}" destId="{AAF09C96-C425-4A06-89CA-1427449DF918}" srcOrd="5" destOrd="0" presId="urn:microsoft.com/office/officeart/2018/2/layout/IconVerticalSolidList"/>
    <dgm:cxn modelId="{50589F07-9A38-4721-B0D2-737F79D458CB}" type="presParOf" srcId="{D1B64E00-8BAE-4ECF-90AE-5F8ECEAEFBCF}" destId="{07052A1D-BCE9-4418-9620-EA61FDA1400A}" srcOrd="6" destOrd="0" presId="urn:microsoft.com/office/officeart/2018/2/layout/IconVerticalSolidList"/>
    <dgm:cxn modelId="{D19A37B5-019C-48FF-90C3-1B3D31C0F8E5}" type="presParOf" srcId="{07052A1D-BCE9-4418-9620-EA61FDA1400A}" destId="{6D9F20E2-4B64-4D7C-9CB0-59121BC5FA32}" srcOrd="0" destOrd="0" presId="urn:microsoft.com/office/officeart/2018/2/layout/IconVerticalSolidList"/>
    <dgm:cxn modelId="{C8C20295-53A3-40C9-8516-10E24908EE91}" type="presParOf" srcId="{07052A1D-BCE9-4418-9620-EA61FDA1400A}" destId="{57D67CA1-4B06-45B7-9402-8874A73D26C3}" srcOrd="1" destOrd="0" presId="urn:microsoft.com/office/officeart/2018/2/layout/IconVerticalSolidList"/>
    <dgm:cxn modelId="{6F94B8CA-CD3C-412F-BAD7-6DA50E761F47}" type="presParOf" srcId="{07052A1D-BCE9-4418-9620-EA61FDA1400A}" destId="{1D058CC6-399E-4EBD-9174-1154B46E4996}" srcOrd="2" destOrd="0" presId="urn:microsoft.com/office/officeart/2018/2/layout/IconVerticalSolidList"/>
    <dgm:cxn modelId="{8640971A-DDD1-472A-AFB6-101D94CAC1FD}" type="presParOf" srcId="{07052A1D-BCE9-4418-9620-EA61FDA1400A}" destId="{F6C8982D-7AF0-49D6-A2D3-38FFBB9F49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0088D-3440-4D01-AF15-A21538E4645D}">
      <dsp:nvSpPr>
        <dsp:cNvPr id="0" name=""/>
        <dsp:cNvSpPr/>
      </dsp:nvSpPr>
      <dsp:spPr>
        <a:xfrm>
          <a:off x="0" y="3204021"/>
          <a:ext cx="9143538" cy="210218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a:t>Correlations and Outcomes</a:t>
          </a:r>
        </a:p>
      </dsp:txBody>
      <dsp:txXfrm>
        <a:off x="0" y="3204021"/>
        <a:ext cx="9143538" cy="2102184"/>
      </dsp:txXfrm>
    </dsp:sp>
    <dsp:sp modelId="{002839E6-1C5F-4E05-879C-D10267E88F40}">
      <dsp:nvSpPr>
        <dsp:cNvPr id="0" name=""/>
        <dsp:cNvSpPr/>
      </dsp:nvSpPr>
      <dsp:spPr>
        <a:xfrm rot="10800000">
          <a:off x="0" y="2393"/>
          <a:ext cx="9143538" cy="3233160"/>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Data Exploration and Clean Up Process</a:t>
          </a:r>
        </a:p>
      </dsp:txBody>
      <dsp:txXfrm rot="-10800000">
        <a:off x="0" y="2393"/>
        <a:ext cx="9143538" cy="1134839"/>
      </dsp:txXfrm>
    </dsp:sp>
    <dsp:sp modelId="{D44A7CDC-B10C-4B81-84FF-B95A0F5208DC}">
      <dsp:nvSpPr>
        <dsp:cNvPr id="0" name=""/>
        <dsp:cNvSpPr/>
      </dsp:nvSpPr>
      <dsp:spPr>
        <a:xfrm>
          <a:off x="4464"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Research Sources and Gather Data</a:t>
          </a:r>
        </a:p>
      </dsp:txBody>
      <dsp:txXfrm>
        <a:off x="4464" y="1137233"/>
        <a:ext cx="3044869" cy="966714"/>
      </dsp:txXfrm>
    </dsp:sp>
    <dsp:sp modelId="{D323E828-C453-43D1-85D0-26B52E2A738E}">
      <dsp:nvSpPr>
        <dsp:cNvPr id="0" name=""/>
        <dsp:cNvSpPr/>
      </dsp:nvSpPr>
      <dsp:spPr>
        <a:xfrm>
          <a:off x="3049334"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Cleanse and Prepare Data</a:t>
          </a:r>
        </a:p>
      </dsp:txBody>
      <dsp:txXfrm>
        <a:off x="3049334" y="1137233"/>
        <a:ext cx="3044869" cy="966714"/>
      </dsp:txXfrm>
    </dsp:sp>
    <dsp:sp modelId="{79D668F1-B112-49CA-936E-FCC6860513D5}">
      <dsp:nvSpPr>
        <dsp:cNvPr id="0" name=""/>
        <dsp:cNvSpPr/>
      </dsp:nvSpPr>
      <dsp:spPr>
        <a:xfrm>
          <a:off x="6094203"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Transform and Develop Data</a:t>
          </a:r>
        </a:p>
      </dsp:txBody>
      <dsp:txXfrm>
        <a:off x="6094203" y="1137233"/>
        <a:ext cx="3044869" cy="966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EE34B-04CB-4111-8C4C-EEDFB202FE0F}">
      <dsp:nvSpPr>
        <dsp:cNvPr id="0" name=""/>
        <dsp:cNvSpPr/>
      </dsp:nvSpPr>
      <dsp:spPr>
        <a:xfrm>
          <a:off x="575768"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A4A2FF95-57AD-4F5D-8D66-4930D62C9407}">
      <dsp:nvSpPr>
        <dsp:cNvPr id="0" name=""/>
        <dsp:cNvSpPr/>
      </dsp:nvSpPr>
      <dsp:spPr>
        <a:xfrm>
          <a:off x="926769" y="737232"/>
          <a:ext cx="945000" cy="945000"/>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32505-A0F4-416B-AFC0-A5877AE992F0}">
      <dsp:nvSpPr>
        <dsp:cNvPr id="0" name=""/>
        <dsp:cNvSpPr/>
      </dsp:nvSpPr>
      <dsp:spPr>
        <a:xfrm>
          <a:off x="49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marL="0" lvl="0" indent="0" algn="ctr" defTabSz="1066800">
            <a:lnSpc>
              <a:spcPct val="100000"/>
            </a:lnSpc>
            <a:spcBef>
              <a:spcPct val="0"/>
            </a:spcBef>
            <a:spcAft>
              <a:spcPts val="0"/>
            </a:spcAft>
            <a:buNone/>
            <a:defRPr cap="all"/>
          </a:pPr>
          <a:r>
            <a:rPr lang="en-US" sz="2400" kern="1200" dirty="0"/>
            <a:t>data</a:t>
          </a:r>
          <a:endParaRPr lang="en-US" sz="2100" kern="1200" dirty="0"/>
        </a:p>
      </dsp:txBody>
      <dsp:txXfrm>
        <a:off x="49269" y="2546232"/>
        <a:ext cx="2700000" cy="765000"/>
      </dsp:txXfrm>
    </dsp:sp>
    <dsp:sp modelId="{1F403A32-B95B-4227-BDCC-048C5A8C02A3}">
      <dsp:nvSpPr>
        <dsp:cNvPr id="0" name=""/>
        <dsp:cNvSpPr/>
      </dsp:nvSpPr>
      <dsp:spPr>
        <a:xfrm>
          <a:off x="37482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C5EFF7D-4729-4E7B-8AAC-B64B5EFF7C57}">
      <dsp:nvSpPr>
        <dsp:cNvPr id="0" name=""/>
        <dsp:cNvSpPr/>
      </dsp:nvSpPr>
      <dsp:spPr>
        <a:xfrm>
          <a:off x="4099269" y="737232"/>
          <a:ext cx="945000" cy="945000"/>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B182E-D913-43D3-B413-4A7F39A62CC5}">
      <dsp:nvSpPr>
        <dsp:cNvPr id="0" name=""/>
        <dsp:cNvSpPr/>
      </dsp:nvSpPr>
      <dsp:spPr>
        <a:xfrm>
          <a:off x="32217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Narrow</a:t>
          </a:r>
        </a:p>
        <a:p>
          <a:pPr marL="0" lvl="0" indent="0" algn="ctr" defTabSz="1066800">
            <a:lnSpc>
              <a:spcPct val="100000"/>
            </a:lnSpc>
            <a:spcBef>
              <a:spcPct val="0"/>
            </a:spcBef>
            <a:spcAft>
              <a:spcPts val="0"/>
            </a:spcAft>
            <a:buNone/>
            <a:defRPr cap="all"/>
          </a:pPr>
          <a:r>
            <a:rPr lang="en-US" sz="2400" kern="1200"/>
            <a:t>focus</a:t>
          </a:r>
        </a:p>
      </dsp:txBody>
      <dsp:txXfrm>
        <a:off x="3221769" y="2546232"/>
        <a:ext cx="2700000" cy="765000"/>
      </dsp:txXfrm>
    </dsp:sp>
    <dsp:sp modelId="{5DE184A3-B379-4DFA-950B-F80210E99EA6}">
      <dsp:nvSpPr>
        <dsp:cNvPr id="0" name=""/>
        <dsp:cNvSpPr/>
      </dsp:nvSpPr>
      <dsp:spPr>
        <a:xfrm>
          <a:off x="69207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F75C1847-D1B1-4D72-8B9B-242F0E657C08}">
      <dsp:nvSpPr>
        <dsp:cNvPr id="0" name=""/>
        <dsp:cNvSpPr/>
      </dsp:nvSpPr>
      <dsp:spPr>
        <a:xfrm>
          <a:off x="7271769" y="737232"/>
          <a:ext cx="945000" cy="945000"/>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18E84-08A6-497E-9137-64DDB593FF4C}">
      <dsp:nvSpPr>
        <dsp:cNvPr id="0" name=""/>
        <dsp:cNvSpPr/>
      </dsp:nvSpPr>
      <dsp:spPr>
        <a:xfrm>
          <a:off x="6394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Prepare</a:t>
          </a:r>
        </a:p>
        <a:p>
          <a:pPr marL="0" lvl="0" indent="0" algn="ctr" defTabSz="1066800">
            <a:lnSpc>
              <a:spcPct val="100000"/>
            </a:lnSpc>
            <a:spcBef>
              <a:spcPct val="0"/>
            </a:spcBef>
            <a:spcAft>
              <a:spcPts val="0"/>
            </a:spcAft>
            <a:buNone/>
            <a:defRPr cap="all"/>
          </a:pPr>
          <a:r>
            <a:rPr lang="en-US" sz="2400" kern="1200"/>
            <a:t>data</a:t>
          </a:r>
        </a:p>
      </dsp:txBody>
      <dsp:txXfrm>
        <a:off x="6394269" y="2546232"/>
        <a:ext cx="2700000" cy="76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3FC36-F3AE-4A11-9763-C75121FB3C6F}">
      <dsp:nvSpPr>
        <dsp:cNvPr id="0" name=""/>
        <dsp:cNvSpPr/>
      </dsp:nvSpPr>
      <dsp:spPr>
        <a:xfrm>
          <a:off x="0" y="153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C747EAAB-A5A0-4AC5-9B4A-95B444BDA00A}">
      <dsp:nvSpPr>
        <dsp:cNvPr id="0" name=""/>
        <dsp:cNvSpPr/>
      </dsp:nvSpPr>
      <dsp:spPr>
        <a:xfrm>
          <a:off x="235274" y="176532"/>
          <a:ext cx="427772" cy="427772"/>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BE390C-D6BF-4929-B198-D85218F24593}">
      <dsp:nvSpPr>
        <dsp:cNvPr id="0" name=""/>
        <dsp:cNvSpPr/>
      </dsp:nvSpPr>
      <dsp:spPr>
        <a:xfrm>
          <a:off x="898321" y="153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Data preparation</a:t>
          </a:r>
        </a:p>
      </dsp:txBody>
      <dsp:txXfrm>
        <a:off x="898321" y="1534"/>
        <a:ext cx="8245216" cy="777767"/>
      </dsp:txXfrm>
    </dsp:sp>
    <dsp:sp modelId="{105EA9B5-2ED3-41AE-838F-CB553DFEF185}">
      <dsp:nvSpPr>
        <dsp:cNvPr id="0" name=""/>
        <dsp:cNvSpPr/>
      </dsp:nvSpPr>
      <dsp:spPr>
        <a:xfrm>
          <a:off x="0" y="97374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3592155-39EA-40D7-9A06-BAF2D1FE5CBB}">
      <dsp:nvSpPr>
        <dsp:cNvPr id="0" name=""/>
        <dsp:cNvSpPr/>
      </dsp:nvSpPr>
      <dsp:spPr>
        <a:xfrm>
          <a:off x="235274" y="1148741"/>
          <a:ext cx="427772" cy="427772"/>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80649-8805-47A1-AA39-37CC79C3DE3A}">
      <dsp:nvSpPr>
        <dsp:cNvPr id="0" name=""/>
        <dsp:cNvSpPr/>
      </dsp:nvSpPr>
      <dsp:spPr>
        <a:xfrm>
          <a:off x="898321" y="97374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Initial data point </a:t>
          </a:r>
        </a:p>
      </dsp:txBody>
      <dsp:txXfrm>
        <a:off x="898321" y="973744"/>
        <a:ext cx="8245216" cy="777767"/>
      </dsp:txXfrm>
    </dsp:sp>
    <dsp:sp modelId="{70F9B0B7-8318-4C2B-B7F7-F6681B6AFAAB}">
      <dsp:nvSpPr>
        <dsp:cNvPr id="0" name=""/>
        <dsp:cNvSpPr/>
      </dsp:nvSpPr>
      <dsp:spPr>
        <a:xfrm>
          <a:off x="0" y="1945953"/>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30CA0CD2-1FB4-4C68-8CB0-3BA051150651}">
      <dsp:nvSpPr>
        <dsp:cNvPr id="0" name=""/>
        <dsp:cNvSpPr/>
      </dsp:nvSpPr>
      <dsp:spPr>
        <a:xfrm>
          <a:off x="235274" y="2120951"/>
          <a:ext cx="427772" cy="427772"/>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8E163-43B4-4687-8071-C941ABCE016E}">
      <dsp:nvSpPr>
        <dsp:cNvPr id="0" name=""/>
        <dsp:cNvSpPr/>
      </dsp:nvSpPr>
      <dsp:spPr>
        <a:xfrm>
          <a:off x="898321" y="1945953"/>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Accuracy of data</a:t>
          </a:r>
        </a:p>
      </dsp:txBody>
      <dsp:txXfrm>
        <a:off x="898321" y="1945953"/>
        <a:ext cx="8245216" cy="777767"/>
      </dsp:txXfrm>
    </dsp:sp>
    <dsp:sp modelId="{6D9F20E2-4B64-4D7C-9CB0-59121BC5FA32}">
      <dsp:nvSpPr>
        <dsp:cNvPr id="0" name=""/>
        <dsp:cNvSpPr/>
      </dsp:nvSpPr>
      <dsp:spPr>
        <a:xfrm>
          <a:off x="0" y="2918162"/>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7D67CA1-4B06-45B7-9402-8874A73D26C3}">
      <dsp:nvSpPr>
        <dsp:cNvPr id="0" name=""/>
        <dsp:cNvSpPr/>
      </dsp:nvSpPr>
      <dsp:spPr>
        <a:xfrm>
          <a:off x="235274" y="3093160"/>
          <a:ext cx="427772" cy="427772"/>
        </a:xfrm>
        <a:prstGeom prst="rect">
          <a:avLst/>
        </a:prstGeom>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8982D-7AF0-49D6-A2D3-38FFBB9F499B}">
      <dsp:nvSpPr>
        <dsp:cNvPr id="0" name=""/>
        <dsp:cNvSpPr/>
      </dsp:nvSpPr>
      <dsp:spPr>
        <a:xfrm>
          <a:off x="898321" y="2918162"/>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Task distribution</a:t>
          </a:r>
        </a:p>
      </dsp:txBody>
      <dsp:txXfrm>
        <a:off x="898321" y="2918162"/>
        <a:ext cx="8245216" cy="7777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9/8/2020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9/8/2020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walkscore.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Initially overwhelmed</a:t>
            </a:r>
            <a:r>
              <a:rPr lang="en-US" baseline="0" dirty="0"/>
              <a:t> by amount of data available for U.S. counties</a:t>
            </a:r>
          </a:p>
          <a:p>
            <a:pPr marL="171450" indent="-171450">
              <a:buFont typeface="Arial" panose="020B0604020202020204" pitchFamily="34" charset="0"/>
              <a:buChar char="•"/>
            </a:pPr>
            <a:r>
              <a:rPr lang="en-US" baseline="0" dirty="0"/>
              <a:t>Went through plethora of comparisons/analyses</a:t>
            </a:r>
          </a:p>
          <a:p>
            <a:pPr marL="171450" indent="-171450">
              <a:buFont typeface="Arial" panose="020B0604020202020204" pitchFamily="34" charset="0"/>
              <a:buChar char="•"/>
            </a:pPr>
            <a:r>
              <a:rPr lang="en-US" baseline="0" dirty="0"/>
              <a:t>Surprised by weak correlation between fair health and obesity</a:t>
            </a:r>
          </a:p>
          <a:p>
            <a:pPr marL="628650" lvl="1" indent="-171450">
              <a:buFont typeface="Arial" panose="020B0604020202020204" pitchFamily="34" charset="0"/>
              <a:buChar char="•"/>
            </a:pPr>
            <a:r>
              <a:rPr lang="en-US" baseline="0" dirty="0"/>
              <a:t>Obesity defined as adults reporting BMI &gt;30</a:t>
            </a:r>
          </a:p>
          <a:p>
            <a:pPr marL="628650" lvl="1" indent="-171450">
              <a:buFont typeface="Arial" panose="020B0604020202020204" pitchFamily="34" charset="0"/>
              <a:buChar char="•"/>
            </a:pPr>
            <a:r>
              <a:rPr lang="en-US" baseline="0" dirty="0"/>
              <a:t>Respondents may not have been truthful or understood how to define themselves as obese</a:t>
            </a:r>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Weak correlation between fair health and income ratio</a:t>
            </a:r>
          </a:p>
          <a:p>
            <a:pPr marL="628650" lvl="1" indent="-171450">
              <a:buFont typeface="Arial" panose="020B0604020202020204" pitchFamily="34" charset="0"/>
              <a:buChar char="•"/>
            </a:pPr>
            <a:r>
              <a:rPr lang="en-US" baseline="0" dirty="0"/>
              <a:t>Income ratio = ratio of household income at 80</a:t>
            </a:r>
            <a:r>
              <a:rPr lang="en-US" baseline="30000" dirty="0"/>
              <a:t>th</a:t>
            </a:r>
            <a:r>
              <a:rPr lang="en-US" baseline="0" dirty="0"/>
              <a:t> percentile of median household income to income at the 20</a:t>
            </a:r>
            <a:r>
              <a:rPr lang="en-US" baseline="30000" dirty="0"/>
              <a:t>th</a:t>
            </a:r>
            <a:r>
              <a:rPr lang="en-US" baseline="0" dirty="0"/>
              <a:t> percentile</a:t>
            </a:r>
          </a:p>
          <a:p>
            <a:pPr marL="171450" lvl="0" indent="-171450">
              <a:buFont typeface="Arial" panose="020B0604020202020204" pitchFamily="34" charset="0"/>
              <a:buChar char="•"/>
            </a:pPr>
            <a:r>
              <a:rPr lang="en-US" dirty="0"/>
              <a:t>Thought that there would be stronger correlation – lower ratio would see higher health since less of a gap</a:t>
            </a:r>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425835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20 highest-ranking counties with poor health fell into 6 states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2352331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Challenging to get data into desired format for analysis</a:t>
            </a:r>
          </a:p>
          <a:p>
            <a:pPr marL="171450" indent="-171450">
              <a:buFont typeface="Arial" panose="020B0604020202020204" pitchFamily="34" charset="0"/>
              <a:buChar char="•"/>
            </a:pPr>
            <a:r>
              <a:rPr lang="en-US" dirty="0"/>
              <a:t>Wanted to show all of a certain place type in relation to county</a:t>
            </a:r>
          </a:p>
          <a:p>
            <a:pPr marL="628650" lvl="1" indent="-171450">
              <a:buFont typeface="Arial" panose="020B0604020202020204" pitchFamily="34" charset="0"/>
              <a:buChar char="•"/>
            </a:pPr>
            <a:r>
              <a:rPr lang="en-US" dirty="0"/>
              <a:t>“Nearby” just returns nearest place type</a:t>
            </a:r>
          </a:p>
          <a:p>
            <a:pPr marL="628650" lvl="1" indent="-171450">
              <a:buFont typeface="Arial" panose="020B0604020202020204" pitchFamily="34" charset="0"/>
              <a:buChar char="•"/>
            </a:pPr>
            <a:r>
              <a:rPr lang="en-US" dirty="0"/>
              <a:t>Would like to see if counties with higher fair health scores have more parks, gyms, health care providers, etc.</a:t>
            </a:r>
          </a:p>
          <a:p>
            <a:pPr marL="171450" lvl="0" indent="-171450">
              <a:buFont typeface="Arial" panose="020B0604020202020204" pitchFamily="34" charset="0"/>
              <a:buChar char="•"/>
            </a:pPr>
            <a:r>
              <a:rPr lang="en-US" dirty="0"/>
              <a:t>Previously mentioned that “Preventable Hospital Stays” limited to Medicare Enrollees</a:t>
            </a:r>
          </a:p>
          <a:p>
            <a:pPr marL="628650" lvl="1" indent="-171450">
              <a:buFont typeface="Arial" panose="020B0604020202020204" pitchFamily="34" charset="0"/>
              <a:buChar char="•"/>
            </a:pPr>
            <a:r>
              <a:rPr lang="en-US" dirty="0"/>
              <a:t>Could have looked for other data source to try to get this for entire population</a:t>
            </a:r>
          </a:p>
          <a:p>
            <a:pPr marL="171450" lvl="0" indent="-171450">
              <a:buFont typeface="Arial" panose="020B0604020202020204" pitchFamily="34" charset="0"/>
              <a:buChar char="•"/>
            </a:pPr>
            <a:r>
              <a:rPr lang="en-US" dirty="0"/>
              <a:t>Data accuracy</a:t>
            </a:r>
          </a:p>
          <a:p>
            <a:pPr marL="628650" lvl="1" indent="-171450">
              <a:buFont typeface="Arial" panose="020B0604020202020204" pitchFamily="34" charset="0"/>
              <a:buChar char="•"/>
            </a:pPr>
            <a:r>
              <a:rPr lang="en-US" dirty="0"/>
              <a:t>Were respondents truthful about alcohol consumption, obesity, mental/physical health, etc.?</a:t>
            </a:r>
          </a:p>
          <a:p>
            <a:pPr marL="171450" lvl="0" indent="-171450">
              <a:buFont typeface="Arial" panose="020B0604020202020204" pitchFamily="34" charset="0"/>
              <a:buChar char="•"/>
            </a:pPr>
            <a:r>
              <a:rPr lang="en-US" dirty="0"/>
              <a:t>Research tasks</a:t>
            </a:r>
          </a:p>
          <a:p>
            <a:pPr marL="628650" lvl="1" indent="-171450">
              <a:buFont typeface="Arial" panose="020B0604020202020204" pitchFamily="34" charset="0"/>
              <a:buChar char="•"/>
            </a:pPr>
            <a:r>
              <a:rPr lang="en-US" dirty="0"/>
              <a:t>Tried doing some research individually but kept regrouping because new questions arose</a:t>
            </a:r>
          </a:p>
          <a:p>
            <a:pPr marL="628650" lvl="1" indent="-171450">
              <a:buFont typeface="Arial" panose="020B0604020202020204" pitchFamily="34" charset="0"/>
              <a:buChar char="•"/>
            </a:pPr>
            <a:r>
              <a:rPr lang="en-US" dirty="0"/>
              <a:t>Found it more effective to assign certain tasks to each person then work through each as group</a:t>
            </a:r>
          </a:p>
          <a:p>
            <a:pPr marL="628650" lvl="1" indent="-171450">
              <a:buFont typeface="Arial" panose="020B0604020202020204" pitchFamily="34" charset="0"/>
              <a:buChar char="•"/>
            </a:pPr>
            <a:r>
              <a:rPr lang="en-US" dirty="0"/>
              <a:t>Assisted in real-time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3434819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Physical Inactivity is based on responses to the Behavioral Risk Factor Surveillance Survey and is the percentage of adults ages 20 and over reporting no leisure-time physical activity in the past month.</a:t>
            </a:r>
          </a:p>
          <a:p>
            <a:endParaRPr lang="en-US" b="0" i="0" dirty="0">
              <a:solidFill>
                <a:srgbClr val="555555"/>
              </a:solidFill>
              <a:effectLst/>
              <a:latin typeface="Lato"/>
            </a:endParaRPr>
          </a:p>
          <a:p>
            <a:pPr algn="l"/>
            <a:r>
              <a:rPr lang="en-US" b="0" i="0" dirty="0">
                <a:solidFill>
                  <a:srgbClr val="555555"/>
                </a:solidFill>
                <a:effectLst/>
                <a:latin typeface="Lato"/>
              </a:rPr>
              <a:t>Access to Exercise Opportunities measures the percentage of individuals in a county who live reasonably close to a location for physical activity. Locations for physical activity are defined as parks or recreational facilities. Individuals are considered to have access to exercise opportunities if they:</a:t>
            </a:r>
          </a:p>
          <a:p>
            <a:pPr algn="l"/>
            <a:r>
              <a:rPr lang="en-US" b="0" i="0" dirty="0">
                <a:solidFill>
                  <a:srgbClr val="555555"/>
                </a:solidFill>
                <a:effectLst/>
                <a:latin typeface="Lato"/>
              </a:rPr>
              <a:t>• reside in a census block that is within a half mile of a park, or</a:t>
            </a:r>
            <a:br>
              <a:rPr lang="en-US" b="0" i="0" dirty="0">
                <a:solidFill>
                  <a:srgbClr val="555555"/>
                </a:solidFill>
                <a:effectLst/>
                <a:latin typeface="Lato"/>
              </a:rPr>
            </a:br>
            <a:r>
              <a:rPr lang="en-US" b="0" i="0" dirty="0">
                <a:solidFill>
                  <a:srgbClr val="555555"/>
                </a:solidFill>
                <a:effectLst/>
                <a:latin typeface="Lato"/>
              </a:rPr>
              <a:t>• reside in an urban census block that is within one mile of a recreational facility, or</a:t>
            </a:r>
            <a:br>
              <a:rPr lang="en-US" b="0" i="0" dirty="0">
                <a:solidFill>
                  <a:srgbClr val="555555"/>
                </a:solidFill>
                <a:effectLst/>
                <a:latin typeface="Lato"/>
              </a:rPr>
            </a:br>
            <a:r>
              <a:rPr lang="en-US" b="0" i="0" dirty="0">
                <a:solidFill>
                  <a:srgbClr val="555555"/>
                </a:solidFill>
                <a:effectLst/>
                <a:latin typeface="Lato"/>
              </a:rPr>
              <a:t>• reside in a rural census block that is within three miles of a recreational facility.</a:t>
            </a:r>
          </a:p>
          <a:p>
            <a:endParaRPr lang="en-US" dirty="0"/>
          </a:p>
          <a:p>
            <a:r>
              <a:rPr lang="en-US" b="0" i="0" dirty="0">
                <a:solidFill>
                  <a:srgbClr val="555555"/>
                </a:solidFill>
                <a:effectLst/>
                <a:latin typeface="Lato"/>
              </a:rPr>
              <a:t>The </a:t>
            </a:r>
            <a:r>
              <a:rPr lang="en-US" b="0" i="0" u="none" strike="noStrike" dirty="0">
                <a:solidFill>
                  <a:srgbClr val="1B70B6"/>
                </a:solidFill>
                <a:effectLst/>
                <a:latin typeface="Lato"/>
                <a:hlinkClick r:id="rId3"/>
              </a:rPr>
              <a:t>Walk Score</a:t>
            </a:r>
            <a:r>
              <a:rPr lang="en-US" b="0" i="0" dirty="0">
                <a:solidFill>
                  <a:srgbClr val="555555"/>
                </a:solidFill>
                <a:effectLst/>
                <a:latin typeface="Lato"/>
              </a:rPr>
              <a:t> site lets you insert any address and find the walkability of that location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552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Behavioral Risk Factor Surveillance System (BRFSS) is a state-based random digit dial (RDD) telephone survey that is conducted annually in all states, the District of Columbia, and U.S. territories. Data obtained from the BRFSS are representative of each state’s total non-institutionalized population over 18 years of age and have included more than 400,000 annual respondents with landline telephones or cellphones since 2011.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335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numerator is the number of adults who reported 14 or more days in response to the question, “Now, thinking about your mental health, which includes stress, depression, and problems with emotions, for how many days during the past 30 days was your mental health not good?”</a:t>
            </a:r>
          </a:p>
          <a:p>
            <a:endParaRPr lang="en-US" b="0" i="0" dirty="0">
              <a:solidFill>
                <a:srgbClr val="555555"/>
              </a:solidFill>
              <a:effectLst/>
              <a:latin typeface="Lato"/>
            </a:endParaRPr>
          </a:p>
          <a:p>
            <a:r>
              <a:rPr lang="en-US" b="0" i="0" dirty="0">
                <a:solidFill>
                  <a:srgbClr val="555555"/>
                </a:solidFill>
                <a:effectLst/>
                <a:latin typeface="Lato"/>
              </a:rPr>
              <a:t>The numerator is the number of adults who reported 14 or more days in response to the question, “Thinking about your physical health, which includes physical illness and injury, for how many days during the past 30 days was your physical health not good?”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289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26</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27</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387408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28</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29</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33799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Fair Health: </a:t>
            </a:r>
            <a:r>
              <a:rPr lang="en-US" sz="1200" b="0" i="0" kern="1200" dirty="0">
                <a:solidFill>
                  <a:schemeClr val="tx1"/>
                </a:solidFill>
                <a:effectLst/>
                <a:latin typeface="+mn-lt"/>
                <a:ea typeface="+mn-ea"/>
                <a:cs typeface="+mn-cs"/>
              </a:rPr>
              <a:t>Poor or Fair Health measures the percentage of adults in a county who consider themselves to be in poor or fair health.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https://www.countyhealthrankings.org/explore-health-rankings/measures-data-sources/county-health-rankings-model/health-outcomes/quality-of-life/poor-or-fair-health</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79295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61540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426825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Understanding data</a:t>
            </a:r>
          </a:p>
          <a:p>
            <a:pPr marL="628650" lvl="1" indent="-171450">
              <a:buFont typeface="Arial" panose="020B0604020202020204" pitchFamily="34" charset="0"/>
              <a:buChar char="•"/>
            </a:pPr>
            <a:r>
              <a:rPr lang="en-US" dirty="0"/>
              <a:t>County</a:t>
            </a:r>
            <a:r>
              <a:rPr lang="en-US" baseline="0" dirty="0"/>
              <a:t> Health Rankings (CHR) had wealth of information</a:t>
            </a:r>
          </a:p>
          <a:p>
            <a:pPr marL="628650" lvl="1" indent="-171450">
              <a:buFont typeface="Arial" panose="020B0604020202020204" pitchFamily="34" charset="0"/>
              <a:buChar char="•"/>
            </a:pPr>
            <a:r>
              <a:rPr lang="en-US" baseline="0" dirty="0"/>
              <a:t>Hours spent reviewing documentation/asking additional questions</a:t>
            </a:r>
          </a:p>
          <a:p>
            <a:pPr marL="1085850" lvl="2" indent="-171450">
              <a:buFont typeface="Arial" panose="020B0604020202020204" pitchFamily="34" charset="0"/>
              <a:buChar char="•"/>
            </a:pPr>
            <a:r>
              <a:rPr lang="en-US" baseline="0" dirty="0"/>
              <a:t>Meanings of ratios</a:t>
            </a:r>
          </a:p>
          <a:p>
            <a:pPr marL="1085850" lvl="2" indent="-171450">
              <a:buFont typeface="Arial" panose="020B0604020202020204" pitchFamily="34" charset="0"/>
              <a:buChar char="•"/>
            </a:pPr>
            <a:r>
              <a:rPr lang="en-US" baseline="0" dirty="0"/>
              <a:t>How data were grouped</a:t>
            </a:r>
          </a:p>
          <a:p>
            <a:pPr marL="171450" lvl="0" indent="-171450">
              <a:buFont typeface="Arial" panose="020B0604020202020204" pitchFamily="34" charset="0"/>
              <a:buChar char="•"/>
            </a:pPr>
            <a:r>
              <a:rPr lang="en-US" baseline="0" dirty="0"/>
              <a:t>Narrow focus</a:t>
            </a:r>
          </a:p>
          <a:p>
            <a:pPr marL="628650" lvl="1" indent="-171450">
              <a:buFont typeface="Arial" panose="020B0604020202020204" pitchFamily="34" charset="0"/>
              <a:buChar char="•"/>
            </a:pPr>
            <a:r>
              <a:rPr lang="en-US" baseline="0" dirty="0"/>
              <a:t>Continued to think about other comparisons but had to narrow focus</a:t>
            </a:r>
          </a:p>
          <a:p>
            <a:pPr marL="628650" lvl="1" indent="-171450">
              <a:buFont typeface="Arial" panose="020B0604020202020204" pitchFamily="34" charset="0"/>
              <a:buChar char="•"/>
            </a:pPr>
            <a:r>
              <a:rPr lang="en-US" baseline="0" dirty="0"/>
              <a:t>Created filtered </a:t>
            </a:r>
            <a:r>
              <a:rPr lang="en-US" baseline="0" dirty="0" err="1"/>
              <a:t>dataframe</a:t>
            </a:r>
            <a:r>
              <a:rPr lang="en-US" baseline="0" dirty="0"/>
              <a:t> that contained only information we could analyze within given timeframe</a:t>
            </a:r>
          </a:p>
          <a:p>
            <a:pPr marL="628650" lvl="1" indent="-171450">
              <a:buFont typeface="Arial" panose="020B0604020202020204" pitchFamily="34" charset="0"/>
              <a:buChar char="•"/>
            </a:pPr>
            <a:r>
              <a:rPr lang="en-US" baseline="0" dirty="0"/>
              <a:t>Decided to look at top and bottom 20 counties within U.S. based on % fair health</a:t>
            </a:r>
          </a:p>
          <a:p>
            <a:pPr marL="171450" lvl="0" indent="-171450">
              <a:buFont typeface="Arial" panose="020B0604020202020204" pitchFamily="34" charset="0"/>
              <a:buChar char="•"/>
            </a:pPr>
            <a:r>
              <a:rPr lang="en-US" baseline="0" dirty="0"/>
              <a:t>Prepare data</a:t>
            </a:r>
          </a:p>
          <a:p>
            <a:pPr marL="628650" lvl="1" indent="-171450">
              <a:buFont typeface="Arial" panose="020B0604020202020204" pitchFamily="34" charset="0"/>
              <a:buChar char="•"/>
            </a:pPr>
            <a:r>
              <a:rPr lang="en-US" baseline="0" dirty="0"/>
              <a:t>Ranking assigned in CHR was not what we wanted to analyze</a:t>
            </a:r>
          </a:p>
          <a:p>
            <a:pPr marL="1085850" lvl="2" indent="-171450">
              <a:buFont typeface="Arial" panose="020B0604020202020204" pitchFamily="34" charset="0"/>
              <a:buChar char="•"/>
            </a:pPr>
            <a:r>
              <a:rPr lang="en-US" baseline="0" dirty="0"/>
              <a:t>By state, not entire country</a:t>
            </a:r>
          </a:p>
          <a:p>
            <a:pPr marL="1085850" lvl="2"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Added state and location (latitude/longitude) to </a:t>
            </a:r>
            <a:r>
              <a:rPr lang="en-US" baseline="0" dirty="0" err="1"/>
              <a:t>dataframe</a:t>
            </a:r>
            <a:r>
              <a:rPr lang="en-US" baseline="0" dirty="0"/>
              <a:t> to allow for </a:t>
            </a:r>
            <a:r>
              <a:rPr lang="en-US" baseline="0" dirty="0" err="1"/>
              <a:t>geoanalysis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9/8/2020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9/8/2020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9/8/2020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9/8/2020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9/8/2020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9/8/2020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9/8/2020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KU-EDW-DATA-PT-07-2020-U-C</a:t>
            </a:r>
            <a:r>
              <a:rPr lang="en-US" dirty="0"/>
              <a:t> </a:t>
            </a:r>
            <a:r>
              <a:rPr lang="en-US" sz="5400" dirty="0"/>
              <a:t>Project 1</a:t>
            </a:r>
            <a:endParaRPr lang="en-US" dirty="0"/>
          </a:p>
        </p:txBody>
      </p:sp>
      <p:sp>
        <p:nvSpPr>
          <p:cNvPr id="3" name="Content Placeholder 2"/>
          <p:cNvSpPr>
            <a:spLocks noGrp="1"/>
          </p:cNvSpPr>
          <p:nvPr>
            <p:ph type="subTitle" idx="1"/>
          </p:nvPr>
        </p:nvSpPr>
        <p:spPr/>
        <p:txBody>
          <a:bodyPr>
            <a:normAutofit/>
          </a:bodyPr>
          <a:lstStyle/>
          <a:p>
            <a:r>
              <a:rPr lang="en-US" dirty="0"/>
              <a:t>Presented By: </a:t>
            </a:r>
            <a:r>
              <a:rPr lang="en-US"/>
              <a:t>The Four Loopers</a:t>
            </a:r>
            <a:endParaRPr lang="en-US" dirty="0"/>
          </a:p>
          <a:p>
            <a:r>
              <a:rPr lang="en-US" i="1" dirty="0"/>
              <a:t>Hali Bielser, Kristen </a:t>
            </a:r>
            <a:r>
              <a:rPr lang="en-US" i="1" dirty="0" err="1"/>
              <a:t>Harnack</a:t>
            </a:r>
            <a:r>
              <a:rPr lang="en-US" i="1" dirty="0"/>
              <a:t>, Mindy Ketchum &amp; Brittany </a:t>
            </a:r>
            <a:r>
              <a:rPr lang="en-US" i="1" dirty="0" err="1"/>
              <a:t>Oullette</a:t>
            </a:r>
            <a:endParaRPr lang="en-US" i="1"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Cleanup &amp; Exploration</a:t>
            </a:r>
          </a:p>
        </p:txBody>
      </p:sp>
    </p:spTree>
    <p:extLst>
      <p:ext uri="{BB962C8B-B14F-4D97-AF65-F5344CB8AC3E}">
        <p14:creationId xmlns:p14="http://schemas.microsoft.com/office/powerpoint/2010/main" val="142911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Exploration &amp; Cleanup Process</a:t>
            </a:r>
          </a:p>
        </p:txBody>
      </p:sp>
      <p:graphicFrame>
        <p:nvGraphicFramePr>
          <p:cNvPr id="5" name="Content Placeholder 1">
            <a:extLst>
              <a:ext uri="{FF2B5EF4-FFF2-40B4-BE49-F238E27FC236}">
                <a16:creationId xmlns:a16="http://schemas.microsoft.com/office/drawing/2014/main" id="{47FC2124-A60C-4D69-BF2A-87E754483324}"/>
              </a:ext>
            </a:extLst>
          </p:cNvPr>
          <p:cNvGraphicFramePr>
            <a:graphicFrameLocks noGrp="1"/>
          </p:cNvGraphicFramePr>
          <p:nvPr>
            <p:ph idx="1"/>
            <p:extLst>
              <p:ext uri="{D42A27DB-BD31-4B8C-83A1-F6EECF244321}">
                <p14:modId xmlns:p14="http://schemas.microsoft.com/office/powerpoint/2010/main" val="1465033406"/>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5" name="Picture 4" descr="A close up of a map&#10;&#10;Description automatically generated">
            <a:extLst>
              <a:ext uri="{FF2B5EF4-FFF2-40B4-BE49-F238E27FC236}">
                <a16:creationId xmlns:a16="http://schemas.microsoft.com/office/drawing/2014/main" id="{B83940A4-24F5-4FEB-A0D8-2AEF328905F9}"/>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obesity (.193)</a:t>
            </a:r>
          </a:p>
          <a:p>
            <a:endParaRPr lang="en-US" dirty="0"/>
          </a:p>
          <a:p>
            <a:pPr lvl="1"/>
            <a:endParaRPr lang="en-US" sz="160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descr="A screenshot of a cell phone&#10;&#10;Description automatically generated">
            <a:extLst>
              <a:ext uri="{FF2B5EF4-FFF2-40B4-BE49-F238E27FC236}">
                <a16:creationId xmlns:a16="http://schemas.microsoft.com/office/drawing/2014/main" id="{1CEC19A1-952A-4157-AD90-135D62ACB6BF}"/>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income ratio (.286)</a:t>
            </a:r>
          </a:p>
          <a:p>
            <a:endParaRPr lang="en-US" dirty="0"/>
          </a:p>
          <a:p>
            <a:pPr lvl="1"/>
            <a:endParaRPr lang="en-US" sz="1600"/>
          </a:p>
        </p:txBody>
      </p:sp>
    </p:spTree>
    <p:extLst>
      <p:ext uri="{BB962C8B-B14F-4D97-AF65-F5344CB8AC3E}">
        <p14:creationId xmlns:p14="http://schemas.microsoft.com/office/powerpoint/2010/main" val="22185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a:extLst>
              <a:ext uri="{FF2B5EF4-FFF2-40B4-BE49-F238E27FC236}">
                <a16:creationId xmlns:a16="http://schemas.microsoft.com/office/drawing/2014/main" id="{1CEC19A1-952A-4157-AD90-135D62ACB6BF}"/>
              </a:ext>
            </a:extLst>
          </p:cNvPr>
          <p:cNvPicPr>
            <a:picLocks noChangeAspect="1"/>
          </p:cNvPicPr>
          <p:nvPr/>
        </p:nvPicPr>
        <p:blipFill>
          <a:blip r:embed="rId3"/>
          <a:srcRect/>
          <a:stretch/>
        </p:blipFill>
        <p:spPr>
          <a:xfrm>
            <a:off x="1400490" y="1384935"/>
            <a:ext cx="5760719"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sz="1600" dirty="0"/>
              <a:t>Poo</a:t>
            </a:r>
            <a:r>
              <a:rPr lang="en-US" dirty="0"/>
              <a:t>r health concentrated in southern states</a:t>
            </a:r>
            <a:endParaRPr lang="en-US" sz="1600" dirty="0"/>
          </a:p>
        </p:txBody>
      </p:sp>
    </p:spTree>
    <p:extLst>
      <p:ext uri="{BB962C8B-B14F-4D97-AF65-F5344CB8AC3E}">
        <p14:creationId xmlns:p14="http://schemas.microsoft.com/office/powerpoint/2010/main" val="11136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Unanticipated Challenges</a:t>
            </a:r>
          </a:p>
        </p:txBody>
      </p:sp>
      <p:graphicFrame>
        <p:nvGraphicFramePr>
          <p:cNvPr id="5" name="Content Placeholder 1">
            <a:extLst>
              <a:ext uri="{FF2B5EF4-FFF2-40B4-BE49-F238E27FC236}">
                <a16:creationId xmlns:a16="http://schemas.microsoft.com/office/drawing/2014/main" id="{3BDA0D83-B5FF-418C-A22F-6D0E71C2AC56}"/>
              </a:ext>
            </a:extLst>
          </p:cNvPr>
          <p:cNvGraphicFramePr>
            <a:graphicFrameLocks noGrp="1"/>
          </p:cNvGraphicFramePr>
          <p:nvPr>
            <p:ph idx="1"/>
            <p:extLst>
              <p:ext uri="{D42A27DB-BD31-4B8C-83A1-F6EECF244321}">
                <p14:modId xmlns:p14="http://schemas.microsoft.com/office/powerpoint/2010/main" val="165858117"/>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Analysis</a:t>
            </a:r>
          </a:p>
        </p:txBody>
      </p:sp>
    </p:spTree>
    <p:extLst>
      <p:ext uri="{BB962C8B-B14F-4D97-AF65-F5344CB8AC3E}">
        <p14:creationId xmlns:p14="http://schemas.microsoft.com/office/powerpoint/2010/main" val="36190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1E53-E422-4236-8218-0B9FD21BD7EB}"/>
              </a:ext>
            </a:extLst>
          </p:cNvPr>
          <p:cNvSpPr>
            <a:spLocks noGrp="1"/>
          </p:cNvSpPr>
          <p:nvPr>
            <p:ph type="title"/>
          </p:nvPr>
        </p:nvSpPr>
        <p:spPr/>
        <p:txBody>
          <a:bodyPr/>
          <a:lstStyle/>
          <a:p>
            <a:r>
              <a:rPr lang="en-US" dirty="0"/>
              <a:t>Top and Bottom counties for Health Outcomes</a:t>
            </a:r>
          </a:p>
        </p:txBody>
      </p:sp>
      <p:pic>
        <p:nvPicPr>
          <p:cNvPr id="4" name="Picture 3">
            <a:extLst>
              <a:ext uri="{FF2B5EF4-FFF2-40B4-BE49-F238E27FC236}">
                <a16:creationId xmlns:a16="http://schemas.microsoft.com/office/drawing/2014/main" id="{39A724B0-CD14-4F20-9B2A-47957D97BD91}"/>
              </a:ext>
            </a:extLst>
          </p:cNvPr>
          <p:cNvPicPr>
            <a:picLocks noChangeAspect="1"/>
          </p:cNvPicPr>
          <p:nvPr/>
        </p:nvPicPr>
        <p:blipFill>
          <a:blip r:embed="rId2"/>
          <a:stretch>
            <a:fillRect/>
          </a:stretch>
        </p:blipFill>
        <p:spPr>
          <a:xfrm>
            <a:off x="1674812" y="1905000"/>
            <a:ext cx="9143539" cy="3800021"/>
          </a:xfrm>
          <a:prstGeom prst="rect">
            <a:avLst/>
          </a:prstGeom>
        </p:spPr>
      </p:pic>
    </p:spTree>
    <p:extLst>
      <p:ext uri="{BB962C8B-B14F-4D97-AF65-F5344CB8AC3E}">
        <p14:creationId xmlns:p14="http://schemas.microsoft.com/office/powerpoint/2010/main" val="375080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5253C-EA59-4D32-B343-22704B94DEE9}"/>
              </a:ext>
            </a:extLst>
          </p:cNvPr>
          <p:cNvPicPr>
            <a:picLocks noChangeAspect="1"/>
          </p:cNvPicPr>
          <p:nvPr/>
        </p:nvPicPr>
        <p:blipFill>
          <a:blip r:embed="rId2"/>
          <a:stretch>
            <a:fillRect/>
          </a:stretch>
        </p:blipFill>
        <p:spPr>
          <a:xfrm>
            <a:off x="7407275" y="1669473"/>
            <a:ext cx="4781550" cy="3476625"/>
          </a:xfrm>
          <a:prstGeom prst="rect">
            <a:avLst/>
          </a:prstGeom>
        </p:spPr>
      </p:pic>
      <p:sp>
        <p:nvSpPr>
          <p:cNvPr id="4" name="Title 3">
            <a:extLst>
              <a:ext uri="{FF2B5EF4-FFF2-40B4-BE49-F238E27FC236}">
                <a16:creationId xmlns:a16="http://schemas.microsoft.com/office/drawing/2014/main" id="{C3923A62-B125-44A2-9F47-FE7DE7681A41}"/>
              </a:ext>
            </a:extLst>
          </p:cNvPr>
          <p:cNvSpPr>
            <a:spLocks noGrp="1"/>
          </p:cNvSpPr>
          <p:nvPr>
            <p:ph type="title"/>
          </p:nvPr>
        </p:nvSpPr>
        <p:spPr/>
        <p:txBody>
          <a:bodyPr/>
          <a:lstStyle/>
          <a:p>
            <a:r>
              <a:rPr lang="en-US" dirty="0"/>
              <a:t>Food Deprivation Index</a:t>
            </a:r>
          </a:p>
        </p:txBody>
      </p:sp>
      <p:sp>
        <p:nvSpPr>
          <p:cNvPr id="5" name="Content Placeholder 4">
            <a:extLst>
              <a:ext uri="{FF2B5EF4-FFF2-40B4-BE49-F238E27FC236}">
                <a16:creationId xmlns:a16="http://schemas.microsoft.com/office/drawing/2014/main" id="{C531D4B3-9D28-4C60-AE66-1B0FF7E74180}"/>
              </a:ext>
            </a:extLst>
          </p:cNvPr>
          <p:cNvSpPr>
            <a:spLocks noGrp="1"/>
          </p:cNvSpPr>
          <p:nvPr>
            <p:ph idx="1"/>
          </p:nvPr>
        </p:nvSpPr>
        <p:spPr>
          <a:xfrm>
            <a:off x="1522876" y="1905001"/>
            <a:ext cx="5790736" cy="3476626"/>
          </a:xfrm>
        </p:spPr>
        <p:txBody>
          <a:bodyPr/>
          <a:lstStyle/>
          <a:p>
            <a:r>
              <a:rPr lang="en-US" b="0" i="0" dirty="0">
                <a:solidFill>
                  <a:srgbClr val="555555"/>
                </a:solidFill>
                <a:effectLst/>
                <a:latin typeface="Lato"/>
              </a:rPr>
              <a:t>Definition: Limited Access to Healthy Foods measures the percentage of the population that is low income and does not live close to a grocery store.</a:t>
            </a:r>
          </a:p>
          <a:p>
            <a:r>
              <a:rPr lang="en-US" dirty="0">
                <a:solidFill>
                  <a:srgbClr val="555555"/>
                </a:solidFill>
                <a:latin typeface="Lato"/>
              </a:rPr>
              <a:t>Future Analysis: prevalence of fast food and unhealthy food options</a:t>
            </a:r>
            <a:endParaRPr lang="en-US" dirty="0"/>
          </a:p>
        </p:txBody>
      </p:sp>
    </p:spTree>
    <p:extLst>
      <p:ext uri="{BB962C8B-B14F-4D97-AF65-F5344CB8AC3E}">
        <p14:creationId xmlns:p14="http://schemas.microsoft.com/office/powerpoint/2010/main" val="96701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2CF8-A034-4247-B2A8-E79B20D7E94C}"/>
              </a:ext>
            </a:extLst>
          </p:cNvPr>
          <p:cNvSpPr>
            <a:spLocks noGrp="1"/>
          </p:cNvSpPr>
          <p:nvPr>
            <p:ph type="title"/>
          </p:nvPr>
        </p:nvSpPr>
        <p:spPr/>
        <p:txBody>
          <a:bodyPr/>
          <a:lstStyle/>
          <a:p>
            <a:r>
              <a:rPr lang="en-US" dirty="0"/>
              <a:t>Discussion of Findings</a:t>
            </a:r>
          </a:p>
        </p:txBody>
      </p:sp>
      <p:sp>
        <p:nvSpPr>
          <p:cNvPr id="3" name="Content Placeholder 2">
            <a:extLst>
              <a:ext uri="{FF2B5EF4-FFF2-40B4-BE49-F238E27FC236}">
                <a16:creationId xmlns:a16="http://schemas.microsoft.com/office/drawing/2014/main" id="{2E8BAA0F-F3EA-4462-B89A-DAF2117DA11B}"/>
              </a:ext>
            </a:extLst>
          </p:cNvPr>
          <p:cNvSpPr>
            <a:spLocks noGrp="1"/>
          </p:cNvSpPr>
          <p:nvPr>
            <p:ph idx="1"/>
          </p:nvPr>
        </p:nvSpPr>
        <p:spPr/>
        <p:txBody>
          <a:bodyPr/>
          <a:lstStyle/>
          <a:p>
            <a:endParaRPr lang="en-US" dirty="0"/>
          </a:p>
          <a:p>
            <a:r>
              <a:rPr lang="en-US" dirty="0"/>
              <a:t>Discuss your findings. Did you find what you expected to find? If not, why not? What inferences or general conclusions can you draw from your analysis?</a:t>
            </a:r>
          </a:p>
          <a:p>
            <a:endParaRPr lang="en-US" dirty="0"/>
          </a:p>
        </p:txBody>
      </p:sp>
    </p:spTree>
    <p:extLst>
      <p:ext uri="{BB962C8B-B14F-4D97-AF65-F5344CB8AC3E}">
        <p14:creationId xmlns:p14="http://schemas.microsoft.com/office/powerpoint/2010/main" val="74991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dirty="0"/>
              <a:t>Motivation &amp; Summary</a:t>
            </a:r>
          </a:p>
        </p:txBody>
      </p:sp>
    </p:spTree>
    <p:extLst>
      <p:ext uri="{BB962C8B-B14F-4D97-AF65-F5344CB8AC3E}">
        <p14:creationId xmlns:p14="http://schemas.microsoft.com/office/powerpoint/2010/main" val="356176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8F45-77D4-42A3-866B-9C5531D52F2D}"/>
              </a:ext>
            </a:extLst>
          </p:cNvPr>
          <p:cNvSpPr>
            <a:spLocks noGrp="1"/>
          </p:cNvSpPr>
          <p:nvPr>
            <p:ph type="title"/>
          </p:nvPr>
        </p:nvSpPr>
        <p:spPr/>
        <p:txBody>
          <a:bodyPr/>
          <a:lstStyle/>
          <a:p>
            <a:r>
              <a:rPr lang="en-US" dirty="0"/>
              <a:t>Exercise and Opportunity</a:t>
            </a:r>
          </a:p>
        </p:txBody>
      </p:sp>
      <p:pic>
        <p:nvPicPr>
          <p:cNvPr id="4" name="Picture 3">
            <a:extLst>
              <a:ext uri="{FF2B5EF4-FFF2-40B4-BE49-F238E27FC236}">
                <a16:creationId xmlns:a16="http://schemas.microsoft.com/office/drawing/2014/main" id="{D6C04A3D-2498-4A43-8613-B3AC93D77506}"/>
              </a:ext>
            </a:extLst>
          </p:cNvPr>
          <p:cNvPicPr>
            <a:picLocks noChangeAspect="1"/>
          </p:cNvPicPr>
          <p:nvPr/>
        </p:nvPicPr>
        <p:blipFill>
          <a:blip r:embed="rId3"/>
          <a:stretch>
            <a:fillRect/>
          </a:stretch>
        </p:blipFill>
        <p:spPr>
          <a:xfrm>
            <a:off x="6932612" y="1905000"/>
            <a:ext cx="4876800" cy="3409950"/>
          </a:xfrm>
          <a:prstGeom prst="rect">
            <a:avLst/>
          </a:prstGeom>
        </p:spPr>
      </p:pic>
      <p:pic>
        <p:nvPicPr>
          <p:cNvPr id="8" name="Picture 7">
            <a:extLst>
              <a:ext uri="{FF2B5EF4-FFF2-40B4-BE49-F238E27FC236}">
                <a16:creationId xmlns:a16="http://schemas.microsoft.com/office/drawing/2014/main" id="{6620485F-5D92-43F6-B68E-766AC37863C1}"/>
              </a:ext>
            </a:extLst>
          </p:cNvPr>
          <p:cNvPicPr>
            <a:picLocks noChangeAspect="1"/>
          </p:cNvPicPr>
          <p:nvPr/>
        </p:nvPicPr>
        <p:blipFill>
          <a:blip r:embed="rId4"/>
          <a:stretch>
            <a:fillRect/>
          </a:stretch>
        </p:blipFill>
        <p:spPr>
          <a:xfrm>
            <a:off x="1370012" y="1905000"/>
            <a:ext cx="5029200" cy="3438525"/>
          </a:xfrm>
          <a:prstGeom prst="rect">
            <a:avLst/>
          </a:prstGeom>
        </p:spPr>
      </p:pic>
      <p:sp>
        <p:nvSpPr>
          <p:cNvPr id="9" name="TextBox 8">
            <a:extLst>
              <a:ext uri="{FF2B5EF4-FFF2-40B4-BE49-F238E27FC236}">
                <a16:creationId xmlns:a16="http://schemas.microsoft.com/office/drawing/2014/main" id="{1A008D42-3028-44F0-84E1-01FEAE057A08}"/>
              </a:ext>
            </a:extLst>
          </p:cNvPr>
          <p:cNvSpPr txBox="1"/>
          <p:nvPr/>
        </p:nvSpPr>
        <p:spPr>
          <a:xfrm>
            <a:off x="1522876" y="5496996"/>
            <a:ext cx="9143538" cy="369332"/>
          </a:xfrm>
          <a:prstGeom prst="rect">
            <a:avLst/>
          </a:prstGeom>
          <a:noFill/>
          <a:ln>
            <a:solidFill>
              <a:schemeClr val="accent1">
                <a:lumMod val="20000"/>
                <a:lumOff val="80000"/>
              </a:schemeClr>
            </a:solidFill>
          </a:ln>
        </p:spPr>
        <p:txBody>
          <a:bodyPr wrap="square" rtlCol="0" anchor="ctr" anchorCtr="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Future opportunities: walking scores, climate, elevation</a:t>
            </a:r>
          </a:p>
        </p:txBody>
      </p:sp>
    </p:spTree>
    <p:extLst>
      <p:ext uri="{BB962C8B-B14F-4D97-AF65-F5344CB8AC3E}">
        <p14:creationId xmlns:p14="http://schemas.microsoft.com/office/powerpoint/2010/main" val="366237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1422-7FA8-4E50-95B3-68AD4036F198}"/>
              </a:ext>
            </a:extLst>
          </p:cNvPr>
          <p:cNvSpPr>
            <a:spLocks noGrp="1"/>
          </p:cNvSpPr>
          <p:nvPr>
            <p:ph type="title"/>
          </p:nvPr>
        </p:nvSpPr>
        <p:spPr/>
        <p:txBody>
          <a:bodyPr/>
          <a:lstStyle/>
          <a:p>
            <a:r>
              <a:rPr lang="en-US" dirty="0"/>
              <a:t>Excessive Drinking and Poor or Fair Health Outcomes</a:t>
            </a:r>
          </a:p>
        </p:txBody>
      </p:sp>
      <p:sp>
        <p:nvSpPr>
          <p:cNvPr id="3" name="Content Placeholder 2">
            <a:extLst>
              <a:ext uri="{FF2B5EF4-FFF2-40B4-BE49-F238E27FC236}">
                <a16:creationId xmlns:a16="http://schemas.microsoft.com/office/drawing/2014/main" id="{C53D64A9-B845-493E-AE74-1AD4586CA87E}"/>
              </a:ext>
            </a:extLst>
          </p:cNvPr>
          <p:cNvSpPr>
            <a:spLocks noGrp="1"/>
          </p:cNvSpPr>
          <p:nvPr>
            <p:ph idx="1"/>
          </p:nvPr>
        </p:nvSpPr>
        <p:spPr>
          <a:xfrm>
            <a:off x="1522876" y="1905000"/>
            <a:ext cx="4342936" cy="3697465"/>
          </a:xfrm>
        </p:spPr>
        <p:txBody>
          <a:bodyPr/>
          <a:lstStyle/>
          <a:p>
            <a:r>
              <a:rPr lang="en-US" b="0" i="0" dirty="0">
                <a:solidFill>
                  <a:srgbClr val="555555"/>
                </a:solidFill>
                <a:effectLst/>
                <a:latin typeface="Lato"/>
              </a:rPr>
              <a:t>Excessive Drinking measures the percentage of a county’s adult population that reports binge or heavy drinking in the past 30 days.</a:t>
            </a:r>
            <a:endParaRPr lang="en-US" dirty="0"/>
          </a:p>
          <a:p>
            <a:r>
              <a:rPr lang="en-US" dirty="0"/>
              <a:t>Future analysis: Liquor store locations from Google API</a:t>
            </a:r>
          </a:p>
        </p:txBody>
      </p:sp>
      <p:pic>
        <p:nvPicPr>
          <p:cNvPr id="5" name="Picture 4">
            <a:extLst>
              <a:ext uri="{FF2B5EF4-FFF2-40B4-BE49-F238E27FC236}">
                <a16:creationId xmlns:a16="http://schemas.microsoft.com/office/drawing/2014/main" id="{69F5CCC4-B08B-4181-B149-55E6651C66BB}"/>
              </a:ext>
            </a:extLst>
          </p:cNvPr>
          <p:cNvPicPr>
            <a:picLocks noChangeAspect="1"/>
          </p:cNvPicPr>
          <p:nvPr/>
        </p:nvPicPr>
        <p:blipFill>
          <a:blip r:embed="rId3"/>
          <a:stretch>
            <a:fillRect/>
          </a:stretch>
        </p:blipFill>
        <p:spPr>
          <a:xfrm>
            <a:off x="6475412" y="1905000"/>
            <a:ext cx="4800600" cy="3438525"/>
          </a:xfrm>
          <a:prstGeom prst="rect">
            <a:avLst/>
          </a:prstGeom>
        </p:spPr>
      </p:pic>
    </p:spTree>
    <p:extLst>
      <p:ext uri="{BB962C8B-B14F-4D97-AF65-F5344CB8AC3E}">
        <p14:creationId xmlns:p14="http://schemas.microsoft.com/office/powerpoint/2010/main" val="69035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C6CE-BB3E-4A06-8F0B-F2A9F9B50C54}"/>
              </a:ext>
            </a:extLst>
          </p:cNvPr>
          <p:cNvSpPr>
            <a:spLocks noGrp="1"/>
          </p:cNvSpPr>
          <p:nvPr>
            <p:ph type="title"/>
          </p:nvPr>
        </p:nvSpPr>
        <p:spPr/>
        <p:txBody>
          <a:bodyPr/>
          <a:lstStyle/>
          <a:p>
            <a:r>
              <a:rPr lang="en-US" dirty="0"/>
              <a:t>Smoking</a:t>
            </a:r>
          </a:p>
        </p:txBody>
      </p:sp>
      <p:pic>
        <p:nvPicPr>
          <p:cNvPr id="4" name="Picture 3">
            <a:extLst>
              <a:ext uri="{FF2B5EF4-FFF2-40B4-BE49-F238E27FC236}">
                <a16:creationId xmlns:a16="http://schemas.microsoft.com/office/drawing/2014/main" id="{107B7324-F8CC-4B81-BEC2-9202284832D2}"/>
              </a:ext>
            </a:extLst>
          </p:cNvPr>
          <p:cNvPicPr>
            <a:picLocks noChangeAspect="1"/>
          </p:cNvPicPr>
          <p:nvPr/>
        </p:nvPicPr>
        <p:blipFill>
          <a:blip r:embed="rId2"/>
          <a:stretch>
            <a:fillRect/>
          </a:stretch>
        </p:blipFill>
        <p:spPr>
          <a:xfrm>
            <a:off x="6475412" y="2057400"/>
            <a:ext cx="4695825" cy="3448050"/>
          </a:xfrm>
          <a:prstGeom prst="rect">
            <a:avLst/>
          </a:prstGeom>
        </p:spPr>
      </p:pic>
    </p:spTree>
    <p:extLst>
      <p:ext uri="{BB962C8B-B14F-4D97-AF65-F5344CB8AC3E}">
        <p14:creationId xmlns:p14="http://schemas.microsoft.com/office/powerpoint/2010/main" val="21386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72BA-C867-4BC0-984D-1F315863ED7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74C391B-89C3-49F1-BF98-871AB583B48C}"/>
              </a:ext>
            </a:extLst>
          </p:cNvPr>
          <p:cNvPicPr>
            <a:picLocks noChangeAspect="1"/>
          </p:cNvPicPr>
          <p:nvPr/>
        </p:nvPicPr>
        <p:blipFill>
          <a:blip r:embed="rId2"/>
          <a:stretch>
            <a:fillRect/>
          </a:stretch>
        </p:blipFill>
        <p:spPr>
          <a:xfrm>
            <a:off x="3660775" y="1724025"/>
            <a:ext cx="4867275" cy="3409950"/>
          </a:xfrm>
          <a:prstGeom prst="rect">
            <a:avLst/>
          </a:prstGeom>
        </p:spPr>
      </p:pic>
    </p:spTree>
    <p:extLst>
      <p:ext uri="{BB962C8B-B14F-4D97-AF65-F5344CB8AC3E}">
        <p14:creationId xmlns:p14="http://schemas.microsoft.com/office/powerpoint/2010/main" val="1614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7EAD-3BA7-45E9-8376-B6CD5F356193}"/>
              </a:ext>
            </a:extLst>
          </p:cNvPr>
          <p:cNvSpPr>
            <a:spLocks noGrp="1"/>
          </p:cNvSpPr>
          <p:nvPr>
            <p:ph type="title"/>
          </p:nvPr>
        </p:nvSpPr>
        <p:spPr/>
        <p:txBody>
          <a:bodyPr/>
          <a:lstStyle/>
          <a:p>
            <a:r>
              <a:rPr lang="en-US" dirty="0"/>
              <a:t>Poor Mental and Physical Health Days</a:t>
            </a:r>
          </a:p>
        </p:txBody>
      </p:sp>
      <p:pic>
        <p:nvPicPr>
          <p:cNvPr id="4" name="Picture 3">
            <a:extLst>
              <a:ext uri="{FF2B5EF4-FFF2-40B4-BE49-F238E27FC236}">
                <a16:creationId xmlns:a16="http://schemas.microsoft.com/office/drawing/2014/main" id="{3C15E5A4-1BB9-40FE-B3DD-3A9FE5D3D23B}"/>
              </a:ext>
            </a:extLst>
          </p:cNvPr>
          <p:cNvPicPr>
            <a:picLocks noChangeAspect="1"/>
          </p:cNvPicPr>
          <p:nvPr/>
        </p:nvPicPr>
        <p:blipFill>
          <a:blip r:embed="rId3"/>
          <a:stretch>
            <a:fillRect/>
          </a:stretch>
        </p:blipFill>
        <p:spPr>
          <a:xfrm>
            <a:off x="6932612" y="1981200"/>
            <a:ext cx="4667250" cy="3409950"/>
          </a:xfrm>
          <a:prstGeom prst="rect">
            <a:avLst/>
          </a:prstGeom>
        </p:spPr>
      </p:pic>
      <p:pic>
        <p:nvPicPr>
          <p:cNvPr id="8" name="Picture 7">
            <a:extLst>
              <a:ext uri="{FF2B5EF4-FFF2-40B4-BE49-F238E27FC236}">
                <a16:creationId xmlns:a16="http://schemas.microsoft.com/office/drawing/2014/main" id="{6F02B516-A966-4D52-875E-6859A6ECC79A}"/>
              </a:ext>
            </a:extLst>
          </p:cNvPr>
          <p:cNvPicPr>
            <a:picLocks noChangeAspect="1"/>
          </p:cNvPicPr>
          <p:nvPr/>
        </p:nvPicPr>
        <p:blipFill>
          <a:blip r:embed="rId4"/>
          <a:stretch>
            <a:fillRect/>
          </a:stretch>
        </p:blipFill>
        <p:spPr>
          <a:xfrm>
            <a:off x="912812" y="2003854"/>
            <a:ext cx="4651651" cy="3414056"/>
          </a:xfrm>
          <a:prstGeom prst="rect">
            <a:avLst/>
          </a:prstGeom>
        </p:spPr>
      </p:pic>
    </p:spTree>
    <p:extLst>
      <p:ext uri="{BB962C8B-B14F-4D97-AF65-F5344CB8AC3E}">
        <p14:creationId xmlns:p14="http://schemas.microsoft.com/office/powerpoint/2010/main" val="19083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1E1B-9AC8-4F63-B3C8-3FC1C8DF4DCE}"/>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E35C57D-5A64-4AAF-ADF0-89535A59628B}"/>
              </a:ext>
            </a:extLst>
          </p:cNvPr>
          <p:cNvSpPr>
            <a:spLocks noGrp="1"/>
          </p:cNvSpPr>
          <p:nvPr>
            <p:ph idx="1"/>
          </p:nvPr>
        </p:nvSpPr>
        <p:spPr/>
        <p:txBody>
          <a:bodyPr>
            <a:normAutofit fontScale="92500" lnSpcReduction="10000"/>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a:p>
            <a:endParaRPr lang="en-US" dirty="0"/>
          </a:p>
          <a:p>
            <a:r>
              <a:rPr lang="en-US" dirty="0"/>
              <a:t>Data source for preventable hospitalizations was Medicare, could be skewing the data</a:t>
            </a:r>
          </a:p>
          <a:p>
            <a:r>
              <a:rPr lang="en-US" dirty="0"/>
              <a:t>Most of the behavioral data is gathered via a phone survey and is self reported, which can lead to bias issues. </a:t>
            </a:r>
          </a:p>
          <a:p>
            <a:r>
              <a:rPr lang="en-US" dirty="0"/>
              <a:t>Prevalence of unhealthy food, access to liquor stores</a:t>
            </a:r>
          </a:p>
          <a:p>
            <a:endParaRPr lang="en-US" dirty="0"/>
          </a:p>
          <a:p>
            <a:endParaRPr lang="en-US" dirty="0"/>
          </a:p>
        </p:txBody>
      </p:sp>
    </p:spTree>
    <p:extLst>
      <p:ext uri="{BB962C8B-B14F-4D97-AF65-F5344CB8AC3E}">
        <p14:creationId xmlns:p14="http://schemas.microsoft.com/office/powerpoint/2010/main" val="255502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Team Resources</a:t>
            </a:r>
          </a:p>
        </p:txBody>
      </p:sp>
      <p:sp>
        <p:nvSpPr>
          <p:cNvPr id="2" name="Content Placeholder 1"/>
          <p:cNvSpPr>
            <a:spLocks noGrp="1"/>
          </p:cNvSpPr>
          <p:nvPr>
            <p:ph idx="1"/>
          </p:nvPr>
        </p:nvSpPr>
        <p:spPr/>
        <p:txBody>
          <a:bodyPr/>
          <a:lstStyle/>
          <a:p>
            <a:r>
              <a:rPr lang="en-US" dirty="0"/>
              <a:t>State assumptions about resources allocated to this project.</a:t>
            </a:r>
          </a:p>
          <a:p>
            <a:pPr lvl="1"/>
            <a:r>
              <a:rPr lang="en-US" dirty="0"/>
              <a:t>People</a:t>
            </a:r>
          </a:p>
          <a:p>
            <a:pPr lvl="1"/>
            <a:r>
              <a:rPr lang="en-US" dirty="0"/>
              <a:t>Equipment</a:t>
            </a:r>
          </a:p>
          <a:p>
            <a:pPr lvl="1"/>
            <a:r>
              <a:rPr lang="en-US" dirty="0"/>
              <a:t>Locations</a:t>
            </a:r>
          </a:p>
          <a:p>
            <a:pPr lvl="1"/>
            <a:r>
              <a:rPr lang="en-US" dirty="0"/>
              <a:t>Support &amp; outside services</a:t>
            </a:r>
          </a:p>
          <a:p>
            <a:pPr lvl="1"/>
            <a:r>
              <a:rPr lang="en-US" dirty="0"/>
              <a:t>Manufacturing</a:t>
            </a:r>
          </a:p>
          <a:p>
            <a:pPr lvl="1"/>
            <a:r>
              <a:rPr lang="en-US" dirty="0"/>
              <a:t>Sales</a:t>
            </a:r>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Procedures</a:t>
            </a:r>
          </a:p>
        </p:txBody>
      </p:sp>
      <p:sp>
        <p:nvSpPr>
          <p:cNvPr id="2" name="Content Placeholder 1"/>
          <p:cNvSpPr>
            <a:spLocks noGrp="1"/>
          </p:cNvSpPr>
          <p:nvPr>
            <p:ph idx="1"/>
          </p:nvPr>
        </p:nvSpPr>
        <p:spPr/>
        <p:txBody>
          <a:bodyPr/>
          <a:lstStyle/>
          <a:p>
            <a:r>
              <a:rPr lang="en-US" dirty="0"/>
              <a:t>Highlight any procedural differences from usual projects of this type.</a:t>
            </a:r>
          </a:p>
          <a:p>
            <a:r>
              <a:rPr lang="en-US" dirty="0"/>
              <a:t>Discuss requirements, benefits, and issues of using new procedures.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Schedule</a:t>
            </a:r>
          </a:p>
        </p:txBody>
      </p:sp>
      <p:sp>
        <p:nvSpPr>
          <p:cNvPr id="2" name="Content Placeholder 1"/>
          <p:cNvSpPr>
            <a:spLocks noGrp="1"/>
          </p:cNvSpPr>
          <p:nvPr>
            <p:ph idx="1"/>
          </p:nvPr>
        </p:nvSpPr>
        <p:spPr/>
        <p:txBody>
          <a:bodyPr/>
          <a:lstStyle/>
          <a:p>
            <a:r>
              <a:rPr lang="en-US" dirty="0"/>
              <a:t>Review high-level schedule.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Related Documents</a:t>
            </a:r>
          </a:p>
        </p:txBody>
      </p:sp>
      <p:sp>
        <p:nvSpPr>
          <p:cNvPr id="2" name="Content Placeholder 1"/>
          <p:cNvSpPr>
            <a:spLocks noGrp="1"/>
          </p:cNvSpPr>
          <p:nvPr>
            <p:ph idx="1"/>
          </p:nvPr>
        </p:nvSpPr>
        <p:spPr/>
        <p:txBody>
          <a:bodyPr>
            <a:normAutofit lnSpcReduction="10000"/>
          </a:bodyPr>
          <a:lstStyle/>
          <a:p>
            <a:r>
              <a:rPr lang="en-US" dirty="0"/>
              <a:t>Marketing plan</a:t>
            </a:r>
          </a:p>
          <a:p>
            <a:pPr lvl="1"/>
            <a:r>
              <a:rPr lang="en-US" dirty="0"/>
              <a:t>Location or contact name/phone</a:t>
            </a:r>
          </a:p>
          <a:p>
            <a:r>
              <a:rPr lang="en-US" dirty="0"/>
              <a:t>Budget</a:t>
            </a:r>
          </a:p>
          <a:p>
            <a:pPr lvl="1"/>
            <a:r>
              <a:rPr lang="en-US" dirty="0"/>
              <a:t>Location or contact name/phone</a:t>
            </a:r>
          </a:p>
          <a:p>
            <a:r>
              <a:rPr lang="en-US" dirty="0"/>
              <a:t>Post-mortem</a:t>
            </a:r>
          </a:p>
          <a:p>
            <a:pPr lvl="1"/>
            <a:r>
              <a:rPr lang="en-US" dirty="0"/>
              <a:t>Location or contact name/phone</a:t>
            </a:r>
          </a:p>
          <a:p>
            <a:r>
              <a:rPr lang="en-US" dirty="0"/>
              <a:t>Submit questions</a:t>
            </a:r>
          </a:p>
          <a:p>
            <a:pPr lvl="1"/>
            <a:r>
              <a:rPr lang="en-US" dirty="0"/>
              <a:t>Location or contact name/phone</a:t>
            </a:r>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905536" cy="1066800"/>
          </a:xfrm>
        </p:spPr>
        <p:txBody>
          <a:bodyPr>
            <a:normAutofit fontScale="90000"/>
          </a:bodyPr>
          <a:lstStyle/>
          <a:p>
            <a:r>
              <a:rPr lang="en-US" sz="4000" b="1" dirty="0"/>
              <a:t>What affects preventable hospitalization factors?</a:t>
            </a:r>
          </a:p>
        </p:txBody>
      </p:sp>
      <p:sp>
        <p:nvSpPr>
          <p:cNvPr id="3" name="Content Placeholder 2"/>
          <p:cNvSpPr>
            <a:spLocks noGrp="1"/>
          </p:cNvSpPr>
          <p:nvPr>
            <p:ph idx="1"/>
          </p:nvPr>
        </p:nvSpPr>
        <p:spPr/>
        <p:txBody>
          <a:bodyPr/>
          <a:lstStyle/>
          <a:p>
            <a:endParaRPr lang="en-US" dirty="0"/>
          </a:p>
          <a:p>
            <a:r>
              <a:rPr lang="en-US" sz="4000" dirty="0"/>
              <a:t>Weather</a:t>
            </a:r>
          </a:p>
          <a:p>
            <a:r>
              <a:rPr lang="en-US" sz="4000" dirty="0"/>
              <a:t>Income</a:t>
            </a:r>
          </a:p>
          <a:p>
            <a:r>
              <a:rPr lang="en-US" sz="4000" dirty="0"/>
              <a:t>Parks / Recreation access</a:t>
            </a:r>
          </a:p>
        </p:txBody>
      </p:sp>
    </p:spTree>
    <p:extLst>
      <p:ext uri="{BB962C8B-B14F-4D97-AF65-F5344CB8AC3E}">
        <p14:creationId xmlns:p14="http://schemas.microsoft.com/office/powerpoint/2010/main" val="304538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C9E2-2D09-4282-A2BB-CB01574F32C6}"/>
              </a:ext>
            </a:extLst>
          </p:cNvPr>
          <p:cNvSpPr>
            <a:spLocks noGrp="1"/>
          </p:cNvSpPr>
          <p:nvPr>
            <p:ph type="title"/>
          </p:nvPr>
        </p:nvSpPr>
        <p:spPr>
          <a:xfrm>
            <a:off x="227012" y="609600"/>
            <a:ext cx="11582400" cy="1600200"/>
          </a:xfrm>
        </p:spPr>
        <p:txBody>
          <a:bodyPr>
            <a:noAutofit/>
          </a:bodyPr>
          <a:lstStyle/>
          <a:p>
            <a:pPr algn="ctr"/>
            <a:r>
              <a:rPr lang="en-US" sz="4800" dirty="0"/>
              <a:t>Original Hypothesis</a:t>
            </a:r>
            <a:br>
              <a:rPr lang="en-US" sz="3600" dirty="0"/>
            </a:br>
            <a:endParaRPr lang="en-US" sz="3600" dirty="0"/>
          </a:p>
        </p:txBody>
      </p:sp>
      <p:sp>
        <p:nvSpPr>
          <p:cNvPr id="3" name="Content Placeholder 2">
            <a:extLst>
              <a:ext uri="{FF2B5EF4-FFF2-40B4-BE49-F238E27FC236}">
                <a16:creationId xmlns:a16="http://schemas.microsoft.com/office/drawing/2014/main" id="{9BC18CCD-388C-42E0-871A-712B0BF3C69C}"/>
              </a:ext>
            </a:extLst>
          </p:cNvPr>
          <p:cNvSpPr>
            <a:spLocks noGrp="1"/>
          </p:cNvSpPr>
          <p:nvPr>
            <p:ph idx="1"/>
          </p:nvPr>
        </p:nvSpPr>
        <p:spPr>
          <a:xfrm>
            <a:off x="1522876" y="2209800"/>
            <a:ext cx="9143538" cy="3886200"/>
          </a:xfrm>
        </p:spPr>
        <p:txBody>
          <a:bodyPr>
            <a:normAutofit/>
          </a:bodyPr>
          <a:lstStyle/>
          <a:p>
            <a:pPr algn="ctr"/>
            <a:endParaRPr lang="en-US" sz="3600" dirty="0"/>
          </a:p>
          <a:p>
            <a:pPr algn="ctr"/>
            <a:r>
              <a:rPr lang="en-US" sz="3600" dirty="0"/>
              <a:t>If a city has poor socioeconomic factors, then the preventable hospitalization rates will be higher than cities with more favorable socioeconomic factors.</a:t>
            </a:r>
          </a:p>
        </p:txBody>
      </p:sp>
    </p:spTree>
    <p:extLst>
      <p:ext uri="{BB962C8B-B14F-4D97-AF65-F5344CB8AC3E}">
        <p14:creationId xmlns:p14="http://schemas.microsoft.com/office/powerpoint/2010/main" val="372820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
            <a:extLst>
              <a:ext uri="{FF2B5EF4-FFF2-40B4-BE49-F238E27FC236}">
                <a16:creationId xmlns:a16="http://schemas.microsoft.com/office/drawing/2014/main" id="{2D9B08E1-81F6-4352-B182-B834A03D48D6}"/>
              </a:ext>
            </a:extLst>
          </p:cNvPr>
          <p:cNvGraphicFramePr>
            <a:graphicFrameLocks noGrp="1"/>
          </p:cNvGraphicFramePr>
          <p:nvPr>
            <p:ph idx="1"/>
            <p:extLst>
              <p:ext uri="{D42A27DB-BD31-4B8C-83A1-F6EECF244321}">
                <p14:modId xmlns:p14="http://schemas.microsoft.com/office/powerpoint/2010/main" val="13490624"/>
              </p:ext>
            </p:extLst>
          </p:nvPr>
        </p:nvGraphicFramePr>
        <p:xfrm>
          <a:off x="1522876" y="635000"/>
          <a:ext cx="9143538" cy="530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581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13A-F6F4-401D-BA9A-9CA4747ECB41}"/>
              </a:ext>
            </a:extLst>
          </p:cNvPr>
          <p:cNvSpPr>
            <a:spLocks noGrp="1"/>
          </p:cNvSpPr>
          <p:nvPr>
            <p:ph type="title"/>
          </p:nvPr>
        </p:nvSpPr>
        <p:spPr/>
        <p:txBody>
          <a:bodyPr>
            <a:normAutofit/>
          </a:bodyPr>
          <a:lstStyle/>
          <a:p>
            <a:pPr algn="ctr"/>
            <a:r>
              <a:rPr lang="en-US" sz="4400" dirty="0"/>
              <a:t>Unsatisfactory Findings</a:t>
            </a:r>
          </a:p>
        </p:txBody>
      </p:sp>
      <p:pic>
        <p:nvPicPr>
          <p:cNvPr id="6" name="Content Placeholder 5" descr="A close up of a map&#10;&#10;Description automatically generated">
            <a:extLst>
              <a:ext uri="{FF2B5EF4-FFF2-40B4-BE49-F238E27FC236}">
                <a16:creationId xmlns:a16="http://schemas.microsoft.com/office/drawing/2014/main" id="{1E62815F-7FCA-4C90-8A96-3975EFA0B57A}"/>
              </a:ext>
            </a:extLst>
          </p:cNvPr>
          <p:cNvPicPr>
            <a:picLocks noGrp="1" noChangeAspect="1"/>
          </p:cNvPicPr>
          <p:nvPr>
            <p:ph sz="half" idx="1"/>
          </p:nvPr>
        </p:nvPicPr>
        <p:blipFill>
          <a:blip r:embed="rId3"/>
          <a:stretch>
            <a:fillRect/>
          </a:stretch>
        </p:blipFill>
        <p:spPr>
          <a:xfrm>
            <a:off x="303213" y="2057400"/>
            <a:ext cx="5654676" cy="3962400"/>
          </a:xfrm>
        </p:spPr>
      </p:pic>
      <p:pic>
        <p:nvPicPr>
          <p:cNvPr id="8" name="Content Placeholder 7" descr="A close up of a map&#10;&#10;Description automatically generated">
            <a:extLst>
              <a:ext uri="{FF2B5EF4-FFF2-40B4-BE49-F238E27FC236}">
                <a16:creationId xmlns:a16="http://schemas.microsoft.com/office/drawing/2014/main" id="{CA9D82BC-BC23-4428-A5B3-5A6AB0AE4AC4}"/>
              </a:ext>
            </a:extLst>
          </p:cNvPr>
          <p:cNvPicPr>
            <a:picLocks noGrp="1" noChangeAspect="1"/>
          </p:cNvPicPr>
          <p:nvPr>
            <p:ph sz="half" idx="2"/>
          </p:nvPr>
        </p:nvPicPr>
        <p:blipFill>
          <a:blip r:embed="rId4"/>
          <a:stretch>
            <a:fillRect/>
          </a:stretch>
        </p:blipFill>
        <p:spPr>
          <a:xfrm>
            <a:off x="6230938" y="2057400"/>
            <a:ext cx="5654674" cy="3962400"/>
          </a:xfrm>
        </p:spPr>
      </p:pic>
    </p:spTree>
    <p:extLst>
      <p:ext uri="{BB962C8B-B14F-4D97-AF65-F5344CB8AC3E}">
        <p14:creationId xmlns:p14="http://schemas.microsoft.com/office/powerpoint/2010/main" val="409054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Adjusted Question</a:t>
            </a:r>
          </a:p>
        </p:txBody>
      </p:sp>
      <p:sp>
        <p:nvSpPr>
          <p:cNvPr id="3" name="Content Placeholder 2"/>
          <p:cNvSpPr>
            <a:spLocks noGrp="1"/>
          </p:cNvSpPr>
          <p:nvPr>
            <p:ph idx="1"/>
          </p:nvPr>
        </p:nvSpPr>
        <p:spPr/>
        <p:txBody>
          <a:bodyPr/>
          <a:lstStyle/>
          <a:p>
            <a:r>
              <a:rPr lang="en-US" sz="3200" dirty="0"/>
              <a:t>How is a county’s fair health score impacted by various environmental and social factors?</a:t>
            </a:r>
          </a:p>
          <a:p>
            <a:pPr lvl="1"/>
            <a:r>
              <a:rPr lang="en-US" sz="2800" dirty="0"/>
              <a:t>Strong correlation between </a:t>
            </a:r>
          </a:p>
          <a:p>
            <a:pPr lvl="2"/>
            <a:r>
              <a:rPr lang="en-US" sz="2800" dirty="0"/>
              <a:t>fair health and food index</a:t>
            </a:r>
          </a:p>
          <a:p>
            <a:pPr lvl="2"/>
            <a:r>
              <a:rPr lang="en-US" sz="2800" dirty="0"/>
              <a:t>Fair health and excessive drinking</a:t>
            </a:r>
          </a:p>
          <a:p>
            <a:pPr lvl="2"/>
            <a:r>
              <a:rPr lang="en-US" sz="2800" dirty="0"/>
              <a:t>Fair health and physical health</a:t>
            </a:r>
          </a:p>
        </p:txBody>
      </p:sp>
    </p:spTree>
    <p:extLst>
      <p:ext uri="{BB962C8B-B14F-4D97-AF65-F5344CB8AC3E}">
        <p14:creationId xmlns:p14="http://schemas.microsoft.com/office/powerpoint/2010/main" val="42347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0A2D-8DCB-498D-8C68-A76F0032861E}"/>
              </a:ext>
            </a:extLst>
          </p:cNvPr>
          <p:cNvSpPr>
            <a:spLocks noGrp="1"/>
          </p:cNvSpPr>
          <p:nvPr>
            <p:ph type="title"/>
          </p:nvPr>
        </p:nvSpPr>
        <p:spPr>
          <a:xfrm>
            <a:off x="1522876" y="609600"/>
            <a:ext cx="9143538" cy="1371600"/>
          </a:xfrm>
        </p:spPr>
        <p:txBody>
          <a:bodyPr>
            <a:normAutofit fontScale="90000"/>
          </a:bodyPr>
          <a:lstStyle/>
          <a:p>
            <a:pPr algn="ctr"/>
            <a:r>
              <a:rPr lang="en-US" sz="4800" dirty="0"/>
              <a:t>New Hypothesis</a:t>
            </a:r>
            <a:br>
              <a:rPr lang="en-US" sz="4800" dirty="0"/>
            </a:br>
            <a:endParaRPr lang="en-US" sz="4800" dirty="0"/>
          </a:p>
        </p:txBody>
      </p:sp>
      <p:sp>
        <p:nvSpPr>
          <p:cNvPr id="3" name="Content Placeholder 2">
            <a:extLst>
              <a:ext uri="{FF2B5EF4-FFF2-40B4-BE49-F238E27FC236}">
                <a16:creationId xmlns:a16="http://schemas.microsoft.com/office/drawing/2014/main" id="{6B02455B-AEF3-41EF-920B-9650CFABD2E5}"/>
              </a:ext>
            </a:extLst>
          </p:cNvPr>
          <p:cNvSpPr>
            <a:spLocks noGrp="1"/>
          </p:cNvSpPr>
          <p:nvPr>
            <p:ph idx="1"/>
          </p:nvPr>
        </p:nvSpPr>
        <p:spPr>
          <a:xfrm>
            <a:off x="1522876" y="2209800"/>
            <a:ext cx="9372136" cy="3392665"/>
          </a:xfrm>
        </p:spPr>
        <p:txBody>
          <a:bodyPr>
            <a:normAutofit/>
          </a:bodyPr>
          <a:lstStyle/>
          <a:p>
            <a:pPr algn="ctr"/>
            <a:endParaRPr lang="en-US" sz="4000" dirty="0"/>
          </a:p>
          <a:p>
            <a:pPr algn="ctr"/>
            <a:r>
              <a:rPr lang="en-US" sz="4000" dirty="0"/>
              <a:t>If a county has poor socioeconomic factors, then the poor or fair health percentage will be greater than counties with more favorable socioeconomic factors.</a:t>
            </a:r>
          </a:p>
        </p:txBody>
      </p:sp>
    </p:spTree>
    <p:extLst>
      <p:ext uri="{BB962C8B-B14F-4D97-AF65-F5344CB8AC3E}">
        <p14:creationId xmlns:p14="http://schemas.microsoft.com/office/powerpoint/2010/main" val="295214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Questions &amp; Data</a:t>
            </a:r>
          </a:p>
        </p:txBody>
      </p:sp>
    </p:spTree>
    <p:extLst>
      <p:ext uri="{BB962C8B-B14F-4D97-AF65-F5344CB8AC3E}">
        <p14:creationId xmlns:p14="http://schemas.microsoft.com/office/powerpoint/2010/main" val="18520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1354</Words>
  <Application>Microsoft Office PowerPoint</Application>
  <PresentationFormat>Custom</PresentationFormat>
  <Paragraphs>165</Paragraphs>
  <Slides>29</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Lato</vt:lpstr>
      <vt:lpstr>Wingdings</vt:lpstr>
      <vt:lpstr>Project planning overview presentation</vt:lpstr>
      <vt:lpstr>KU-EDW-DATA-PT-07-2020-U-C Project 1</vt:lpstr>
      <vt:lpstr>Motivation &amp; Summary</vt:lpstr>
      <vt:lpstr>What affects preventable hospitalization factors?</vt:lpstr>
      <vt:lpstr>Original Hypothesis </vt:lpstr>
      <vt:lpstr>PowerPoint Presentation</vt:lpstr>
      <vt:lpstr>Unsatisfactory Findings</vt:lpstr>
      <vt:lpstr>Adjusted Question</vt:lpstr>
      <vt:lpstr>New Hypothesis </vt:lpstr>
      <vt:lpstr>Questions &amp; Data</vt:lpstr>
      <vt:lpstr>Data Cleanup &amp; Exploration</vt:lpstr>
      <vt:lpstr>Exploration &amp; Cleanup Process</vt:lpstr>
      <vt:lpstr>Unanticipated Insights</vt:lpstr>
      <vt:lpstr>Unanticipated Insights</vt:lpstr>
      <vt:lpstr>Unanticipated Insights</vt:lpstr>
      <vt:lpstr>Unanticipated Challenges</vt:lpstr>
      <vt:lpstr>Data Analysis</vt:lpstr>
      <vt:lpstr>Top and Bottom counties for Health Outcomes</vt:lpstr>
      <vt:lpstr>Food Deprivation Index</vt:lpstr>
      <vt:lpstr>Discussion of Findings</vt:lpstr>
      <vt:lpstr>Exercise and Opportunity</vt:lpstr>
      <vt:lpstr>Excessive Drinking and Poor or Fair Health Outcomes</vt:lpstr>
      <vt:lpstr>Smoking</vt:lpstr>
      <vt:lpstr>PowerPoint Presentation</vt:lpstr>
      <vt:lpstr>Poor Mental and Physical Health Days</vt:lpstr>
      <vt:lpstr>Post Mortem</vt:lpstr>
      <vt:lpstr>Team Resources</vt:lpstr>
      <vt:lpstr>Procedures</vt:lpstr>
      <vt:lpstr>Schedule</vt:lpstr>
      <vt:lpstr>Related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KU-EDW-DATA-PT-07-2020-U-C Project 1</dc:title>
  <dc:creator>Mindy Ketchum</dc:creator>
  <cp:lastModifiedBy>Mindy Ketchum</cp:lastModifiedBy>
  <cp:revision>2</cp:revision>
  <dcterms:created xsi:type="dcterms:W3CDTF">2020-09-09T01:13:14Z</dcterms:created>
  <dcterms:modified xsi:type="dcterms:W3CDTF">2020-09-09T01:30:19Z</dcterms:modified>
</cp:coreProperties>
</file>