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84" r:id="rId3"/>
    <p:sldId id="280" r:id="rId4"/>
    <p:sldId id="269" r:id="rId5"/>
    <p:sldId id="279" r:id="rId6"/>
    <p:sldId id="281" r:id="rId7"/>
    <p:sldId id="277" r:id="rId8"/>
    <p:sldId id="285" r:id="rId9"/>
    <p:sldId id="271" r:id="rId10"/>
    <p:sldId id="272" r:id="rId11"/>
    <p:sldId id="282" r:id="rId12"/>
    <p:sldId id="283" r:id="rId13"/>
    <p:sldId id="273" r:id="rId14"/>
    <p:sldId id="286" r:id="rId15"/>
    <p:sldId id="295" r:id="rId16"/>
    <p:sldId id="290" r:id="rId17"/>
    <p:sldId id="287" r:id="rId18"/>
    <p:sldId id="296" r:id="rId19"/>
    <p:sldId id="291" r:id="rId20"/>
    <p:sldId id="292" r:id="rId21"/>
    <p:sldId id="294" r:id="rId22"/>
    <p:sldId id="293" r:id="rId23"/>
    <p:sldId id="288" r:id="rId24"/>
    <p:sldId id="274" r:id="rId25"/>
    <p:sldId id="275" r:id="rId26"/>
    <p:sldId id="276" r:id="rId27"/>
    <p:sldId id="278"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4"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p:cViewPr varScale="1">
        <p:scale>
          <a:sx n="74" d="100"/>
          <a:sy n="74" d="100"/>
        </p:scale>
        <p:origin x="139" y="67"/>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07T16:02:27.537" idx="2">
    <p:pos x="10" y="10"/>
    <p:text>Need to fix graph</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endParaRPr lang="en-US" dirty="0"/>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7F7DB36E-6BA5-4802-83D9-257F2B01BA0D}" type="pres">
      <dgm:prSet presAssocID="{464E0FDE-F145-41C5-B379-2A4070E74F5C}" presName="Name0" presStyleCnt="0">
        <dgm:presLayoutVars>
          <dgm:dir/>
          <dgm:animLvl val="lvl"/>
          <dgm:resizeHandles val="exact"/>
        </dgm:presLayoutVars>
      </dgm:prSet>
      <dgm:spPr/>
    </dgm:pt>
    <dgm:pt modelId="{EEF4359A-448D-41A7-BFD4-11AA8DAE13B0}" type="pres">
      <dgm:prSet presAssocID="{2DB29FAA-91B9-4F4B-A4D7-97EE3D4FA5D1}" presName="boxAndChildren" presStyleCnt="0"/>
      <dgm:spPr/>
    </dgm:pt>
    <dgm:pt modelId="{C149F58B-DA65-41D8-95D9-6AD50C4501ED}" type="pres">
      <dgm:prSet presAssocID="{2DB29FAA-91B9-4F4B-A4D7-97EE3D4FA5D1}" presName="parentTextBox" presStyleLbl="node1" presStyleIdx="0" presStyleCnt="2"/>
      <dgm:spPr/>
    </dgm:pt>
    <dgm:pt modelId="{2CABBFC9-231B-436A-A2AB-AD085ED2163F}" type="pres">
      <dgm:prSet presAssocID="{46C8B6BE-CFBF-48AD-9F81-B00EF88CF206}" presName="sp" presStyleCnt="0"/>
      <dgm:spPr/>
    </dgm:pt>
    <dgm:pt modelId="{5D6195DC-DA60-45E0-9932-31828BC683EB}" type="pres">
      <dgm:prSet presAssocID="{AFEC4C06-EDA3-4A3F-B5AE-3435EB936D9F}" presName="arrowAndChildren" presStyleCnt="0"/>
      <dgm:spPr/>
    </dgm:pt>
    <dgm:pt modelId="{89BCFCFF-185A-48FE-8C85-A51D9DB20252}" type="pres">
      <dgm:prSet presAssocID="{AFEC4C06-EDA3-4A3F-B5AE-3435EB936D9F}" presName="parentTextArrow" presStyleLbl="node1" presStyleIdx="0" presStyleCnt="2"/>
      <dgm:spPr/>
    </dgm:pt>
    <dgm:pt modelId="{87DFD3C8-77BA-4A5E-95EA-592F43C91F67}" type="pres">
      <dgm:prSet presAssocID="{AFEC4C06-EDA3-4A3F-B5AE-3435EB936D9F}" presName="arrow" presStyleLbl="node1" presStyleIdx="1" presStyleCnt="2"/>
      <dgm:spPr/>
    </dgm:pt>
    <dgm:pt modelId="{078F4FC9-5AE0-4497-BB9E-AEEA5B2DB77A}" type="pres">
      <dgm:prSet presAssocID="{AFEC4C06-EDA3-4A3F-B5AE-3435EB936D9F}" presName="descendantArrow" presStyleCnt="0"/>
      <dgm:spPr/>
    </dgm:pt>
    <dgm:pt modelId="{4D6682BD-A018-434F-8563-75EB4CCDDE31}" type="pres">
      <dgm:prSet presAssocID="{008B52D0-58EB-49CF-8EC4-DF97ACB8031E}" presName="childTextArrow" presStyleLbl="fgAccFollowNode1" presStyleIdx="0" presStyleCnt="3">
        <dgm:presLayoutVars>
          <dgm:bulletEnabled val="1"/>
        </dgm:presLayoutVars>
      </dgm:prSet>
      <dgm:spPr/>
    </dgm:pt>
    <dgm:pt modelId="{76DA2527-5DC0-4145-84AE-0DD87A84843B}" type="pres">
      <dgm:prSet presAssocID="{A04680CC-0121-4400-A869-CB024979C3EE}" presName="childTextArrow" presStyleLbl="fgAccFollowNode1" presStyleIdx="1" presStyleCnt="3">
        <dgm:presLayoutVars>
          <dgm:bulletEnabled val="1"/>
        </dgm:presLayoutVars>
      </dgm:prSet>
      <dgm:spPr/>
    </dgm:pt>
    <dgm:pt modelId="{03854754-4EC5-4D07-8A8C-55F804D27B77}"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0FD4802D-EB0E-4D5E-A4EE-3FA3203AF176}" srcId="{AFEC4C06-EDA3-4A3F-B5AE-3435EB936D9F}" destId="{A04680CC-0121-4400-A869-CB024979C3EE}" srcOrd="1" destOrd="0" parTransId="{E7C72BB1-FB78-413A-A69E-4463CFF0B122}" sibTransId="{FFAFBD00-BBAC-436C-A095-6BD443A94730}"/>
    <dgm:cxn modelId="{CE1DA936-A6DF-4A1B-8714-34FDBD14AE32}" type="presOf" srcId="{464E0FDE-F145-41C5-B379-2A4070E74F5C}" destId="{7F7DB36E-6BA5-4802-83D9-257F2B01BA0D}" srcOrd="0" destOrd="0" presId="urn:microsoft.com/office/officeart/2005/8/layout/process4"/>
    <dgm:cxn modelId="{FAEBCF44-8979-4006-9C3C-AC15E68EADF0}" type="presOf" srcId="{AFEC4C06-EDA3-4A3F-B5AE-3435EB936D9F}" destId="{87DFD3C8-77BA-4A5E-95EA-592F43C91F67}" srcOrd="1" destOrd="0" presId="urn:microsoft.com/office/officeart/2005/8/layout/process4"/>
    <dgm:cxn modelId="{6F365253-FEC2-41EB-A0D9-57898C413FDF}" type="presOf" srcId="{AFEC4C06-EDA3-4A3F-B5AE-3435EB936D9F}" destId="{89BCFCFF-185A-48FE-8C85-A51D9DB20252}" srcOrd="0" destOrd="0" presId="urn:microsoft.com/office/officeart/2005/8/layout/process4"/>
    <dgm:cxn modelId="{6C876D7E-D062-4009-86A1-7E01E531835B}" type="presOf" srcId="{A04680CC-0121-4400-A869-CB024979C3EE}" destId="{76DA2527-5DC0-4145-84AE-0DD87A84843B}" srcOrd="0" destOrd="0" presId="urn:microsoft.com/office/officeart/2005/8/layout/process4"/>
    <dgm:cxn modelId="{1E573495-37B5-4F46-8E36-614C0EB7CE43}" type="presOf" srcId="{2DB29FAA-91B9-4F4B-A4D7-97EE3D4FA5D1}" destId="{C149F58B-DA65-41D8-95D9-6AD50C4501ED}"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AA680AC5-053F-45B7-97DF-A960421BB06D}" srcId="{AFEC4C06-EDA3-4A3F-B5AE-3435EB936D9F}" destId="{7921D2C2-5546-40EA-AEA4-1EA2D0C78859}" srcOrd="2" destOrd="0" parTransId="{5F57782A-B707-47C9-9326-FE1CCE052E56}" sibTransId="{35F4129C-81E4-4341-A9B8-1DC992264F01}"/>
    <dgm:cxn modelId="{466FC0D5-3608-4084-B778-F416749303FF}" type="presOf" srcId="{7921D2C2-5546-40EA-AEA4-1EA2D0C78859}" destId="{03854754-4EC5-4D07-8A8C-55F804D27B77}" srcOrd="0" destOrd="0" presId="urn:microsoft.com/office/officeart/2005/8/layout/process4"/>
    <dgm:cxn modelId="{192FE1D9-6183-4064-9DAF-F3848170644D}" srcId="{464E0FDE-F145-41C5-B379-2A4070E74F5C}" destId="{AFEC4C06-EDA3-4A3F-B5AE-3435EB936D9F}" srcOrd="0" destOrd="0" parTransId="{B274167E-8D75-4993-A089-17360E9E50F1}" sibTransId="{46C8B6BE-CFBF-48AD-9F81-B00EF88CF206}"/>
    <dgm:cxn modelId="{1E732DFE-99E0-4D02-8A1D-B4B6100DE733}" type="presOf" srcId="{008B52D0-58EB-49CF-8EC4-DF97ACB8031E}" destId="{4D6682BD-A018-434F-8563-75EB4CCDDE31}" srcOrd="0" destOrd="0" presId="urn:microsoft.com/office/officeart/2005/8/layout/process4"/>
    <dgm:cxn modelId="{3CFDF414-3166-416D-AC5F-63D5DBB1C1FC}" type="presParOf" srcId="{7F7DB36E-6BA5-4802-83D9-257F2B01BA0D}" destId="{EEF4359A-448D-41A7-BFD4-11AA8DAE13B0}" srcOrd="0" destOrd="0" presId="urn:microsoft.com/office/officeart/2005/8/layout/process4"/>
    <dgm:cxn modelId="{A09C4DD0-06D5-4CE4-A2C8-F1CDB73AAC99}" type="presParOf" srcId="{EEF4359A-448D-41A7-BFD4-11AA8DAE13B0}" destId="{C149F58B-DA65-41D8-95D9-6AD50C4501ED}" srcOrd="0" destOrd="0" presId="urn:microsoft.com/office/officeart/2005/8/layout/process4"/>
    <dgm:cxn modelId="{1F7EF474-1959-477F-9DA6-36643AAE9788}" type="presParOf" srcId="{7F7DB36E-6BA5-4802-83D9-257F2B01BA0D}" destId="{2CABBFC9-231B-436A-A2AB-AD085ED2163F}" srcOrd="1" destOrd="0" presId="urn:microsoft.com/office/officeart/2005/8/layout/process4"/>
    <dgm:cxn modelId="{6154BFE5-8AE9-4478-B7FC-892753650082}" type="presParOf" srcId="{7F7DB36E-6BA5-4802-83D9-257F2B01BA0D}" destId="{5D6195DC-DA60-45E0-9932-31828BC683EB}" srcOrd="2" destOrd="0" presId="urn:microsoft.com/office/officeart/2005/8/layout/process4"/>
    <dgm:cxn modelId="{BF70B7B9-1102-4945-82AA-9F62A6E5AB67}" type="presParOf" srcId="{5D6195DC-DA60-45E0-9932-31828BC683EB}" destId="{89BCFCFF-185A-48FE-8C85-A51D9DB20252}" srcOrd="0" destOrd="0" presId="urn:microsoft.com/office/officeart/2005/8/layout/process4"/>
    <dgm:cxn modelId="{533C63FD-8169-4A4C-A99F-3919F38137B3}" type="presParOf" srcId="{5D6195DC-DA60-45E0-9932-31828BC683EB}" destId="{87DFD3C8-77BA-4A5E-95EA-592F43C91F67}" srcOrd="1" destOrd="0" presId="urn:microsoft.com/office/officeart/2005/8/layout/process4"/>
    <dgm:cxn modelId="{47A70256-5CCF-47CB-91B7-40BE0FFFA1F4}" type="presParOf" srcId="{5D6195DC-DA60-45E0-9932-31828BC683EB}" destId="{078F4FC9-5AE0-4497-BB9E-AEEA5B2DB77A}" srcOrd="2" destOrd="0" presId="urn:microsoft.com/office/officeart/2005/8/layout/process4"/>
    <dgm:cxn modelId="{FC7C93DC-1AE2-444C-B084-D0B6AFFB1952}" type="presParOf" srcId="{078F4FC9-5AE0-4497-BB9E-AEEA5B2DB77A}" destId="{4D6682BD-A018-434F-8563-75EB4CCDDE31}" srcOrd="0" destOrd="0" presId="urn:microsoft.com/office/officeart/2005/8/layout/process4"/>
    <dgm:cxn modelId="{05860087-23BE-4A55-B78D-B47E78CC4252}" type="presParOf" srcId="{078F4FC9-5AE0-4497-BB9E-AEEA5B2DB77A}" destId="{76DA2527-5DC0-4145-84AE-0DD87A84843B}" srcOrd="1" destOrd="0" presId="urn:microsoft.com/office/officeart/2005/8/layout/process4"/>
    <dgm:cxn modelId="{1532454B-6F29-4DB6-BC6F-8122EB26C7A4}" type="presParOf" srcId="{078F4FC9-5AE0-4497-BB9E-AEEA5B2DB77A}" destId="{03854754-4EC5-4D07-8A8C-55F804D27B77}"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9F58B-DA65-41D8-95D9-6AD50C4501ED}">
      <dsp:nvSpPr>
        <dsp:cNvPr id="0" name=""/>
        <dsp:cNvSpPr/>
      </dsp:nvSpPr>
      <dsp:spPr>
        <a:xfrm>
          <a:off x="0" y="2428310"/>
          <a:ext cx="5593082" cy="15932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0" y="2428310"/>
        <a:ext cx="5593082" cy="1593234"/>
      </dsp:txXfrm>
    </dsp:sp>
    <dsp:sp modelId="{87DFD3C8-77BA-4A5E-95EA-592F43C91F67}">
      <dsp:nvSpPr>
        <dsp:cNvPr id="0" name=""/>
        <dsp:cNvSpPr/>
      </dsp:nvSpPr>
      <dsp:spPr>
        <a:xfrm rot="10800000">
          <a:off x="0" y="1814"/>
          <a:ext cx="5593082" cy="2450395"/>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Exploration and Clean Up Process</a:t>
          </a:r>
        </a:p>
      </dsp:txBody>
      <dsp:txXfrm rot="-10800000">
        <a:off x="0" y="1814"/>
        <a:ext cx="5593082" cy="860088"/>
      </dsp:txXfrm>
    </dsp:sp>
    <dsp:sp modelId="{4D6682BD-A018-434F-8563-75EB4CCDDE31}">
      <dsp:nvSpPr>
        <dsp:cNvPr id="0" name=""/>
        <dsp:cNvSpPr/>
      </dsp:nvSpPr>
      <dsp:spPr>
        <a:xfrm>
          <a:off x="273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Research Sources and Gather Data</a:t>
          </a:r>
        </a:p>
      </dsp:txBody>
      <dsp:txXfrm>
        <a:off x="2730" y="861902"/>
        <a:ext cx="1862540" cy="732668"/>
      </dsp:txXfrm>
    </dsp:sp>
    <dsp:sp modelId="{76DA2527-5DC0-4145-84AE-0DD87A84843B}">
      <dsp:nvSpPr>
        <dsp:cNvPr id="0" name=""/>
        <dsp:cNvSpPr/>
      </dsp:nvSpPr>
      <dsp:spPr>
        <a:xfrm>
          <a:off x="186527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Cleanse and Prepare Data</a:t>
          </a:r>
        </a:p>
      </dsp:txBody>
      <dsp:txXfrm>
        <a:off x="1865270" y="861902"/>
        <a:ext cx="1862540" cy="732668"/>
      </dsp:txXfrm>
    </dsp:sp>
    <dsp:sp modelId="{03854754-4EC5-4D07-8A8C-55F804D27B77}">
      <dsp:nvSpPr>
        <dsp:cNvPr id="0" name=""/>
        <dsp:cNvSpPr/>
      </dsp:nvSpPr>
      <dsp:spPr>
        <a:xfrm>
          <a:off x="3727811"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Transform and Develop Data</a:t>
          </a:r>
        </a:p>
      </dsp:txBody>
      <dsp:txXfrm>
        <a:off x="3727811" y="861902"/>
        <a:ext cx="1862540" cy="732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24</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25</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26</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556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Understanding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Created filtered </a:t>
            </a:r>
            <a:r>
              <a:rPr lang="en-US" baseline="0" dirty="0" err="1"/>
              <a:t>dataframe</a:t>
            </a:r>
            <a:r>
              <a:rPr lang="en-US" baseline="0" dirty="0"/>
              <a:t> that contained only information we could analyze within given timeframe</a:t>
            </a:r>
          </a:p>
          <a:p>
            <a:pPr marL="628650" lvl="1" indent="-171450">
              <a:buFont typeface="Arial" panose="020B0604020202020204" pitchFamily="34" charset="0"/>
              <a:buChar char="•"/>
            </a:pPr>
            <a:r>
              <a:rPr lang="en-US" baseline="0" dirty="0"/>
              <a:t>Decided to look at top and bottom 20 counties within U.S. based on % 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Added state and location (latitude/longitude) to </a:t>
            </a:r>
            <a:r>
              <a:rPr lang="en-US" baseline="0" dirty="0" err="1"/>
              <a:t>dataframe</a:t>
            </a:r>
            <a:r>
              <a:rPr lang="en-US" baseline="0" dirty="0"/>
              <a:t> to allow for </a:t>
            </a:r>
            <a:r>
              <a:rPr lang="en-US" baseline="0" dirty="0" err="1"/>
              <a:t>geoanalysis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9/8/2020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9/8/2020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9/8/2020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9/8/2020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9/8/2020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9/8/2020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384935"/>
            <a:ext cx="5760719"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p:txBody>
          <a:bodyPr/>
          <a:lstStyle/>
          <a:p>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2CF8-A034-4247-B2A8-E79B20D7E94C}"/>
              </a:ext>
            </a:extLst>
          </p:cNvPr>
          <p:cNvSpPr>
            <a:spLocks noGrp="1"/>
          </p:cNvSpPr>
          <p:nvPr>
            <p:ph type="title"/>
          </p:nvPr>
        </p:nvSpPr>
        <p:spPr/>
        <p:txBody>
          <a:bodyPr/>
          <a:lstStyle/>
          <a:p>
            <a:r>
              <a:rPr lang="en-US" dirty="0"/>
              <a:t>Discussion of Findings</a:t>
            </a:r>
          </a:p>
        </p:txBody>
      </p:sp>
      <p:sp>
        <p:nvSpPr>
          <p:cNvPr id="3" name="Content Placeholder 2">
            <a:extLst>
              <a:ext uri="{FF2B5EF4-FFF2-40B4-BE49-F238E27FC236}">
                <a16:creationId xmlns:a16="http://schemas.microsoft.com/office/drawing/2014/main" id="{2E8BAA0F-F3EA-4462-B89A-DAF2117DA11B}"/>
              </a:ext>
            </a:extLst>
          </p:cNvPr>
          <p:cNvSpPr>
            <a:spLocks noGrp="1"/>
          </p:cNvSpPr>
          <p:nvPr>
            <p:ph idx="1"/>
          </p:nvPr>
        </p:nvSpPr>
        <p:spPr/>
        <p:txBody>
          <a:bodyPr/>
          <a:lstStyle/>
          <a:p>
            <a:endParaRPr lang="en-US" dirty="0"/>
          </a:p>
          <a:p>
            <a:r>
              <a:rPr lang="en-US" dirty="0"/>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74991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p:txBody>
          <a:bodyPr/>
          <a:lstStyle/>
          <a:p>
            <a:r>
              <a:rPr lang="en-US" dirty="0"/>
              <a:t>Exercise and Opportunity</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6932612" y="1905000"/>
            <a:ext cx="4876800" cy="3409950"/>
          </a:xfrm>
          <a:prstGeom prst="rect">
            <a:avLst/>
          </a:prstGeom>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1370012" y="1905000"/>
            <a:ext cx="5029200" cy="3438525"/>
          </a:xfrm>
          <a:prstGeom prst="rect">
            <a:avLst/>
          </a:prstGeom>
        </p:spPr>
      </p:pic>
      <p:sp>
        <p:nvSpPr>
          <p:cNvPr id="9" name="TextBox 8">
            <a:extLst>
              <a:ext uri="{FF2B5EF4-FFF2-40B4-BE49-F238E27FC236}">
                <a16:creationId xmlns:a16="http://schemas.microsoft.com/office/drawing/2014/main" id="{1A008D42-3028-44F0-84E1-01FEAE057A08}"/>
              </a:ext>
            </a:extLst>
          </p:cNvPr>
          <p:cNvSpPr txBox="1"/>
          <p:nvPr/>
        </p:nvSpPr>
        <p:spPr>
          <a:xfrm>
            <a:off x="1522876" y="5496996"/>
            <a:ext cx="9143538" cy="369332"/>
          </a:xfrm>
          <a:prstGeom prst="rect">
            <a:avLst/>
          </a:prstGeom>
          <a:noFill/>
          <a:ln>
            <a:solidFill>
              <a:schemeClr val="accent1">
                <a:lumMod val="20000"/>
                <a:lumOff val="80000"/>
              </a:schemeClr>
            </a:solidFill>
          </a:ln>
        </p:spPr>
        <p:txBody>
          <a:bodyPr wrap="squar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a:t>
            </a:r>
          </a:p>
        </p:txBody>
      </p: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b="0" i="0" dirty="0">
                <a:solidFill>
                  <a:srgbClr val="555555"/>
                </a:solidFill>
                <a:effectLst/>
                <a:latin typeface="Lato"/>
              </a:rPr>
              <a:t>Excessive Drinking measures the percentage of a county’s adult population that reports binge or heavy drinking in the past 30 days.</a:t>
            </a:r>
            <a:endParaRPr lang="en-US" dirty="0"/>
          </a:p>
          <a:p>
            <a:r>
              <a:rPr lang="en-US" dirty="0"/>
              <a:t>Future analysis: Liquor store locations from Google API</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p:txBody>
          <a:bodyPr/>
          <a:lstStyle/>
          <a:p>
            <a:r>
              <a:rPr lang="en-US" dirty="0"/>
              <a:t>Smoking</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475412" y="2057400"/>
            <a:ext cx="4695825" cy="3448050"/>
          </a:xfrm>
          <a:prstGeom prst="rect">
            <a:avLst/>
          </a:prstGeom>
        </p:spPr>
      </p:pic>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p:txBody>
          <a:bodyPr/>
          <a:lstStyle/>
          <a:p>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1981200"/>
            <a:ext cx="4667250" cy="3409950"/>
          </a:xfrm>
          <a:prstGeom prst="rect">
            <a:avLst/>
          </a:prstGeom>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003854"/>
            <a:ext cx="4651651" cy="3414056"/>
          </a:xfrm>
          <a:prstGeom prst="rect">
            <a:avLst/>
          </a:prstGeom>
        </p:spPr>
      </p:pic>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chor="ctr">
            <a:noAutofit/>
          </a:bodyPr>
          <a:lstStyle/>
          <a:p>
            <a:pPr algn="ctr"/>
            <a:r>
              <a:rPr lang="en-US" sz="3600" dirty="0"/>
              <a:t>If a county has poor socioeconomic factors, then the preventable hospitalization rates will be higher and vice versa.</a:t>
            </a:r>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lnSpcReduction="10000"/>
          </a:bodyPr>
          <a:lstStyle/>
          <a:p>
            <a:r>
              <a:rPr lang="en-US" sz="3600" dirty="0"/>
              <a:t>Does access to exercise opportunities result in a lower preventable hospitalization rate?</a:t>
            </a:r>
          </a:p>
          <a:p>
            <a:r>
              <a:rPr lang="en-US" sz="3600" dirty="0"/>
              <a:t>Does income affect the preventable hospitalization rate?</a:t>
            </a:r>
          </a:p>
          <a:p>
            <a:r>
              <a:rPr lang="en-US" sz="3600" dirty="0"/>
              <a:t>Does mental/physical wellbeing have an impact on the preventable hospitalization rate?</a:t>
            </a:r>
          </a:p>
          <a:p>
            <a:endParaRPr lang="en-US" sz="3600" dirty="0"/>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healthcare outcomes?</a:t>
            </a:r>
          </a:p>
        </p:txBody>
      </p:sp>
      <p:sp>
        <p:nvSpPr>
          <p:cNvPr id="3" name="Content Placeholder 2"/>
          <p:cNvSpPr>
            <a:spLocks noGrp="1"/>
          </p:cNvSpPr>
          <p:nvPr>
            <p:ph idx="1"/>
          </p:nvPr>
        </p:nvSpPr>
        <p:spPr/>
        <p:txBody>
          <a:bodyPr/>
          <a:lstStyle/>
          <a:p>
            <a:r>
              <a:rPr lang="en-US" dirty="0"/>
              <a:t>Weather</a:t>
            </a:r>
          </a:p>
          <a:p>
            <a:r>
              <a:rPr lang="en-US" dirty="0"/>
              <a:t>Income</a:t>
            </a:r>
          </a:p>
          <a:p>
            <a:r>
              <a:rPr lang="en-US" dirty="0"/>
              <a:t>Parks / Recreation access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preventable hospitalization rate correlate to various environmental and social factors by county?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62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Current Status</a:t>
            </a:r>
          </a:p>
        </p:txBody>
      </p:sp>
      <p:sp>
        <p:nvSpPr>
          <p:cNvPr id="9" name="Text Placeholder 3">
            <a:extLst>
              <a:ext uri="{FF2B5EF4-FFF2-40B4-BE49-F238E27FC236}">
                <a16:creationId xmlns:a16="http://schemas.microsoft.com/office/drawing/2014/main" id="{0401F317-F428-4606-B835-7ECB134A6D39}"/>
              </a:ext>
            </a:extLst>
          </p:cNvPr>
          <p:cNvSpPr>
            <a:spLocks noGrp="1"/>
          </p:cNvSpPr>
          <p:nvPr>
            <p:ph type="body" sz="half" idx="2"/>
          </p:nvPr>
        </p:nvSpPr>
        <p:spPr>
          <a:xfrm>
            <a:off x="7923214" y="3536829"/>
            <a:ext cx="3124200" cy="1797169"/>
          </a:xfrm>
        </p:spPr>
        <p:txBody>
          <a:bodyPr/>
          <a:lstStyle/>
          <a:p>
            <a:endParaRPr lang="en-US" dirty="0"/>
          </a:p>
        </p:txBody>
      </p:sp>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664570405"/>
              </p:ext>
            </p:extLst>
          </p:nvPr>
        </p:nvGraphicFramePr>
        <p:xfrm>
          <a:off x="1491930" y="1293495"/>
          <a:ext cx="5593082"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1283</Words>
  <Application>Microsoft Office PowerPoint</Application>
  <PresentationFormat>Custom</PresentationFormat>
  <Paragraphs>153</Paragraphs>
  <Slides>27</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Lato</vt:lpstr>
      <vt:lpstr>Wingdings</vt:lpstr>
      <vt:lpstr>Project planning overview presentation</vt:lpstr>
      <vt:lpstr>KU-EDW-DATA-PT-07-2020-U-C Project 1</vt:lpstr>
      <vt:lpstr>Motivation &amp; Summary</vt:lpstr>
      <vt:lpstr>If a county has poor socioeconomic factors, then the preventable hospitalization rates will be higher and vice versa.</vt:lpstr>
      <vt:lpstr>What affects healthcare outcomes?</vt:lpstr>
      <vt:lpstr>How does preventable hospitalization rate correlate to various environmental and social factors by county?</vt:lpstr>
      <vt:lpstr>Questions &amp; Data</vt:lpstr>
      <vt:lpstr>Current Status</vt:lpstr>
      <vt:lpstr>Data Cleanup &amp; Exploration</vt:lpstr>
      <vt:lpstr>Exploration &amp; Cleanup Process</vt:lpstr>
      <vt:lpstr>Unanticipated Insights</vt:lpstr>
      <vt:lpstr>Unanticipated Insights</vt:lpstr>
      <vt:lpstr>Unanticipated Insights</vt:lpstr>
      <vt:lpstr>Unanticipated Challenges</vt:lpstr>
      <vt:lpstr>Data Analysis</vt:lpstr>
      <vt:lpstr>Top and Bottom counties for Health Outcomes</vt:lpstr>
      <vt:lpstr>Food Deprivation Index</vt:lpstr>
      <vt:lpstr>Discussion of Findings</vt:lpstr>
      <vt:lpstr>Exercise and Opportunity</vt:lpstr>
      <vt:lpstr>Excessive Drinking and Poor or Fair Health Outcomes</vt:lpstr>
      <vt:lpstr>Smoking</vt:lpstr>
      <vt:lpstr>PowerPoint Presentation</vt:lpstr>
      <vt:lpstr>Poor Mental and Physical Health Days</vt:lpstr>
      <vt:lpstr>Post Mortem</vt:lpstr>
      <vt:lpstr>Team Resources</vt:lpstr>
      <vt:lpstr>Procedures</vt:lpstr>
      <vt:lpstr>Schedule</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Hali Bielser</dc:creator>
  <cp:lastModifiedBy>Harnack,Kristen</cp:lastModifiedBy>
  <cp:revision>24</cp:revision>
  <dcterms:created xsi:type="dcterms:W3CDTF">2020-09-07T20:52:46Z</dcterms:created>
  <dcterms:modified xsi:type="dcterms:W3CDTF">2020-09-09T00:03:16Z</dcterms:modified>
</cp:coreProperties>
</file>