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 id="2147483936" r:id="rId2"/>
  </p:sldMasterIdLst>
  <p:notesMasterIdLst>
    <p:notesMasterId r:id="rId33"/>
  </p:notesMasterIdLst>
  <p:handoutMasterIdLst>
    <p:handoutMasterId r:id="rId34"/>
  </p:handoutMasterIdLst>
  <p:sldIdLst>
    <p:sldId id="268" r:id="rId3"/>
    <p:sldId id="284" r:id="rId4"/>
    <p:sldId id="300" r:id="rId5"/>
    <p:sldId id="280" r:id="rId6"/>
    <p:sldId id="301" r:id="rId7"/>
    <p:sldId id="305" r:id="rId8"/>
    <p:sldId id="281" r:id="rId9"/>
    <p:sldId id="256" r:id="rId10"/>
    <p:sldId id="257" r:id="rId11"/>
    <p:sldId id="258" r:id="rId12"/>
    <p:sldId id="285" r:id="rId13"/>
    <p:sldId id="271" r:id="rId14"/>
    <p:sldId id="306" r:id="rId15"/>
    <p:sldId id="307" r:id="rId16"/>
    <p:sldId id="308" r:id="rId17"/>
    <p:sldId id="272" r:id="rId18"/>
    <p:sldId id="282" r:id="rId19"/>
    <p:sldId id="283" r:id="rId20"/>
    <p:sldId id="309" r:id="rId21"/>
    <p:sldId id="273" r:id="rId22"/>
    <p:sldId id="286" r:id="rId23"/>
    <p:sldId id="295" r:id="rId24"/>
    <p:sldId id="293" r:id="rId25"/>
    <p:sldId id="292" r:id="rId26"/>
    <p:sldId id="296" r:id="rId27"/>
    <p:sldId id="290" r:id="rId28"/>
    <p:sldId id="291" r:id="rId29"/>
    <p:sldId id="310" r:id="rId30"/>
    <p:sldId id="294" r:id="rId31"/>
    <p:sldId id="288"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dy Ketchum" initials="MK" lastIdx="5" clrIdx="0">
    <p:extLst>
      <p:ext uri="{19B8F6BF-5375-455C-9EA6-DF929625EA0E}">
        <p15:presenceInfo xmlns:p15="http://schemas.microsoft.com/office/powerpoint/2012/main" userId="05ef3ba2a0efb53a" providerId="Windows Live"/>
      </p:ext>
    </p:extLst>
  </p:cmAuthor>
  <p:cmAuthor id="2" name="Hali Bielser" initials="HB" lastIdx="2" clrIdx="1">
    <p:extLst>
      <p:ext uri="{19B8F6BF-5375-455C-9EA6-DF929625EA0E}">
        <p15:presenceInfo xmlns:p15="http://schemas.microsoft.com/office/powerpoint/2012/main" userId="52d04b82b8c5f0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58030" autoAdjust="0"/>
  </p:normalViewPr>
  <p:slideViewPr>
    <p:cSldViewPr>
      <p:cViewPr varScale="1">
        <p:scale>
          <a:sx n="66" d="100"/>
          <a:sy n="66" d="100"/>
        </p:scale>
        <p:origin x="1512" y="66"/>
      </p:cViewPr>
      <p:guideLst>
        <p:guide orient="horz" pos="2160"/>
        <p:guide orient="horz" pos="384"/>
        <p:guide orient="horz" pos="3792"/>
        <p:guide pos="959"/>
        <p:guide pos="6719"/>
      </p:guideLst>
    </p:cSldViewPr>
  </p:slideViewPr>
  <p:outlineViewPr>
    <p:cViewPr>
      <p:scale>
        <a:sx n="33" d="100"/>
        <a:sy n="33" d="100"/>
      </p:scale>
      <p:origin x="0" y="-1928"/>
    </p:cViewPr>
  </p:outlineViewPr>
  <p:notesTextViewPr>
    <p:cViewPr>
      <p:scale>
        <a:sx n="100" d="100"/>
        <a:sy n="100" d="100"/>
      </p:scale>
      <p:origin x="0" y="0"/>
    </p:cViewPr>
  </p:notesTextViewPr>
  <p:notesViewPr>
    <p:cSldViewPr showGuides="1">
      <p:cViewPr varScale="1">
        <p:scale>
          <a:sx n="51" d="100"/>
          <a:sy n="51" d="100"/>
        </p:scale>
        <p:origin x="2692"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2T20:59:51.993" idx="4">
    <p:pos x="10" y="10"/>
    <p:text>See notes on word doc to describe wh</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02T20:45:33.257" idx="1">
    <p:pos x="10" y="10"/>
    <p:text>We used various sources to gather data. The www.countyhealthrankings.org website where their goal is "The County Health Rankings &amp; Roadmaps program is a collaboration between the Robert Wood Johnson Foundation and the University of Wisconsin Population Health Institute. We're working to improve health outcomes for all and to close the health gaps between those with the most and least opportunities for good health. This work is rooted in a deep belief in health equity, the idea that everyone has a fair and just opportunity to be as healthy as possible, regardless of race, ethnicity, gender, income, location, or any other factor."</p:text>
    <p:extLst>
      <p:ext uri="{C676402C-5697-4E1C-873F-D02D1690AC5C}">
        <p15:threadingInfo xmlns:p15="http://schemas.microsoft.com/office/powerpoint/2012/main" timeZoneBias="300"/>
      </p:ext>
    </p:extLst>
  </p:cm>
  <p:cm authorId="1" dt="2020-09-02T20:50:55.909" idx="2">
    <p:pos x="10" y="106"/>
    <p:text>We also used the google maps api key to find geographic data</p:text>
    <p:extLst>
      <p:ext uri="{C676402C-5697-4E1C-873F-D02D1690AC5C}">
        <p15:threadingInfo xmlns:p15="http://schemas.microsoft.com/office/powerpoint/2012/main" timeZoneBias="300">
          <p15:parentCm authorId="1" idx="1"/>
        </p15:threadingInfo>
      </p:ext>
    </p:extLst>
  </p:cm>
  <p:cm authorId="1" dt="2020-09-02T20:52:56.748" idx="3">
    <p:pos x="106" y="106"/>
    <p:text/>
    <p:extLst>
      <p:ext uri="{C676402C-5697-4E1C-873F-D02D1690AC5C}">
        <p15:threadingInfo xmlns:p15="http://schemas.microsoft.com/office/powerpoint/2012/main" timeZoneBias="30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E0FDE-F145-41C5-B379-2A4070E74F5C}" type="doc">
      <dgm:prSet loTypeId="urn:microsoft.com/office/officeart/2005/8/layout/process4" loCatId="process" qsTypeId="urn:microsoft.com/office/officeart/2005/8/quickstyle/simple2" qsCatId="simple" csTypeId="urn:microsoft.com/office/officeart/2005/8/colors/accent3_2" csCatId="accent3" phldr="1"/>
      <dgm:spPr/>
      <dgm:t>
        <a:bodyPr/>
        <a:lstStyle/>
        <a:p>
          <a:endParaRPr lang="en-US"/>
        </a:p>
      </dgm:t>
    </dgm:pt>
    <dgm:pt modelId="{AFEC4C06-EDA3-4A3F-B5AE-3435EB936D9F}">
      <dgm:prSet/>
      <dgm:spPr/>
      <dgm:t>
        <a:bodyPr/>
        <a:lstStyle/>
        <a:p>
          <a:r>
            <a:rPr lang="en-US" dirty="0"/>
            <a:t>Data Exploration and Clean Up Process</a:t>
          </a:r>
        </a:p>
      </dgm:t>
    </dgm:pt>
    <dgm:pt modelId="{B274167E-8D75-4993-A089-17360E9E50F1}" type="parTrans" cxnId="{192FE1D9-6183-4064-9DAF-F3848170644D}">
      <dgm:prSet/>
      <dgm:spPr/>
      <dgm:t>
        <a:bodyPr/>
        <a:lstStyle/>
        <a:p>
          <a:endParaRPr lang="en-US"/>
        </a:p>
      </dgm:t>
    </dgm:pt>
    <dgm:pt modelId="{46C8B6BE-CFBF-48AD-9F81-B00EF88CF206}" type="sibTrans" cxnId="{192FE1D9-6183-4064-9DAF-F3848170644D}">
      <dgm:prSet/>
      <dgm:spPr/>
      <dgm:t>
        <a:bodyPr/>
        <a:lstStyle/>
        <a:p>
          <a:endParaRPr lang="en-US"/>
        </a:p>
      </dgm:t>
    </dgm:pt>
    <dgm:pt modelId="{A04680CC-0121-4400-A869-CB024979C3EE}">
      <dgm:prSet/>
      <dgm:spPr/>
      <dgm:t>
        <a:bodyPr/>
        <a:lstStyle/>
        <a:p>
          <a:r>
            <a:rPr lang="en-US" dirty="0"/>
            <a:t>Cleanse and Prepare Data</a:t>
          </a:r>
        </a:p>
      </dgm:t>
    </dgm:pt>
    <dgm:pt modelId="{E7C72BB1-FB78-413A-A69E-4463CFF0B122}" type="parTrans" cxnId="{0FD4802D-EB0E-4D5E-A4EE-3FA3203AF176}">
      <dgm:prSet/>
      <dgm:spPr/>
      <dgm:t>
        <a:bodyPr/>
        <a:lstStyle/>
        <a:p>
          <a:endParaRPr lang="en-US"/>
        </a:p>
      </dgm:t>
    </dgm:pt>
    <dgm:pt modelId="{FFAFBD00-BBAC-436C-A095-6BD443A94730}" type="sibTrans" cxnId="{0FD4802D-EB0E-4D5E-A4EE-3FA3203AF176}">
      <dgm:prSet/>
      <dgm:spPr/>
      <dgm:t>
        <a:bodyPr/>
        <a:lstStyle/>
        <a:p>
          <a:endParaRPr lang="en-US"/>
        </a:p>
      </dgm:t>
    </dgm:pt>
    <dgm:pt modelId="{7921D2C2-5546-40EA-AEA4-1EA2D0C78859}">
      <dgm:prSet/>
      <dgm:spPr/>
      <dgm:t>
        <a:bodyPr/>
        <a:lstStyle/>
        <a:p>
          <a:r>
            <a:rPr lang="en-US" dirty="0"/>
            <a:t>Transform and Develop Data</a:t>
          </a:r>
        </a:p>
      </dgm:t>
    </dgm:pt>
    <dgm:pt modelId="{5F57782A-B707-47C9-9326-FE1CCE052E56}" type="parTrans" cxnId="{AA680AC5-053F-45B7-97DF-A960421BB06D}">
      <dgm:prSet/>
      <dgm:spPr/>
      <dgm:t>
        <a:bodyPr/>
        <a:lstStyle/>
        <a:p>
          <a:endParaRPr lang="en-US"/>
        </a:p>
      </dgm:t>
    </dgm:pt>
    <dgm:pt modelId="{35F4129C-81E4-4341-A9B8-1DC992264F01}" type="sibTrans" cxnId="{AA680AC5-053F-45B7-97DF-A960421BB06D}">
      <dgm:prSet/>
      <dgm:spPr/>
      <dgm:t>
        <a:bodyPr/>
        <a:lstStyle/>
        <a:p>
          <a:endParaRPr lang="en-US"/>
        </a:p>
      </dgm:t>
    </dgm:pt>
    <dgm:pt modelId="{2DB29FAA-91B9-4F4B-A4D7-97EE3D4FA5D1}">
      <dgm:prSet/>
      <dgm:spPr/>
      <dgm:t>
        <a:bodyPr/>
        <a:lstStyle/>
        <a:p>
          <a:r>
            <a:rPr lang="en-US"/>
            <a:t>Correlations and Outcomes</a:t>
          </a:r>
        </a:p>
      </dgm:t>
    </dgm:pt>
    <dgm:pt modelId="{A86A757B-31EE-4DF5-B063-F1421029626F}" type="parTrans" cxnId="{5CA38197-755A-4E35-A4ED-C2A7BF16ABC9}">
      <dgm:prSet/>
      <dgm:spPr/>
      <dgm:t>
        <a:bodyPr/>
        <a:lstStyle/>
        <a:p>
          <a:endParaRPr lang="en-US"/>
        </a:p>
      </dgm:t>
    </dgm:pt>
    <dgm:pt modelId="{5B64401A-5D23-438A-B7EE-6FE60D106928}" type="sibTrans" cxnId="{5CA38197-755A-4E35-A4ED-C2A7BF16ABC9}">
      <dgm:prSet/>
      <dgm:spPr/>
      <dgm:t>
        <a:bodyPr/>
        <a:lstStyle/>
        <a:p>
          <a:endParaRPr lang="en-US"/>
        </a:p>
      </dgm:t>
    </dgm:pt>
    <dgm:pt modelId="{008B52D0-58EB-49CF-8EC4-DF97ACB8031E}">
      <dgm:prSet/>
      <dgm:spPr/>
      <dgm:t>
        <a:bodyPr/>
        <a:lstStyle/>
        <a:p>
          <a:r>
            <a:rPr lang="en-US" dirty="0"/>
            <a:t>Research Sources and Gather Data</a:t>
          </a:r>
        </a:p>
      </dgm:t>
    </dgm:pt>
    <dgm:pt modelId="{A03E592C-443A-42C3-90FD-449E72BB8D8F}" type="sibTrans" cxnId="{9A181905-F827-45A6-9E27-44B674DBCF72}">
      <dgm:prSet/>
      <dgm:spPr/>
      <dgm:t>
        <a:bodyPr/>
        <a:lstStyle/>
        <a:p>
          <a:endParaRPr lang="en-US"/>
        </a:p>
      </dgm:t>
    </dgm:pt>
    <dgm:pt modelId="{417D4D1F-281E-4D29-B234-904A5F56A2C2}" type="parTrans" cxnId="{9A181905-F827-45A6-9E27-44B674DBCF72}">
      <dgm:prSet/>
      <dgm:spPr/>
      <dgm:t>
        <a:bodyPr/>
        <a:lstStyle/>
        <a:p>
          <a:endParaRPr lang="en-US"/>
        </a:p>
      </dgm:t>
    </dgm:pt>
    <dgm:pt modelId="{B9D62FD0-27DE-408C-BAA2-8A338FDA7997}" type="pres">
      <dgm:prSet presAssocID="{464E0FDE-F145-41C5-B379-2A4070E74F5C}" presName="Name0" presStyleCnt="0">
        <dgm:presLayoutVars>
          <dgm:dir/>
          <dgm:animLvl val="lvl"/>
          <dgm:resizeHandles val="exact"/>
        </dgm:presLayoutVars>
      </dgm:prSet>
      <dgm:spPr/>
    </dgm:pt>
    <dgm:pt modelId="{C2BFB484-7E8D-4843-8D72-07F264E6F189}" type="pres">
      <dgm:prSet presAssocID="{2DB29FAA-91B9-4F4B-A4D7-97EE3D4FA5D1}" presName="boxAndChildren" presStyleCnt="0"/>
      <dgm:spPr/>
    </dgm:pt>
    <dgm:pt modelId="{48C0088D-3440-4D01-AF15-A21538E4645D}" type="pres">
      <dgm:prSet presAssocID="{2DB29FAA-91B9-4F4B-A4D7-97EE3D4FA5D1}" presName="parentTextBox" presStyleLbl="node1" presStyleIdx="0" presStyleCnt="2"/>
      <dgm:spPr/>
    </dgm:pt>
    <dgm:pt modelId="{6236DE13-FB34-4001-97E0-B1FDBE7867C5}" type="pres">
      <dgm:prSet presAssocID="{46C8B6BE-CFBF-48AD-9F81-B00EF88CF206}" presName="sp" presStyleCnt="0"/>
      <dgm:spPr/>
    </dgm:pt>
    <dgm:pt modelId="{472F5866-D1C1-4DC7-884D-FF71B99BBCD9}" type="pres">
      <dgm:prSet presAssocID="{AFEC4C06-EDA3-4A3F-B5AE-3435EB936D9F}" presName="arrowAndChildren" presStyleCnt="0"/>
      <dgm:spPr/>
    </dgm:pt>
    <dgm:pt modelId="{CCDBEC8C-FB5E-4533-A5F0-868608C9F5E7}" type="pres">
      <dgm:prSet presAssocID="{AFEC4C06-EDA3-4A3F-B5AE-3435EB936D9F}" presName="parentTextArrow" presStyleLbl="node1" presStyleIdx="0" presStyleCnt="2"/>
      <dgm:spPr/>
    </dgm:pt>
    <dgm:pt modelId="{002839E6-1C5F-4E05-879C-D10267E88F40}" type="pres">
      <dgm:prSet presAssocID="{AFEC4C06-EDA3-4A3F-B5AE-3435EB936D9F}" presName="arrow" presStyleLbl="node1" presStyleIdx="1" presStyleCnt="2"/>
      <dgm:spPr/>
    </dgm:pt>
    <dgm:pt modelId="{7577ED3F-829B-46FC-A0F1-03DF8A7DB4CE}" type="pres">
      <dgm:prSet presAssocID="{AFEC4C06-EDA3-4A3F-B5AE-3435EB936D9F}" presName="descendantArrow" presStyleCnt="0"/>
      <dgm:spPr/>
    </dgm:pt>
    <dgm:pt modelId="{D44A7CDC-B10C-4B81-84FF-B95A0F5208DC}" type="pres">
      <dgm:prSet presAssocID="{008B52D0-58EB-49CF-8EC4-DF97ACB8031E}" presName="childTextArrow" presStyleLbl="fgAccFollowNode1" presStyleIdx="0" presStyleCnt="3">
        <dgm:presLayoutVars>
          <dgm:bulletEnabled val="1"/>
        </dgm:presLayoutVars>
      </dgm:prSet>
      <dgm:spPr/>
    </dgm:pt>
    <dgm:pt modelId="{D323E828-C453-43D1-85D0-26B52E2A738E}" type="pres">
      <dgm:prSet presAssocID="{A04680CC-0121-4400-A869-CB024979C3EE}" presName="childTextArrow" presStyleLbl="fgAccFollowNode1" presStyleIdx="1" presStyleCnt="3">
        <dgm:presLayoutVars>
          <dgm:bulletEnabled val="1"/>
        </dgm:presLayoutVars>
      </dgm:prSet>
      <dgm:spPr/>
    </dgm:pt>
    <dgm:pt modelId="{79D668F1-B112-49CA-936E-FCC6860513D5}" type="pres">
      <dgm:prSet presAssocID="{7921D2C2-5546-40EA-AEA4-1EA2D0C78859}" presName="childTextArrow" presStyleLbl="fgAccFollowNode1" presStyleIdx="2" presStyleCnt="3">
        <dgm:presLayoutVars>
          <dgm:bulletEnabled val="1"/>
        </dgm:presLayoutVars>
      </dgm:prSet>
      <dgm:spPr/>
    </dgm:pt>
  </dgm:ptLst>
  <dgm:cxnLst>
    <dgm:cxn modelId="{9A181905-F827-45A6-9E27-44B674DBCF72}" srcId="{AFEC4C06-EDA3-4A3F-B5AE-3435EB936D9F}" destId="{008B52D0-58EB-49CF-8EC4-DF97ACB8031E}" srcOrd="0" destOrd="0" parTransId="{417D4D1F-281E-4D29-B234-904A5F56A2C2}" sibTransId="{A03E592C-443A-42C3-90FD-449E72BB8D8F}"/>
    <dgm:cxn modelId="{FE7B8E27-968C-4CE5-97D3-8493E1961AE1}" type="presOf" srcId="{A04680CC-0121-4400-A869-CB024979C3EE}" destId="{D323E828-C453-43D1-85D0-26B52E2A738E}" srcOrd="0" destOrd="0" presId="urn:microsoft.com/office/officeart/2005/8/layout/process4"/>
    <dgm:cxn modelId="{0FD4802D-EB0E-4D5E-A4EE-3FA3203AF176}" srcId="{AFEC4C06-EDA3-4A3F-B5AE-3435EB936D9F}" destId="{A04680CC-0121-4400-A869-CB024979C3EE}" srcOrd="1" destOrd="0" parTransId="{E7C72BB1-FB78-413A-A69E-4463CFF0B122}" sibTransId="{FFAFBD00-BBAC-436C-A095-6BD443A94730}"/>
    <dgm:cxn modelId="{818D4A39-6EE1-4F8F-AC3A-B4209681D4DC}" type="presOf" srcId="{7921D2C2-5546-40EA-AEA4-1EA2D0C78859}" destId="{79D668F1-B112-49CA-936E-FCC6860513D5}" srcOrd="0" destOrd="0" presId="urn:microsoft.com/office/officeart/2005/8/layout/process4"/>
    <dgm:cxn modelId="{5CF32048-178C-4D22-B29C-FDB3491863A0}" type="presOf" srcId="{2DB29FAA-91B9-4F4B-A4D7-97EE3D4FA5D1}" destId="{48C0088D-3440-4D01-AF15-A21538E4645D}" srcOrd="0" destOrd="0" presId="urn:microsoft.com/office/officeart/2005/8/layout/process4"/>
    <dgm:cxn modelId="{99B99B6A-8A02-4664-9708-9A91F59C6E0F}" type="presOf" srcId="{AFEC4C06-EDA3-4A3F-B5AE-3435EB936D9F}" destId="{002839E6-1C5F-4E05-879C-D10267E88F40}" srcOrd="1" destOrd="0" presId="urn:microsoft.com/office/officeart/2005/8/layout/process4"/>
    <dgm:cxn modelId="{F5740579-3C99-4C6B-BCEC-AA7653D1495C}" type="presOf" srcId="{464E0FDE-F145-41C5-B379-2A4070E74F5C}" destId="{B9D62FD0-27DE-408C-BAA2-8A338FDA7997}" srcOrd="0" destOrd="0" presId="urn:microsoft.com/office/officeart/2005/8/layout/process4"/>
    <dgm:cxn modelId="{5CA38197-755A-4E35-A4ED-C2A7BF16ABC9}" srcId="{464E0FDE-F145-41C5-B379-2A4070E74F5C}" destId="{2DB29FAA-91B9-4F4B-A4D7-97EE3D4FA5D1}" srcOrd="1" destOrd="0" parTransId="{A86A757B-31EE-4DF5-B063-F1421029626F}" sibTransId="{5B64401A-5D23-438A-B7EE-6FE60D106928}"/>
    <dgm:cxn modelId="{BBC5B799-2B6F-49C9-8FAF-37B43CCDF622}" type="presOf" srcId="{008B52D0-58EB-49CF-8EC4-DF97ACB8031E}" destId="{D44A7CDC-B10C-4B81-84FF-B95A0F5208DC}" srcOrd="0" destOrd="0" presId="urn:microsoft.com/office/officeart/2005/8/layout/process4"/>
    <dgm:cxn modelId="{AA680AC5-053F-45B7-97DF-A960421BB06D}" srcId="{AFEC4C06-EDA3-4A3F-B5AE-3435EB936D9F}" destId="{7921D2C2-5546-40EA-AEA4-1EA2D0C78859}" srcOrd="2" destOrd="0" parTransId="{5F57782A-B707-47C9-9326-FE1CCE052E56}" sibTransId="{35F4129C-81E4-4341-A9B8-1DC992264F01}"/>
    <dgm:cxn modelId="{192FE1D9-6183-4064-9DAF-F3848170644D}" srcId="{464E0FDE-F145-41C5-B379-2A4070E74F5C}" destId="{AFEC4C06-EDA3-4A3F-B5AE-3435EB936D9F}" srcOrd="0" destOrd="0" parTransId="{B274167E-8D75-4993-A089-17360E9E50F1}" sibTransId="{46C8B6BE-CFBF-48AD-9F81-B00EF88CF206}"/>
    <dgm:cxn modelId="{D3E16CF4-6DA0-4E86-B1D9-B7DE8A70F0A7}" type="presOf" srcId="{AFEC4C06-EDA3-4A3F-B5AE-3435EB936D9F}" destId="{CCDBEC8C-FB5E-4533-A5F0-868608C9F5E7}" srcOrd="0" destOrd="0" presId="urn:microsoft.com/office/officeart/2005/8/layout/process4"/>
    <dgm:cxn modelId="{E6992454-1BFC-4A6E-A63E-5C1E76C3109A}" type="presParOf" srcId="{B9D62FD0-27DE-408C-BAA2-8A338FDA7997}" destId="{C2BFB484-7E8D-4843-8D72-07F264E6F189}" srcOrd="0" destOrd="0" presId="urn:microsoft.com/office/officeart/2005/8/layout/process4"/>
    <dgm:cxn modelId="{1BDEAE42-2C7D-4566-AF0C-40E8FF2E7234}" type="presParOf" srcId="{C2BFB484-7E8D-4843-8D72-07F264E6F189}" destId="{48C0088D-3440-4D01-AF15-A21538E4645D}" srcOrd="0" destOrd="0" presId="urn:microsoft.com/office/officeart/2005/8/layout/process4"/>
    <dgm:cxn modelId="{A3DA752F-DD76-41D6-B5AF-C95207125E6C}" type="presParOf" srcId="{B9D62FD0-27DE-408C-BAA2-8A338FDA7997}" destId="{6236DE13-FB34-4001-97E0-B1FDBE7867C5}" srcOrd="1" destOrd="0" presId="urn:microsoft.com/office/officeart/2005/8/layout/process4"/>
    <dgm:cxn modelId="{F0111395-5AAC-4B70-88CC-B63D4262A429}" type="presParOf" srcId="{B9D62FD0-27DE-408C-BAA2-8A338FDA7997}" destId="{472F5866-D1C1-4DC7-884D-FF71B99BBCD9}" srcOrd="2" destOrd="0" presId="urn:microsoft.com/office/officeart/2005/8/layout/process4"/>
    <dgm:cxn modelId="{0C19D43B-3809-4EE6-BA74-B1A98243FA6A}" type="presParOf" srcId="{472F5866-D1C1-4DC7-884D-FF71B99BBCD9}" destId="{CCDBEC8C-FB5E-4533-A5F0-868608C9F5E7}" srcOrd="0" destOrd="0" presId="urn:microsoft.com/office/officeart/2005/8/layout/process4"/>
    <dgm:cxn modelId="{06BDD0CC-FD53-47F0-A370-AB3B8232F2A3}" type="presParOf" srcId="{472F5866-D1C1-4DC7-884D-FF71B99BBCD9}" destId="{002839E6-1C5F-4E05-879C-D10267E88F40}" srcOrd="1" destOrd="0" presId="urn:microsoft.com/office/officeart/2005/8/layout/process4"/>
    <dgm:cxn modelId="{40542655-666A-410B-8130-F0C415593824}" type="presParOf" srcId="{472F5866-D1C1-4DC7-884D-FF71B99BBCD9}" destId="{7577ED3F-829B-46FC-A0F1-03DF8A7DB4CE}" srcOrd="2" destOrd="0" presId="urn:microsoft.com/office/officeart/2005/8/layout/process4"/>
    <dgm:cxn modelId="{CD0F2BAB-59C9-49BE-9569-2F16645E82F1}" type="presParOf" srcId="{7577ED3F-829B-46FC-A0F1-03DF8A7DB4CE}" destId="{D44A7CDC-B10C-4B81-84FF-B95A0F5208DC}" srcOrd="0" destOrd="0" presId="urn:microsoft.com/office/officeart/2005/8/layout/process4"/>
    <dgm:cxn modelId="{DB2B8D49-BE42-41A4-B11C-1D2CC09F04D5}" type="presParOf" srcId="{7577ED3F-829B-46FC-A0F1-03DF8A7DB4CE}" destId="{D323E828-C453-43D1-85D0-26B52E2A738E}" srcOrd="1" destOrd="0" presId="urn:microsoft.com/office/officeart/2005/8/layout/process4"/>
    <dgm:cxn modelId="{19E57BC2-33AB-4AF8-B4F7-4D15A02E3647}" type="presParOf" srcId="{7577ED3F-829B-46FC-A0F1-03DF8A7DB4CE}" destId="{79D668F1-B112-49CA-936E-FCC6860513D5}"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B94A-5113-46A2-9F4F-DBFA5A562BFF}"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D7A9A667-BFCA-455D-8F5C-E6CC181BB8E9}">
      <dgm:prSet custT="1"/>
      <dgm:spPr/>
      <dgm:t>
        <a:bodyPr/>
        <a:lstStyle/>
        <a:p>
          <a:pPr>
            <a:lnSpc>
              <a:spcPct val="100000"/>
            </a:lnSpc>
            <a:spcAft>
              <a:spcPts val="0"/>
            </a:spcAft>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a:lnSpc>
              <a:spcPct val="100000"/>
            </a:lnSpc>
            <a:spcAft>
              <a:spcPts val="0"/>
            </a:spcAft>
            <a:defRPr cap="all"/>
          </a:pPr>
          <a:r>
            <a:rPr lang="en-US" sz="2400" kern="1200" dirty="0"/>
            <a:t>data</a:t>
          </a:r>
          <a:endParaRPr lang="en-US" sz="2100" kern="1200" dirty="0"/>
        </a:p>
      </dgm:t>
    </dgm:pt>
    <dgm:pt modelId="{BB5D9ECA-35C3-4C64-9A70-0494B1295515}" type="parTrans" cxnId="{2AF0CF09-3E24-44B9-8DA0-27C13C642BC5}">
      <dgm:prSet/>
      <dgm:spPr/>
      <dgm:t>
        <a:bodyPr/>
        <a:lstStyle/>
        <a:p>
          <a:endParaRPr lang="en-US"/>
        </a:p>
      </dgm:t>
    </dgm:pt>
    <dgm:pt modelId="{45D89E19-A535-48C1-9C59-146466E5C34C}" type="sibTrans" cxnId="{2AF0CF09-3E24-44B9-8DA0-27C13C642BC5}">
      <dgm:prSet/>
      <dgm:spPr/>
      <dgm:t>
        <a:bodyPr/>
        <a:lstStyle/>
        <a:p>
          <a:endParaRPr lang="en-US"/>
        </a:p>
      </dgm:t>
    </dgm:pt>
    <dgm:pt modelId="{EC1F5505-9394-439E-8238-26B8D83A7C41}">
      <dgm:prSet/>
      <dgm:spPr/>
      <dgm:t>
        <a:bodyPr/>
        <a:lstStyle/>
        <a:p>
          <a:pPr>
            <a:lnSpc>
              <a:spcPct val="100000"/>
            </a:lnSpc>
            <a:spcAft>
              <a:spcPts val="0"/>
            </a:spcAft>
            <a:defRPr cap="all"/>
          </a:pPr>
          <a:r>
            <a:rPr lang="en-US"/>
            <a:t>Narrow</a:t>
          </a:r>
        </a:p>
        <a:p>
          <a:pPr>
            <a:lnSpc>
              <a:spcPct val="100000"/>
            </a:lnSpc>
            <a:spcAft>
              <a:spcPts val="0"/>
            </a:spcAft>
            <a:defRPr cap="all"/>
          </a:pPr>
          <a:r>
            <a:rPr lang="en-US"/>
            <a:t>focus</a:t>
          </a:r>
        </a:p>
      </dgm:t>
    </dgm:pt>
    <dgm:pt modelId="{B9938637-4547-4C34-B9C6-67366F6F3B23}" type="parTrans" cxnId="{07E55B7D-9A28-45DB-8B45-A720B294114C}">
      <dgm:prSet/>
      <dgm:spPr/>
      <dgm:t>
        <a:bodyPr/>
        <a:lstStyle/>
        <a:p>
          <a:endParaRPr lang="en-US"/>
        </a:p>
      </dgm:t>
    </dgm:pt>
    <dgm:pt modelId="{78032486-BA2E-4C18-9025-2797AA660322}" type="sibTrans" cxnId="{07E55B7D-9A28-45DB-8B45-A720B294114C}">
      <dgm:prSet/>
      <dgm:spPr/>
      <dgm:t>
        <a:bodyPr/>
        <a:lstStyle/>
        <a:p>
          <a:endParaRPr lang="en-US"/>
        </a:p>
      </dgm:t>
    </dgm:pt>
    <dgm:pt modelId="{5CFD791E-9417-4BBD-AFCD-9D4833A1F1EB}">
      <dgm:prSet custT="1"/>
      <dgm:spPr/>
      <dgm:t>
        <a:bodyPr/>
        <a:lstStyle/>
        <a:p>
          <a:pPr>
            <a:lnSpc>
              <a:spcPct val="100000"/>
            </a:lnSpc>
            <a:spcAft>
              <a:spcPts val="0"/>
            </a:spcAft>
            <a:defRPr cap="all"/>
          </a:pPr>
          <a:r>
            <a:rPr lang="en-US" sz="2400"/>
            <a:t>Prepare</a:t>
          </a:r>
        </a:p>
        <a:p>
          <a:pPr>
            <a:lnSpc>
              <a:spcPct val="100000"/>
            </a:lnSpc>
            <a:spcAft>
              <a:spcPts val="0"/>
            </a:spcAft>
            <a:defRPr cap="all"/>
          </a:pPr>
          <a:r>
            <a:rPr lang="en-US" sz="2400"/>
            <a:t>data</a:t>
          </a:r>
        </a:p>
      </dgm:t>
    </dgm:pt>
    <dgm:pt modelId="{50C8750E-5A53-4F96-AFDC-142B523F8D8A}" type="parTrans" cxnId="{3A4C2090-8B06-425F-A636-49CAA12415C8}">
      <dgm:prSet/>
      <dgm:spPr/>
      <dgm:t>
        <a:bodyPr/>
        <a:lstStyle/>
        <a:p>
          <a:endParaRPr lang="en-US"/>
        </a:p>
      </dgm:t>
    </dgm:pt>
    <dgm:pt modelId="{DA27C990-D75D-4352-99EF-152C4FEA152F}" type="sibTrans" cxnId="{3A4C2090-8B06-425F-A636-49CAA12415C8}">
      <dgm:prSet/>
      <dgm:spPr/>
      <dgm:t>
        <a:bodyPr/>
        <a:lstStyle/>
        <a:p>
          <a:endParaRPr lang="en-US"/>
        </a:p>
      </dgm:t>
    </dgm:pt>
    <dgm:pt modelId="{383F806B-4DD1-49FE-8304-E50D2D6EE3D5}" type="pres">
      <dgm:prSet presAssocID="{4719B94A-5113-46A2-9F4F-DBFA5A562BFF}" presName="root" presStyleCnt="0">
        <dgm:presLayoutVars>
          <dgm:dir/>
          <dgm:resizeHandles val="exact"/>
        </dgm:presLayoutVars>
      </dgm:prSet>
      <dgm:spPr/>
    </dgm:pt>
    <dgm:pt modelId="{AB7AA50A-1F33-4529-AA2C-6DCF3FA5C64D}" type="pres">
      <dgm:prSet presAssocID="{D7A9A667-BFCA-455D-8F5C-E6CC181BB8E9}" presName="compNode" presStyleCnt="0"/>
      <dgm:spPr/>
    </dgm:pt>
    <dgm:pt modelId="{2B3EE34B-04CB-4111-8C4C-EEDFB202FE0F}" type="pres">
      <dgm:prSet presAssocID="{D7A9A667-BFCA-455D-8F5C-E6CC181BB8E9}" presName="iconBgRect" presStyleLbl="bgShp" presStyleIdx="0" presStyleCnt="3"/>
      <dgm:spPr>
        <a:solidFill>
          <a:schemeClr val="accent1">
            <a:lumMod val="40000"/>
            <a:lumOff val="60000"/>
          </a:schemeClr>
        </a:solidFill>
      </dgm:spPr>
    </dgm:pt>
    <dgm:pt modelId="{A4A2FF95-57AD-4F5D-8D66-4930D62C9407}" type="pres">
      <dgm:prSet presAssocID="{D7A9A667-BFCA-455D-8F5C-E6CC181BB8E9}" presName="iconRect" presStyleLbl="node1" presStyleIdx="0" presStyleCnt="3"/>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a:ext>
      </dgm:extLst>
    </dgm:pt>
    <dgm:pt modelId="{96552A84-3513-400B-9560-386A18B33A45}" type="pres">
      <dgm:prSet presAssocID="{D7A9A667-BFCA-455D-8F5C-E6CC181BB8E9}" presName="spaceRect" presStyleCnt="0"/>
      <dgm:spPr/>
    </dgm:pt>
    <dgm:pt modelId="{4AE32505-A0F4-416B-AFC0-A5877AE992F0}" type="pres">
      <dgm:prSet presAssocID="{D7A9A667-BFCA-455D-8F5C-E6CC181BB8E9}" presName="textRect" presStyleLbl="revTx" presStyleIdx="0" presStyleCnt="3">
        <dgm:presLayoutVars>
          <dgm:chMax val="1"/>
          <dgm:chPref val="1"/>
        </dgm:presLayoutVars>
      </dgm:prSet>
      <dgm:spPr/>
    </dgm:pt>
    <dgm:pt modelId="{F72C8C5D-9A90-4DFC-AD43-5AA47E65CEF8}" type="pres">
      <dgm:prSet presAssocID="{45D89E19-A535-48C1-9C59-146466E5C34C}" presName="sibTrans" presStyleCnt="0"/>
      <dgm:spPr/>
    </dgm:pt>
    <dgm:pt modelId="{A7127EE0-6787-4035-9AE4-67C15CDAC605}" type="pres">
      <dgm:prSet presAssocID="{EC1F5505-9394-439E-8238-26B8D83A7C41}" presName="compNode" presStyleCnt="0"/>
      <dgm:spPr/>
    </dgm:pt>
    <dgm:pt modelId="{1F403A32-B95B-4227-BDCC-048C5A8C02A3}" type="pres">
      <dgm:prSet presAssocID="{EC1F5505-9394-439E-8238-26B8D83A7C41}" presName="iconBgRect" presStyleLbl="bgShp" presStyleIdx="1" presStyleCnt="3"/>
      <dgm:spPr>
        <a:solidFill>
          <a:schemeClr val="accent1">
            <a:lumMod val="40000"/>
            <a:lumOff val="60000"/>
          </a:schemeClr>
        </a:solidFill>
      </dgm:spPr>
    </dgm:pt>
    <dgm:pt modelId="{7C5EFF7D-4729-4E7B-8AAC-B64B5EFF7C57}" type="pres">
      <dgm:prSet presAssocID="{EC1F5505-9394-439E-8238-26B8D83A7C41}" presName="iconRect" presStyleLbl="node1" presStyleIdx="1" presStyleCnt="3"/>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lter"/>
        </a:ext>
      </dgm:extLst>
    </dgm:pt>
    <dgm:pt modelId="{73A0D6AE-B387-4CD6-A708-A4592A60039B}" type="pres">
      <dgm:prSet presAssocID="{EC1F5505-9394-439E-8238-26B8D83A7C41}" presName="spaceRect" presStyleCnt="0"/>
      <dgm:spPr/>
    </dgm:pt>
    <dgm:pt modelId="{262B182E-D913-43D3-B413-4A7F39A62CC5}" type="pres">
      <dgm:prSet presAssocID="{EC1F5505-9394-439E-8238-26B8D83A7C41}" presName="textRect" presStyleLbl="revTx" presStyleIdx="1" presStyleCnt="3">
        <dgm:presLayoutVars>
          <dgm:chMax val="1"/>
          <dgm:chPref val="1"/>
        </dgm:presLayoutVars>
      </dgm:prSet>
      <dgm:spPr/>
    </dgm:pt>
    <dgm:pt modelId="{CBD7CD9C-ADB3-4C54-AE80-405B388EC34C}" type="pres">
      <dgm:prSet presAssocID="{78032486-BA2E-4C18-9025-2797AA660322}" presName="sibTrans" presStyleCnt="0"/>
      <dgm:spPr/>
    </dgm:pt>
    <dgm:pt modelId="{18A02251-5BC0-4EE1-B4AC-1C6F1325C998}" type="pres">
      <dgm:prSet presAssocID="{5CFD791E-9417-4BBD-AFCD-9D4833A1F1EB}" presName="compNode" presStyleCnt="0"/>
      <dgm:spPr/>
    </dgm:pt>
    <dgm:pt modelId="{5DE184A3-B379-4DFA-950B-F80210E99EA6}" type="pres">
      <dgm:prSet presAssocID="{5CFD791E-9417-4BBD-AFCD-9D4833A1F1EB}" presName="iconBgRect" presStyleLbl="bgShp" presStyleIdx="2" presStyleCnt="3"/>
      <dgm:spPr>
        <a:solidFill>
          <a:schemeClr val="accent1">
            <a:lumMod val="40000"/>
            <a:lumOff val="60000"/>
          </a:schemeClr>
        </a:solidFill>
      </dgm:spPr>
    </dgm:pt>
    <dgm:pt modelId="{F75C1847-D1B1-4D72-8B9B-242F0E657C08}" type="pres">
      <dgm:prSet presAssocID="{5CFD791E-9417-4BBD-AFCD-9D4833A1F1EB}" presName="iconRect" presStyleLbl="node1" presStyleIdx="2" presStyleCnt="3"/>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A5CA52AC-EBF2-45C9-8D5D-C6CC8C2805B2}" type="pres">
      <dgm:prSet presAssocID="{5CFD791E-9417-4BBD-AFCD-9D4833A1F1EB}" presName="spaceRect" presStyleCnt="0"/>
      <dgm:spPr/>
    </dgm:pt>
    <dgm:pt modelId="{84518E84-08A6-497E-9137-64DDB593FF4C}" type="pres">
      <dgm:prSet presAssocID="{5CFD791E-9417-4BBD-AFCD-9D4833A1F1EB}" presName="textRect" presStyleLbl="revTx" presStyleIdx="2" presStyleCnt="3">
        <dgm:presLayoutVars>
          <dgm:chMax val="1"/>
          <dgm:chPref val="1"/>
        </dgm:presLayoutVars>
      </dgm:prSet>
      <dgm:spPr/>
    </dgm:pt>
  </dgm:ptLst>
  <dgm:cxnLst>
    <dgm:cxn modelId="{2AF0CF09-3E24-44B9-8DA0-27C13C642BC5}" srcId="{4719B94A-5113-46A2-9F4F-DBFA5A562BFF}" destId="{D7A9A667-BFCA-455D-8F5C-E6CC181BB8E9}" srcOrd="0" destOrd="0" parTransId="{BB5D9ECA-35C3-4C64-9A70-0494B1295515}" sibTransId="{45D89E19-A535-48C1-9C59-146466E5C34C}"/>
    <dgm:cxn modelId="{352C580C-0467-4693-823D-023CC58FA406}" type="presOf" srcId="{EC1F5505-9394-439E-8238-26B8D83A7C41}" destId="{262B182E-D913-43D3-B413-4A7F39A62CC5}" srcOrd="0" destOrd="0" presId="urn:microsoft.com/office/officeart/2018/5/layout/IconCircleLabelList"/>
    <dgm:cxn modelId="{1BE54717-C657-4E48-912A-B3B62A02B0FE}" type="presOf" srcId="{D7A9A667-BFCA-455D-8F5C-E6CC181BB8E9}" destId="{4AE32505-A0F4-416B-AFC0-A5877AE992F0}" srcOrd="0" destOrd="0" presId="urn:microsoft.com/office/officeart/2018/5/layout/IconCircleLabelList"/>
    <dgm:cxn modelId="{07E55B7D-9A28-45DB-8B45-A720B294114C}" srcId="{4719B94A-5113-46A2-9F4F-DBFA5A562BFF}" destId="{EC1F5505-9394-439E-8238-26B8D83A7C41}" srcOrd="1" destOrd="0" parTransId="{B9938637-4547-4C34-B9C6-67366F6F3B23}" sibTransId="{78032486-BA2E-4C18-9025-2797AA660322}"/>
    <dgm:cxn modelId="{3A4C2090-8B06-425F-A636-49CAA12415C8}" srcId="{4719B94A-5113-46A2-9F4F-DBFA5A562BFF}" destId="{5CFD791E-9417-4BBD-AFCD-9D4833A1F1EB}" srcOrd="2" destOrd="0" parTransId="{50C8750E-5A53-4F96-AFDC-142B523F8D8A}" sibTransId="{DA27C990-D75D-4352-99EF-152C4FEA152F}"/>
    <dgm:cxn modelId="{DFCE9F95-A631-454F-94F2-06F0440C7FFD}" type="presOf" srcId="{5CFD791E-9417-4BBD-AFCD-9D4833A1F1EB}" destId="{84518E84-08A6-497E-9137-64DDB593FF4C}" srcOrd="0" destOrd="0" presId="urn:microsoft.com/office/officeart/2018/5/layout/IconCircleLabelList"/>
    <dgm:cxn modelId="{CEFD28F0-62DE-4F24-9A0B-1CE0CDE10376}" type="presOf" srcId="{4719B94A-5113-46A2-9F4F-DBFA5A562BFF}" destId="{383F806B-4DD1-49FE-8304-E50D2D6EE3D5}" srcOrd="0" destOrd="0" presId="urn:microsoft.com/office/officeart/2018/5/layout/IconCircleLabelList"/>
    <dgm:cxn modelId="{F18934FD-6484-41D7-AB0F-79B2CA617ACE}" type="presParOf" srcId="{383F806B-4DD1-49FE-8304-E50D2D6EE3D5}" destId="{AB7AA50A-1F33-4529-AA2C-6DCF3FA5C64D}" srcOrd="0" destOrd="0" presId="urn:microsoft.com/office/officeart/2018/5/layout/IconCircleLabelList"/>
    <dgm:cxn modelId="{0CEA20BC-E847-4FB0-B469-6FEAB62453F1}" type="presParOf" srcId="{AB7AA50A-1F33-4529-AA2C-6DCF3FA5C64D}" destId="{2B3EE34B-04CB-4111-8C4C-EEDFB202FE0F}" srcOrd="0" destOrd="0" presId="urn:microsoft.com/office/officeart/2018/5/layout/IconCircleLabelList"/>
    <dgm:cxn modelId="{A7355BFB-BD9F-4DC3-A75C-9098E3667629}" type="presParOf" srcId="{AB7AA50A-1F33-4529-AA2C-6DCF3FA5C64D}" destId="{A4A2FF95-57AD-4F5D-8D66-4930D62C9407}" srcOrd="1" destOrd="0" presId="urn:microsoft.com/office/officeart/2018/5/layout/IconCircleLabelList"/>
    <dgm:cxn modelId="{8A7439CD-DF49-4B95-9D23-BD8A5EA3A084}" type="presParOf" srcId="{AB7AA50A-1F33-4529-AA2C-6DCF3FA5C64D}" destId="{96552A84-3513-400B-9560-386A18B33A45}" srcOrd="2" destOrd="0" presId="urn:microsoft.com/office/officeart/2018/5/layout/IconCircleLabelList"/>
    <dgm:cxn modelId="{94AA9FBE-8504-4C4E-8EE3-9A823E78652A}" type="presParOf" srcId="{AB7AA50A-1F33-4529-AA2C-6DCF3FA5C64D}" destId="{4AE32505-A0F4-416B-AFC0-A5877AE992F0}" srcOrd="3" destOrd="0" presId="urn:microsoft.com/office/officeart/2018/5/layout/IconCircleLabelList"/>
    <dgm:cxn modelId="{AE3E5FD7-1172-48D5-ABD7-70D491818984}" type="presParOf" srcId="{383F806B-4DD1-49FE-8304-E50D2D6EE3D5}" destId="{F72C8C5D-9A90-4DFC-AD43-5AA47E65CEF8}" srcOrd="1" destOrd="0" presId="urn:microsoft.com/office/officeart/2018/5/layout/IconCircleLabelList"/>
    <dgm:cxn modelId="{3FF70F77-CAD0-4E8C-8F68-C3391A662951}" type="presParOf" srcId="{383F806B-4DD1-49FE-8304-E50D2D6EE3D5}" destId="{A7127EE0-6787-4035-9AE4-67C15CDAC605}" srcOrd="2" destOrd="0" presId="urn:microsoft.com/office/officeart/2018/5/layout/IconCircleLabelList"/>
    <dgm:cxn modelId="{9CD0A213-FD6B-4101-A7C5-9C23CEC55BCE}" type="presParOf" srcId="{A7127EE0-6787-4035-9AE4-67C15CDAC605}" destId="{1F403A32-B95B-4227-BDCC-048C5A8C02A3}" srcOrd="0" destOrd="0" presId="urn:microsoft.com/office/officeart/2018/5/layout/IconCircleLabelList"/>
    <dgm:cxn modelId="{B1204827-549E-4CDA-87E4-6F2EB1C6E431}" type="presParOf" srcId="{A7127EE0-6787-4035-9AE4-67C15CDAC605}" destId="{7C5EFF7D-4729-4E7B-8AAC-B64B5EFF7C57}" srcOrd="1" destOrd="0" presId="urn:microsoft.com/office/officeart/2018/5/layout/IconCircleLabelList"/>
    <dgm:cxn modelId="{555C44CF-1D7B-4C67-A04A-D017681F63AE}" type="presParOf" srcId="{A7127EE0-6787-4035-9AE4-67C15CDAC605}" destId="{73A0D6AE-B387-4CD6-A708-A4592A60039B}" srcOrd="2" destOrd="0" presId="urn:microsoft.com/office/officeart/2018/5/layout/IconCircleLabelList"/>
    <dgm:cxn modelId="{5D74F062-7A34-481A-A90A-00910D7437D9}" type="presParOf" srcId="{A7127EE0-6787-4035-9AE4-67C15CDAC605}" destId="{262B182E-D913-43D3-B413-4A7F39A62CC5}" srcOrd="3" destOrd="0" presId="urn:microsoft.com/office/officeart/2018/5/layout/IconCircleLabelList"/>
    <dgm:cxn modelId="{8424FCB6-785B-453D-915B-7B25A3217A7D}" type="presParOf" srcId="{383F806B-4DD1-49FE-8304-E50D2D6EE3D5}" destId="{CBD7CD9C-ADB3-4C54-AE80-405B388EC34C}" srcOrd="3" destOrd="0" presId="urn:microsoft.com/office/officeart/2018/5/layout/IconCircleLabelList"/>
    <dgm:cxn modelId="{0779BAFE-7AB9-459E-AEE0-B9BDDCFDD0AF}" type="presParOf" srcId="{383F806B-4DD1-49FE-8304-E50D2D6EE3D5}" destId="{18A02251-5BC0-4EE1-B4AC-1C6F1325C998}" srcOrd="4" destOrd="0" presId="urn:microsoft.com/office/officeart/2018/5/layout/IconCircleLabelList"/>
    <dgm:cxn modelId="{FC468D89-4473-4383-ADA3-7AAB5E4E0EEA}" type="presParOf" srcId="{18A02251-5BC0-4EE1-B4AC-1C6F1325C998}" destId="{5DE184A3-B379-4DFA-950B-F80210E99EA6}" srcOrd="0" destOrd="0" presId="urn:microsoft.com/office/officeart/2018/5/layout/IconCircleLabelList"/>
    <dgm:cxn modelId="{89FD3419-8422-42E0-81E8-D7715BF4EC55}" type="presParOf" srcId="{18A02251-5BC0-4EE1-B4AC-1C6F1325C998}" destId="{F75C1847-D1B1-4D72-8B9B-242F0E657C08}" srcOrd="1" destOrd="0" presId="urn:microsoft.com/office/officeart/2018/5/layout/IconCircleLabelList"/>
    <dgm:cxn modelId="{3A04E582-DB71-4FDC-9FD6-271F689EBE5E}" type="presParOf" srcId="{18A02251-5BC0-4EE1-B4AC-1C6F1325C998}" destId="{A5CA52AC-EBF2-45C9-8D5D-C6CC8C2805B2}" srcOrd="2" destOrd="0" presId="urn:microsoft.com/office/officeart/2018/5/layout/IconCircleLabelList"/>
    <dgm:cxn modelId="{28857859-797A-4416-B8A0-8350CB7B383F}" type="presParOf" srcId="{18A02251-5BC0-4EE1-B4AC-1C6F1325C998}" destId="{84518E84-08A6-497E-9137-64DDB593FF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9B6CCB-AEA5-405C-99FF-16186E26E20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157C6BB-6088-4439-A862-38917D13687F}">
      <dgm:prSet/>
      <dgm:spPr/>
      <dgm:t>
        <a:bodyPr/>
        <a:lstStyle/>
        <a:p>
          <a:r>
            <a:rPr lang="en-US"/>
            <a:t>Data preparation</a:t>
          </a:r>
        </a:p>
      </dgm:t>
    </dgm:pt>
    <dgm:pt modelId="{8E88E177-00DB-4829-B1A0-97B8CDA2CEF5}" type="parTrans" cxnId="{0BDC6DCE-10A4-4039-B83F-31F85CA10167}">
      <dgm:prSet/>
      <dgm:spPr/>
      <dgm:t>
        <a:bodyPr/>
        <a:lstStyle/>
        <a:p>
          <a:endParaRPr lang="en-US"/>
        </a:p>
      </dgm:t>
    </dgm:pt>
    <dgm:pt modelId="{2E1D27B4-D3C7-4A11-8ABA-F09907C67D1E}" type="sibTrans" cxnId="{0BDC6DCE-10A4-4039-B83F-31F85CA10167}">
      <dgm:prSet/>
      <dgm:spPr/>
      <dgm:t>
        <a:bodyPr/>
        <a:lstStyle/>
        <a:p>
          <a:endParaRPr lang="en-US"/>
        </a:p>
      </dgm:t>
    </dgm:pt>
    <dgm:pt modelId="{83AA5B7F-3B12-4BB8-B035-FA8BEFA3E007}">
      <dgm:prSet/>
      <dgm:spPr/>
      <dgm:t>
        <a:bodyPr/>
        <a:lstStyle/>
        <a:p>
          <a:r>
            <a:rPr lang="en-US"/>
            <a:t>Initial data point </a:t>
          </a:r>
        </a:p>
      </dgm:t>
    </dgm:pt>
    <dgm:pt modelId="{5EA5B6B9-4C73-41A5-80F3-E2AA3E5CBDDF}" type="parTrans" cxnId="{6106BBC1-3B15-4446-BE9F-2EB9E067E858}">
      <dgm:prSet/>
      <dgm:spPr/>
      <dgm:t>
        <a:bodyPr/>
        <a:lstStyle/>
        <a:p>
          <a:endParaRPr lang="en-US"/>
        </a:p>
      </dgm:t>
    </dgm:pt>
    <dgm:pt modelId="{E77474BA-E55E-4CC3-8B06-B68077C01E68}" type="sibTrans" cxnId="{6106BBC1-3B15-4446-BE9F-2EB9E067E858}">
      <dgm:prSet/>
      <dgm:spPr/>
      <dgm:t>
        <a:bodyPr/>
        <a:lstStyle/>
        <a:p>
          <a:endParaRPr lang="en-US"/>
        </a:p>
      </dgm:t>
    </dgm:pt>
    <dgm:pt modelId="{61F5A37A-3452-4750-88B9-62333B144CD4}">
      <dgm:prSet/>
      <dgm:spPr/>
      <dgm:t>
        <a:bodyPr/>
        <a:lstStyle/>
        <a:p>
          <a:r>
            <a:rPr lang="en-US"/>
            <a:t>Accuracy of data</a:t>
          </a:r>
        </a:p>
      </dgm:t>
    </dgm:pt>
    <dgm:pt modelId="{6014E26A-8DF2-40DD-A188-6753E9038413}" type="parTrans" cxnId="{7C816988-C34C-420C-A968-B665D54588C0}">
      <dgm:prSet/>
      <dgm:spPr/>
      <dgm:t>
        <a:bodyPr/>
        <a:lstStyle/>
        <a:p>
          <a:endParaRPr lang="en-US"/>
        </a:p>
      </dgm:t>
    </dgm:pt>
    <dgm:pt modelId="{59D9C28B-290B-4386-AC09-1C42189B5949}" type="sibTrans" cxnId="{7C816988-C34C-420C-A968-B665D54588C0}">
      <dgm:prSet/>
      <dgm:spPr/>
      <dgm:t>
        <a:bodyPr/>
        <a:lstStyle/>
        <a:p>
          <a:endParaRPr lang="en-US"/>
        </a:p>
      </dgm:t>
    </dgm:pt>
    <dgm:pt modelId="{098C2197-8064-42A9-8610-B01B026A1998}">
      <dgm:prSet/>
      <dgm:spPr/>
      <dgm:t>
        <a:bodyPr/>
        <a:lstStyle/>
        <a:p>
          <a:r>
            <a:rPr lang="en-US"/>
            <a:t>Task distribution</a:t>
          </a:r>
        </a:p>
      </dgm:t>
    </dgm:pt>
    <dgm:pt modelId="{5739DFF8-4EF2-4222-80F8-2FB30E69CCB3}" type="parTrans" cxnId="{A1746FAA-103B-4CED-8623-6A25C9F77F77}">
      <dgm:prSet/>
      <dgm:spPr/>
      <dgm:t>
        <a:bodyPr/>
        <a:lstStyle/>
        <a:p>
          <a:endParaRPr lang="en-US"/>
        </a:p>
      </dgm:t>
    </dgm:pt>
    <dgm:pt modelId="{9A99ED35-CA83-4E78-BAD9-5D03F559EB2E}" type="sibTrans" cxnId="{A1746FAA-103B-4CED-8623-6A25C9F77F77}">
      <dgm:prSet/>
      <dgm:spPr/>
      <dgm:t>
        <a:bodyPr/>
        <a:lstStyle/>
        <a:p>
          <a:endParaRPr lang="en-US"/>
        </a:p>
      </dgm:t>
    </dgm:pt>
    <dgm:pt modelId="{D1B64E00-8BAE-4ECF-90AE-5F8ECEAEFBCF}" type="pres">
      <dgm:prSet presAssocID="{269B6CCB-AEA5-405C-99FF-16186E26E200}" presName="root" presStyleCnt="0">
        <dgm:presLayoutVars>
          <dgm:dir/>
          <dgm:resizeHandles val="exact"/>
        </dgm:presLayoutVars>
      </dgm:prSet>
      <dgm:spPr/>
    </dgm:pt>
    <dgm:pt modelId="{2B1658C9-57A4-41AC-B1E6-3B2CA5B1A593}" type="pres">
      <dgm:prSet presAssocID="{7157C6BB-6088-4439-A862-38917D13687F}" presName="compNode" presStyleCnt="0"/>
      <dgm:spPr/>
    </dgm:pt>
    <dgm:pt modelId="{16B3FC36-F3AE-4A11-9763-C75121FB3C6F}" type="pres">
      <dgm:prSet presAssocID="{7157C6BB-6088-4439-A862-38917D13687F}" presName="bgRect" presStyleLbl="bgShp" presStyleIdx="0" presStyleCnt="4"/>
      <dgm:spPr>
        <a:solidFill>
          <a:schemeClr val="accent1">
            <a:lumMod val="40000"/>
            <a:lumOff val="60000"/>
          </a:schemeClr>
        </a:solidFill>
      </dgm:spPr>
    </dgm:pt>
    <dgm:pt modelId="{C747EAAB-A5A0-4AC5-9B4A-95B444BDA00A}" type="pres">
      <dgm:prSet presAssocID="{7157C6BB-6088-4439-A862-38917D13687F}" presName="iconRect" presStyleLbl="node1" presStyleIdx="0" presStyleCnt="4"/>
      <dgm:spPr>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E0E45650-8029-4DFA-9838-65E59456BBEC}" type="pres">
      <dgm:prSet presAssocID="{7157C6BB-6088-4439-A862-38917D13687F}" presName="spaceRect" presStyleCnt="0"/>
      <dgm:spPr/>
    </dgm:pt>
    <dgm:pt modelId="{E2BE390C-D6BF-4929-B198-D85218F24593}" type="pres">
      <dgm:prSet presAssocID="{7157C6BB-6088-4439-A862-38917D13687F}" presName="parTx" presStyleLbl="revTx" presStyleIdx="0" presStyleCnt="4">
        <dgm:presLayoutVars>
          <dgm:chMax val="0"/>
          <dgm:chPref val="0"/>
        </dgm:presLayoutVars>
      </dgm:prSet>
      <dgm:spPr/>
    </dgm:pt>
    <dgm:pt modelId="{CC15BFA5-934D-4C03-BE48-7B4F857ADBB5}" type="pres">
      <dgm:prSet presAssocID="{2E1D27B4-D3C7-4A11-8ABA-F09907C67D1E}" presName="sibTrans" presStyleCnt="0"/>
      <dgm:spPr/>
    </dgm:pt>
    <dgm:pt modelId="{257BC94E-5F41-4B4B-99C3-B1EE5CCD6DF9}" type="pres">
      <dgm:prSet presAssocID="{83AA5B7F-3B12-4BB8-B035-FA8BEFA3E007}" presName="compNode" presStyleCnt="0"/>
      <dgm:spPr/>
    </dgm:pt>
    <dgm:pt modelId="{105EA9B5-2ED3-41AE-838F-CB553DFEF185}" type="pres">
      <dgm:prSet presAssocID="{83AA5B7F-3B12-4BB8-B035-FA8BEFA3E007}" presName="bgRect" presStyleLbl="bgShp" presStyleIdx="1" presStyleCnt="4"/>
      <dgm:spPr>
        <a:solidFill>
          <a:schemeClr val="accent1">
            <a:lumMod val="40000"/>
            <a:lumOff val="60000"/>
          </a:schemeClr>
        </a:solidFill>
      </dgm:spPr>
    </dgm:pt>
    <dgm:pt modelId="{73592155-39EA-40D7-9A06-BAF2D1FE5CBB}" type="pres">
      <dgm:prSet presAssocID="{83AA5B7F-3B12-4BB8-B035-FA8BEFA3E007}" presName="iconRect" presStyleLbl="node1" presStyleIdx="1" presStyleCnt="4"/>
      <dgm:spPr>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13A4AD3-49F6-4844-A5A3-BB95055A6F59}" type="pres">
      <dgm:prSet presAssocID="{83AA5B7F-3B12-4BB8-B035-FA8BEFA3E007}" presName="spaceRect" presStyleCnt="0"/>
      <dgm:spPr/>
    </dgm:pt>
    <dgm:pt modelId="{70280649-8805-47A1-AA39-37CC79C3DE3A}" type="pres">
      <dgm:prSet presAssocID="{83AA5B7F-3B12-4BB8-B035-FA8BEFA3E007}" presName="parTx" presStyleLbl="revTx" presStyleIdx="1" presStyleCnt="4">
        <dgm:presLayoutVars>
          <dgm:chMax val="0"/>
          <dgm:chPref val="0"/>
        </dgm:presLayoutVars>
      </dgm:prSet>
      <dgm:spPr/>
    </dgm:pt>
    <dgm:pt modelId="{9525922B-63A6-460A-A9CA-C3E8A9BD0707}" type="pres">
      <dgm:prSet presAssocID="{E77474BA-E55E-4CC3-8B06-B68077C01E68}" presName="sibTrans" presStyleCnt="0"/>
      <dgm:spPr/>
    </dgm:pt>
    <dgm:pt modelId="{632F430B-728A-4EF9-82C7-DD2676011C1C}" type="pres">
      <dgm:prSet presAssocID="{61F5A37A-3452-4750-88B9-62333B144CD4}" presName="compNode" presStyleCnt="0"/>
      <dgm:spPr/>
    </dgm:pt>
    <dgm:pt modelId="{70F9B0B7-8318-4C2B-B7F7-F6681B6AFAAB}" type="pres">
      <dgm:prSet presAssocID="{61F5A37A-3452-4750-88B9-62333B144CD4}" presName="bgRect" presStyleLbl="bgShp" presStyleIdx="2" presStyleCnt="4"/>
      <dgm:spPr>
        <a:solidFill>
          <a:schemeClr val="accent1">
            <a:lumMod val="40000"/>
            <a:lumOff val="60000"/>
          </a:schemeClr>
        </a:solidFill>
      </dgm:spPr>
    </dgm:pt>
    <dgm:pt modelId="{30CA0CD2-1FB4-4C68-8CB0-3BA051150651}" type="pres">
      <dgm:prSet presAssocID="{61F5A37A-3452-4750-88B9-62333B144CD4}" presName="iconRect" presStyleLbl="node1" presStyleIdx="2" presStyleCnt="4"/>
      <dgm:spPr>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A6C4736-104B-43E0-91D0-53678EF7CC27}" type="pres">
      <dgm:prSet presAssocID="{61F5A37A-3452-4750-88B9-62333B144CD4}" presName="spaceRect" presStyleCnt="0"/>
      <dgm:spPr/>
    </dgm:pt>
    <dgm:pt modelId="{BD68E163-43B4-4687-8071-C941ABCE016E}" type="pres">
      <dgm:prSet presAssocID="{61F5A37A-3452-4750-88B9-62333B144CD4}" presName="parTx" presStyleLbl="revTx" presStyleIdx="2" presStyleCnt="4">
        <dgm:presLayoutVars>
          <dgm:chMax val="0"/>
          <dgm:chPref val="0"/>
        </dgm:presLayoutVars>
      </dgm:prSet>
      <dgm:spPr/>
    </dgm:pt>
    <dgm:pt modelId="{AAF09C96-C425-4A06-89CA-1427449DF918}" type="pres">
      <dgm:prSet presAssocID="{59D9C28B-290B-4386-AC09-1C42189B5949}" presName="sibTrans" presStyleCnt="0"/>
      <dgm:spPr/>
    </dgm:pt>
    <dgm:pt modelId="{07052A1D-BCE9-4418-9620-EA61FDA1400A}" type="pres">
      <dgm:prSet presAssocID="{098C2197-8064-42A9-8610-B01B026A1998}" presName="compNode" presStyleCnt="0"/>
      <dgm:spPr/>
    </dgm:pt>
    <dgm:pt modelId="{6D9F20E2-4B64-4D7C-9CB0-59121BC5FA32}" type="pres">
      <dgm:prSet presAssocID="{098C2197-8064-42A9-8610-B01B026A1998}" presName="bgRect" presStyleLbl="bgShp" presStyleIdx="3" presStyleCnt="4"/>
      <dgm:spPr>
        <a:solidFill>
          <a:schemeClr val="accent1">
            <a:lumMod val="40000"/>
            <a:lumOff val="60000"/>
          </a:schemeClr>
        </a:solidFill>
      </dgm:spPr>
    </dgm:pt>
    <dgm:pt modelId="{57D67CA1-4B06-45B7-9402-8874A73D26C3}" type="pres">
      <dgm:prSet presAssocID="{098C2197-8064-42A9-8610-B01B026A1998}" presName="iconRect" presStyleLbl="node1" presStyleIdx="3" presStyleCnt="4"/>
      <dgm:spPr>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1D058CC6-399E-4EBD-9174-1154B46E4996}" type="pres">
      <dgm:prSet presAssocID="{098C2197-8064-42A9-8610-B01B026A1998}" presName="spaceRect" presStyleCnt="0"/>
      <dgm:spPr/>
    </dgm:pt>
    <dgm:pt modelId="{F6C8982D-7AF0-49D6-A2D3-38FFBB9F499B}" type="pres">
      <dgm:prSet presAssocID="{098C2197-8064-42A9-8610-B01B026A1998}" presName="parTx" presStyleLbl="revTx" presStyleIdx="3" presStyleCnt="4">
        <dgm:presLayoutVars>
          <dgm:chMax val="0"/>
          <dgm:chPref val="0"/>
        </dgm:presLayoutVars>
      </dgm:prSet>
      <dgm:spPr/>
    </dgm:pt>
  </dgm:ptLst>
  <dgm:cxnLst>
    <dgm:cxn modelId="{A1A9333B-2257-4B1C-9FE7-20FFBEB69B46}" type="presOf" srcId="{098C2197-8064-42A9-8610-B01B026A1998}" destId="{F6C8982D-7AF0-49D6-A2D3-38FFBB9F499B}" srcOrd="0" destOrd="0" presId="urn:microsoft.com/office/officeart/2018/2/layout/IconVerticalSolidList"/>
    <dgm:cxn modelId="{BB939B5D-2D1C-4C08-90B4-78D6AC802EF9}" type="presOf" srcId="{83AA5B7F-3B12-4BB8-B035-FA8BEFA3E007}" destId="{70280649-8805-47A1-AA39-37CC79C3DE3A}" srcOrd="0" destOrd="0" presId="urn:microsoft.com/office/officeart/2018/2/layout/IconVerticalSolidList"/>
    <dgm:cxn modelId="{EA0C1747-8514-4828-8B83-DA4F5DDE60E7}" type="presOf" srcId="{61F5A37A-3452-4750-88B9-62333B144CD4}" destId="{BD68E163-43B4-4687-8071-C941ABCE016E}" srcOrd="0" destOrd="0" presId="urn:microsoft.com/office/officeart/2018/2/layout/IconVerticalSolidList"/>
    <dgm:cxn modelId="{A71C574D-F646-440B-93E8-47788C1856DE}" type="presOf" srcId="{7157C6BB-6088-4439-A862-38917D13687F}" destId="{E2BE390C-D6BF-4929-B198-D85218F24593}" srcOrd="0" destOrd="0" presId="urn:microsoft.com/office/officeart/2018/2/layout/IconVerticalSolidList"/>
    <dgm:cxn modelId="{7C816988-C34C-420C-A968-B665D54588C0}" srcId="{269B6CCB-AEA5-405C-99FF-16186E26E200}" destId="{61F5A37A-3452-4750-88B9-62333B144CD4}" srcOrd="2" destOrd="0" parTransId="{6014E26A-8DF2-40DD-A188-6753E9038413}" sibTransId="{59D9C28B-290B-4386-AC09-1C42189B5949}"/>
    <dgm:cxn modelId="{A1746FAA-103B-4CED-8623-6A25C9F77F77}" srcId="{269B6CCB-AEA5-405C-99FF-16186E26E200}" destId="{098C2197-8064-42A9-8610-B01B026A1998}" srcOrd="3" destOrd="0" parTransId="{5739DFF8-4EF2-4222-80F8-2FB30E69CCB3}" sibTransId="{9A99ED35-CA83-4E78-BAD9-5D03F559EB2E}"/>
    <dgm:cxn modelId="{EFA91CB2-42E2-4692-979B-8DDFF2A98891}" type="presOf" srcId="{269B6CCB-AEA5-405C-99FF-16186E26E200}" destId="{D1B64E00-8BAE-4ECF-90AE-5F8ECEAEFBCF}" srcOrd="0" destOrd="0" presId="urn:microsoft.com/office/officeart/2018/2/layout/IconVerticalSolidList"/>
    <dgm:cxn modelId="{6106BBC1-3B15-4446-BE9F-2EB9E067E858}" srcId="{269B6CCB-AEA5-405C-99FF-16186E26E200}" destId="{83AA5B7F-3B12-4BB8-B035-FA8BEFA3E007}" srcOrd="1" destOrd="0" parTransId="{5EA5B6B9-4C73-41A5-80F3-E2AA3E5CBDDF}" sibTransId="{E77474BA-E55E-4CC3-8B06-B68077C01E68}"/>
    <dgm:cxn modelId="{0BDC6DCE-10A4-4039-B83F-31F85CA10167}" srcId="{269B6CCB-AEA5-405C-99FF-16186E26E200}" destId="{7157C6BB-6088-4439-A862-38917D13687F}" srcOrd="0" destOrd="0" parTransId="{8E88E177-00DB-4829-B1A0-97B8CDA2CEF5}" sibTransId="{2E1D27B4-D3C7-4A11-8ABA-F09907C67D1E}"/>
    <dgm:cxn modelId="{661FDB1C-13BF-4CE1-A4D4-C1E50B124BE9}" type="presParOf" srcId="{D1B64E00-8BAE-4ECF-90AE-5F8ECEAEFBCF}" destId="{2B1658C9-57A4-41AC-B1E6-3B2CA5B1A593}" srcOrd="0" destOrd="0" presId="urn:microsoft.com/office/officeart/2018/2/layout/IconVerticalSolidList"/>
    <dgm:cxn modelId="{6F9969B9-E593-4BA0-BD05-607E3B4941C9}" type="presParOf" srcId="{2B1658C9-57A4-41AC-B1E6-3B2CA5B1A593}" destId="{16B3FC36-F3AE-4A11-9763-C75121FB3C6F}" srcOrd="0" destOrd="0" presId="urn:microsoft.com/office/officeart/2018/2/layout/IconVerticalSolidList"/>
    <dgm:cxn modelId="{29083DBF-EBDB-48E4-9BDA-3AF9FB7EB3FB}" type="presParOf" srcId="{2B1658C9-57A4-41AC-B1E6-3B2CA5B1A593}" destId="{C747EAAB-A5A0-4AC5-9B4A-95B444BDA00A}" srcOrd="1" destOrd="0" presId="urn:microsoft.com/office/officeart/2018/2/layout/IconVerticalSolidList"/>
    <dgm:cxn modelId="{850C4DAC-ABE3-4593-99F7-D91D509FAAB8}" type="presParOf" srcId="{2B1658C9-57A4-41AC-B1E6-3B2CA5B1A593}" destId="{E0E45650-8029-4DFA-9838-65E59456BBEC}" srcOrd="2" destOrd="0" presId="urn:microsoft.com/office/officeart/2018/2/layout/IconVerticalSolidList"/>
    <dgm:cxn modelId="{676A4D14-6323-4D9E-9D83-43DA2A8C2D42}" type="presParOf" srcId="{2B1658C9-57A4-41AC-B1E6-3B2CA5B1A593}" destId="{E2BE390C-D6BF-4929-B198-D85218F24593}" srcOrd="3" destOrd="0" presId="urn:microsoft.com/office/officeart/2018/2/layout/IconVerticalSolidList"/>
    <dgm:cxn modelId="{6AD82681-C1F9-4EF8-86F4-7ACA0B67310A}" type="presParOf" srcId="{D1B64E00-8BAE-4ECF-90AE-5F8ECEAEFBCF}" destId="{CC15BFA5-934D-4C03-BE48-7B4F857ADBB5}" srcOrd="1" destOrd="0" presId="urn:microsoft.com/office/officeart/2018/2/layout/IconVerticalSolidList"/>
    <dgm:cxn modelId="{EFC42703-092E-4E21-AB70-E181D7D36498}" type="presParOf" srcId="{D1B64E00-8BAE-4ECF-90AE-5F8ECEAEFBCF}" destId="{257BC94E-5F41-4B4B-99C3-B1EE5CCD6DF9}" srcOrd="2" destOrd="0" presId="urn:microsoft.com/office/officeart/2018/2/layout/IconVerticalSolidList"/>
    <dgm:cxn modelId="{E9D47F17-7CAC-4B4B-8793-9886FDDDA1FD}" type="presParOf" srcId="{257BC94E-5F41-4B4B-99C3-B1EE5CCD6DF9}" destId="{105EA9B5-2ED3-41AE-838F-CB553DFEF185}" srcOrd="0" destOrd="0" presId="urn:microsoft.com/office/officeart/2018/2/layout/IconVerticalSolidList"/>
    <dgm:cxn modelId="{73BD66FA-0AF9-4CF4-935C-D3B6D19E8C7D}" type="presParOf" srcId="{257BC94E-5F41-4B4B-99C3-B1EE5CCD6DF9}" destId="{73592155-39EA-40D7-9A06-BAF2D1FE5CBB}" srcOrd="1" destOrd="0" presId="urn:microsoft.com/office/officeart/2018/2/layout/IconVerticalSolidList"/>
    <dgm:cxn modelId="{F2F1A955-BD92-4BE8-8D83-67A906EDFA28}" type="presParOf" srcId="{257BC94E-5F41-4B4B-99C3-B1EE5CCD6DF9}" destId="{513A4AD3-49F6-4844-A5A3-BB95055A6F59}" srcOrd="2" destOrd="0" presId="urn:microsoft.com/office/officeart/2018/2/layout/IconVerticalSolidList"/>
    <dgm:cxn modelId="{267FCA46-350B-4B9C-AC5D-1003B0622B13}" type="presParOf" srcId="{257BC94E-5F41-4B4B-99C3-B1EE5CCD6DF9}" destId="{70280649-8805-47A1-AA39-37CC79C3DE3A}" srcOrd="3" destOrd="0" presId="urn:microsoft.com/office/officeart/2018/2/layout/IconVerticalSolidList"/>
    <dgm:cxn modelId="{EDF25E8C-6F81-4637-83E4-62C223EAD3C3}" type="presParOf" srcId="{D1B64E00-8BAE-4ECF-90AE-5F8ECEAEFBCF}" destId="{9525922B-63A6-460A-A9CA-C3E8A9BD0707}" srcOrd="3" destOrd="0" presId="urn:microsoft.com/office/officeart/2018/2/layout/IconVerticalSolidList"/>
    <dgm:cxn modelId="{DF696395-D52C-41B2-ADCA-9AB387578E1D}" type="presParOf" srcId="{D1B64E00-8BAE-4ECF-90AE-5F8ECEAEFBCF}" destId="{632F430B-728A-4EF9-82C7-DD2676011C1C}" srcOrd="4" destOrd="0" presId="urn:microsoft.com/office/officeart/2018/2/layout/IconVerticalSolidList"/>
    <dgm:cxn modelId="{DAA2277C-B2F0-470C-B613-7FC655F50519}" type="presParOf" srcId="{632F430B-728A-4EF9-82C7-DD2676011C1C}" destId="{70F9B0B7-8318-4C2B-B7F7-F6681B6AFAAB}" srcOrd="0" destOrd="0" presId="urn:microsoft.com/office/officeart/2018/2/layout/IconVerticalSolidList"/>
    <dgm:cxn modelId="{9D5A42D2-6317-46B9-96DE-2552A7E65C54}" type="presParOf" srcId="{632F430B-728A-4EF9-82C7-DD2676011C1C}" destId="{30CA0CD2-1FB4-4C68-8CB0-3BA051150651}" srcOrd="1" destOrd="0" presId="urn:microsoft.com/office/officeart/2018/2/layout/IconVerticalSolidList"/>
    <dgm:cxn modelId="{3945D8CE-B65C-4B0C-BE39-AFE4A4BD6DBB}" type="presParOf" srcId="{632F430B-728A-4EF9-82C7-DD2676011C1C}" destId="{7A6C4736-104B-43E0-91D0-53678EF7CC27}" srcOrd="2" destOrd="0" presId="urn:microsoft.com/office/officeart/2018/2/layout/IconVerticalSolidList"/>
    <dgm:cxn modelId="{A59E7037-B632-4555-BC61-FEB3CC83FB40}" type="presParOf" srcId="{632F430B-728A-4EF9-82C7-DD2676011C1C}" destId="{BD68E163-43B4-4687-8071-C941ABCE016E}" srcOrd="3" destOrd="0" presId="urn:microsoft.com/office/officeart/2018/2/layout/IconVerticalSolidList"/>
    <dgm:cxn modelId="{9E2A4E88-2DB4-4112-8799-4027BB870B18}" type="presParOf" srcId="{D1B64E00-8BAE-4ECF-90AE-5F8ECEAEFBCF}" destId="{AAF09C96-C425-4A06-89CA-1427449DF918}" srcOrd="5" destOrd="0" presId="urn:microsoft.com/office/officeart/2018/2/layout/IconVerticalSolidList"/>
    <dgm:cxn modelId="{50589F07-9A38-4721-B0D2-737F79D458CB}" type="presParOf" srcId="{D1B64E00-8BAE-4ECF-90AE-5F8ECEAEFBCF}" destId="{07052A1D-BCE9-4418-9620-EA61FDA1400A}" srcOrd="6" destOrd="0" presId="urn:microsoft.com/office/officeart/2018/2/layout/IconVerticalSolidList"/>
    <dgm:cxn modelId="{D19A37B5-019C-48FF-90C3-1B3D31C0F8E5}" type="presParOf" srcId="{07052A1D-BCE9-4418-9620-EA61FDA1400A}" destId="{6D9F20E2-4B64-4D7C-9CB0-59121BC5FA32}" srcOrd="0" destOrd="0" presId="urn:microsoft.com/office/officeart/2018/2/layout/IconVerticalSolidList"/>
    <dgm:cxn modelId="{C8C20295-53A3-40C9-8516-10E24908EE91}" type="presParOf" srcId="{07052A1D-BCE9-4418-9620-EA61FDA1400A}" destId="{57D67CA1-4B06-45B7-9402-8874A73D26C3}" srcOrd="1" destOrd="0" presId="urn:microsoft.com/office/officeart/2018/2/layout/IconVerticalSolidList"/>
    <dgm:cxn modelId="{6F94B8CA-CD3C-412F-BAD7-6DA50E761F47}" type="presParOf" srcId="{07052A1D-BCE9-4418-9620-EA61FDA1400A}" destId="{1D058CC6-399E-4EBD-9174-1154B46E4996}" srcOrd="2" destOrd="0" presId="urn:microsoft.com/office/officeart/2018/2/layout/IconVerticalSolidList"/>
    <dgm:cxn modelId="{8640971A-DDD1-472A-AFB6-101D94CAC1FD}" type="presParOf" srcId="{07052A1D-BCE9-4418-9620-EA61FDA1400A}" destId="{F6C8982D-7AF0-49D6-A2D3-38FFBB9F49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0088D-3440-4D01-AF15-A21538E4645D}">
      <dsp:nvSpPr>
        <dsp:cNvPr id="0" name=""/>
        <dsp:cNvSpPr/>
      </dsp:nvSpPr>
      <dsp:spPr>
        <a:xfrm>
          <a:off x="0" y="3204021"/>
          <a:ext cx="9143538" cy="210218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a:t>Correlations and Outcomes</a:t>
          </a:r>
        </a:p>
      </dsp:txBody>
      <dsp:txXfrm>
        <a:off x="0" y="3204021"/>
        <a:ext cx="9143538" cy="2102184"/>
      </dsp:txXfrm>
    </dsp:sp>
    <dsp:sp modelId="{002839E6-1C5F-4E05-879C-D10267E88F40}">
      <dsp:nvSpPr>
        <dsp:cNvPr id="0" name=""/>
        <dsp:cNvSpPr/>
      </dsp:nvSpPr>
      <dsp:spPr>
        <a:xfrm rot="10800000">
          <a:off x="0" y="2393"/>
          <a:ext cx="9143538" cy="3233160"/>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Data Exploration and Clean Up Process</a:t>
          </a:r>
        </a:p>
      </dsp:txBody>
      <dsp:txXfrm rot="-10800000">
        <a:off x="0" y="2393"/>
        <a:ext cx="9143538" cy="1134839"/>
      </dsp:txXfrm>
    </dsp:sp>
    <dsp:sp modelId="{D44A7CDC-B10C-4B81-84FF-B95A0F5208DC}">
      <dsp:nvSpPr>
        <dsp:cNvPr id="0" name=""/>
        <dsp:cNvSpPr/>
      </dsp:nvSpPr>
      <dsp:spPr>
        <a:xfrm>
          <a:off x="446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Research Sources and Gather Data</a:t>
          </a:r>
        </a:p>
      </dsp:txBody>
      <dsp:txXfrm>
        <a:off x="4464" y="1137233"/>
        <a:ext cx="3044869" cy="966714"/>
      </dsp:txXfrm>
    </dsp:sp>
    <dsp:sp modelId="{D323E828-C453-43D1-85D0-26B52E2A738E}">
      <dsp:nvSpPr>
        <dsp:cNvPr id="0" name=""/>
        <dsp:cNvSpPr/>
      </dsp:nvSpPr>
      <dsp:spPr>
        <a:xfrm>
          <a:off x="3049334"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Cleanse and Prepare Data</a:t>
          </a:r>
        </a:p>
      </dsp:txBody>
      <dsp:txXfrm>
        <a:off x="3049334" y="1137233"/>
        <a:ext cx="3044869" cy="966714"/>
      </dsp:txXfrm>
    </dsp:sp>
    <dsp:sp modelId="{79D668F1-B112-49CA-936E-FCC6860513D5}">
      <dsp:nvSpPr>
        <dsp:cNvPr id="0" name=""/>
        <dsp:cNvSpPr/>
      </dsp:nvSpPr>
      <dsp:spPr>
        <a:xfrm>
          <a:off x="6094203" y="1137233"/>
          <a:ext cx="3044869" cy="966714"/>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Transform and Develop Data</a:t>
          </a:r>
        </a:p>
      </dsp:txBody>
      <dsp:txXfrm>
        <a:off x="6094203" y="1137233"/>
        <a:ext cx="3044869" cy="966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EE34B-04CB-4111-8C4C-EEDFB202FE0F}">
      <dsp:nvSpPr>
        <dsp:cNvPr id="0" name=""/>
        <dsp:cNvSpPr/>
      </dsp:nvSpPr>
      <dsp:spPr>
        <a:xfrm>
          <a:off x="575768"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A4A2FF95-57AD-4F5D-8D66-4930D62C9407}">
      <dsp:nvSpPr>
        <dsp:cNvPr id="0" name=""/>
        <dsp:cNvSpPr/>
      </dsp:nvSpPr>
      <dsp:spPr>
        <a:xfrm>
          <a:off x="926769" y="737232"/>
          <a:ext cx="945000" cy="945000"/>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32505-A0F4-416B-AFC0-A5877AE992F0}">
      <dsp:nvSpPr>
        <dsp:cNvPr id="0" name=""/>
        <dsp:cNvSpPr/>
      </dsp:nvSpPr>
      <dsp:spPr>
        <a:xfrm>
          <a:off x="49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cap="all" dirty="0">
              <a:solidFill>
                <a:prstClr val="black">
                  <a:hueOff val="0"/>
                  <a:satOff val="0"/>
                  <a:lumOff val="0"/>
                  <a:alphaOff val="0"/>
                </a:prstClr>
              </a:solidFill>
              <a:latin typeface="Calibri" panose="020F0502020204030204"/>
              <a:ea typeface="+mn-ea"/>
              <a:cs typeface="+mn-cs"/>
            </a:rPr>
            <a:t>Understand</a:t>
          </a:r>
        </a:p>
        <a:p>
          <a:pPr marL="0" lvl="0" indent="0" algn="ctr" defTabSz="1066800">
            <a:lnSpc>
              <a:spcPct val="100000"/>
            </a:lnSpc>
            <a:spcBef>
              <a:spcPct val="0"/>
            </a:spcBef>
            <a:spcAft>
              <a:spcPts val="0"/>
            </a:spcAft>
            <a:buNone/>
            <a:defRPr cap="all"/>
          </a:pPr>
          <a:r>
            <a:rPr lang="en-US" sz="2400" kern="1200" dirty="0"/>
            <a:t>data</a:t>
          </a:r>
          <a:endParaRPr lang="en-US" sz="2100" kern="1200" dirty="0"/>
        </a:p>
      </dsp:txBody>
      <dsp:txXfrm>
        <a:off x="49269" y="2546232"/>
        <a:ext cx="2700000" cy="765000"/>
      </dsp:txXfrm>
    </dsp:sp>
    <dsp:sp modelId="{1F403A32-B95B-4227-BDCC-048C5A8C02A3}">
      <dsp:nvSpPr>
        <dsp:cNvPr id="0" name=""/>
        <dsp:cNvSpPr/>
      </dsp:nvSpPr>
      <dsp:spPr>
        <a:xfrm>
          <a:off x="37482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C5EFF7D-4729-4E7B-8AAC-B64B5EFF7C57}">
      <dsp:nvSpPr>
        <dsp:cNvPr id="0" name=""/>
        <dsp:cNvSpPr/>
      </dsp:nvSpPr>
      <dsp:spPr>
        <a:xfrm>
          <a:off x="4099269" y="737232"/>
          <a:ext cx="945000" cy="945000"/>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2B182E-D913-43D3-B413-4A7F39A62CC5}">
      <dsp:nvSpPr>
        <dsp:cNvPr id="0" name=""/>
        <dsp:cNvSpPr/>
      </dsp:nvSpPr>
      <dsp:spPr>
        <a:xfrm>
          <a:off x="32217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Narrow</a:t>
          </a:r>
        </a:p>
        <a:p>
          <a:pPr marL="0" lvl="0" indent="0" algn="ctr" defTabSz="1066800">
            <a:lnSpc>
              <a:spcPct val="100000"/>
            </a:lnSpc>
            <a:spcBef>
              <a:spcPct val="0"/>
            </a:spcBef>
            <a:spcAft>
              <a:spcPts val="0"/>
            </a:spcAft>
            <a:buNone/>
            <a:defRPr cap="all"/>
          </a:pPr>
          <a:r>
            <a:rPr lang="en-US" sz="2400" kern="1200"/>
            <a:t>focus</a:t>
          </a:r>
        </a:p>
      </dsp:txBody>
      <dsp:txXfrm>
        <a:off x="3221769" y="2546232"/>
        <a:ext cx="2700000" cy="765000"/>
      </dsp:txXfrm>
    </dsp:sp>
    <dsp:sp modelId="{5DE184A3-B379-4DFA-950B-F80210E99EA6}">
      <dsp:nvSpPr>
        <dsp:cNvPr id="0" name=""/>
        <dsp:cNvSpPr/>
      </dsp:nvSpPr>
      <dsp:spPr>
        <a:xfrm>
          <a:off x="6920769" y="386232"/>
          <a:ext cx="1647000" cy="1647000"/>
        </a:xfrm>
        <a:prstGeom prst="ellipse">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F75C1847-D1B1-4D72-8B9B-242F0E657C08}">
      <dsp:nvSpPr>
        <dsp:cNvPr id="0" name=""/>
        <dsp:cNvSpPr/>
      </dsp:nvSpPr>
      <dsp:spPr>
        <a:xfrm>
          <a:off x="7271769" y="737232"/>
          <a:ext cx="945000" cy="945000"/>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518E84-08A6-497E-9137-64DDB593FF4C}">
      <dsp:nvSpPr>
        <dsp:cNvPr id="0" name=""/>
        <dsp:cNvSpPr/>
      </dsp:nvSpPr>
      <dsp:spPr>
        <a:xfrm>
          <a:off x="6394269" y="2546232"/>
          <a:ext cx="270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ts val="0"/>
            </a:spcAft>
            <a:buNone/>
            <a:defRPr cap="all"/>
          </a:pPr>
          <a:r>
            <a:rPr lang="en-US" sz="2400" kern="1200"/>
            <a:t>Prepare</a:t>
          </a:r>
        </a:p>
        <a:p>
          <a:pPr marL="0" lvl="0" indent="0" algn="ctr" defTabSz="1066800">
            <a:lnSpc>
              <a:spcPct val="100000"/>
            </a:lnSpc>
            <a:spcBef>
              <a:spcPct val="0"/>
            </a:spcBef>
            <a:spcAft>
              <a:spcPts val="0"/>
            </a:spcAft>
            <a:buNone/>
            <a:defRPr cap="all"/>
          </a:pPr>
          <a:r>
            <a:rPr lang="en-US" sz="2400" kern="1200"/>
            <a:t>data</a:t>
          </a:r>
        </a:p>
      </dsp:txBody>
      <dsp:txXfrm>
        <a:off x="6394269" y="2546232"/>
        <a:ext cx="2700000" cy="76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3FC36-F3AE-4A11-9763-C75121FB3C6F}">
      <dsp:nvSpPr>
        <dsp:cNvPr id="0" name=""/>
        <dsp:cNvSpPr/>
      </dsp:nvSpPr>
      <dsp:spPr>
        <a:xfrm>
          <a:off x="0" y="153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C747EAAB-A5A0-4AC5-9B4A-95B444BDA00A}">
      <dsp:nvSpPr>
        <dsp:cNvPr id="0" name=""/>
        <dsp:cNvSpPr/>
      </dsp:nvSpPr>
      <dsp:spPr>
        <a:xfrm>
          <a:off x="235274" y="176532"/>
          <a:ext cx="427772" cy="427772"/>
        </a:xfrm>
        <a:prstGeom prst="rect">
          <a:avLst/>
        </a:prstGeom>
        <a:blipFill>
          <a:blip xmlns:r="http://schemas.openxmlformats.org/officeDocument/2006/relationships" r:embed="rId1">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E390C-D6BF-4929-B198-D85218F24593}">
      <dsp:nvSpPr>
        <dsp:cNvPr id="0" name=""/>
        <dsp:cNvSpPr/>
      </dsp:nvSpPr>
      <dsp:spPr>
        <a:xfrm>
          <a:off x="898321" y="153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Data preparation</a:t>
          </a:r>
        </a:p>
      </dsp:txBody>
      <dsp:txXfrm>
        <a:off x="898321" y="1534"/>
        <a:ext cx="8245216" cy="777767"/>
      </dsp:txXfrm>
    </dsp:sp>
    <dsp:sp modelId="{105EA9B5-2ED3-41AE-838F-CB553DFEF185}">
      <dsp:nvSpPr>
        <dsp:cNvPr id="0" name=""/>
        <dsp:cNvSpPr/>
      </dsp:nvSpPr>
      <dsp:spPr>
        <a:xfrm>
          <a:off x="0" y="973744"/>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73592155-39EA-40D7-9A06-BAF2D1FE5CBB}">
      <dsp:nvSpPr>
        <dsp:cNvPr id="0" name=""/>
        <dsp:cNvSpPr/>
      </dsp:nvSpPr>
      <dsp:spPr>
        <a:xfrm>
          <a:off x="235274" y="1148741"/>
          <a:ext cx="427772" cy="427772"/>
        </a:xfrm>
        <a:prstGeom prst="rect">
          <a:avLst/>
        </a:prstGeom>
        <a:blipFill>
          <a:blip xmlns:r="http://schemas.openxmlformats.org/officeDocument/2006/relationships" r:embed="rId3">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280649-8805-47A1-AA39-37CC79C3DE3A}">
      <dsp:nvSpPr>
        <dsp:cNvPr id="0" name=""/>
        <dsp:cNvSpPr/>
      </dsp:nvSpPr>
      <dsp:spPr>
        <a:xfrm>
          <a:off x="898321" y="973744"/>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Initial data point </a:t>
          </a:r>
        </a:p>
      </dsp:txBody>
      <dsp:txXfrm>
        <a:off x="898321" y="973744"/>
        <a:ext cx="8245216" cy="777767"/>
      </dsp:txXfrm>
    </dsp:sp>
    <dsp:sp modelId="{70F9B0B7-8318-4C2B-B7F7-F6681B6AFAAB}">
      <dsp:nvSpPr>
        <dsp:cNvPr id="0" name=""/>
        <dsp:cNvSpPr/>
      </dsp:nvSpPr>
      <dsp:spPr>
        <a:xfrm>
          <a:off x="0" y="1945953"/>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30CA0CD2-1FB4-4C68-8CB0-3BA051150651}">
      <dsp:nvSpPr>
        <dsp:cNvPr id="0" name=""/>
        <dsp:cNvSpPr/>
      </dsp:nvSpPr>
      <dsp:spPr>
        <a:xfrm>
          <a:off x="235274" y="2120951"/>
          <a:ext cx="427772" cy="427772"/>
        </a:xfrm>
        <a:prstGeom prst="rect">
          <a:avLst/>
        </a:prstGeom>
        <a:blipFill>
          <a:blip xmlns:r="http://schemas.openxmlformats.org/officeDocument/2006/relationships" r:embed="rId5">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8E163-43B4-4687-8071-C941ABCE016E}">
      <dsp:nvSpPr>
        <dsp:cNvPr id="0" name=""/>
        <dsp:cNvSpPr/>
      </dsp:nvSpPr>
      <dsp:spPr>
        <a:xfrm>
          <a:off x="898321" y="1945953"/>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Accuracy of data</a:t>
          </a:r>
        </a:p>
      </dsp:txBody>
      <dsp:txXfrm>
        <a:off x="898321" y="1945953"/>
        <a:ext cx="8245216" cy="777767"/>
      </dsp:txXfrm>
    </dsp:sp>
    <dsp:sp modelId="{6D9F20E2-4B64-4D7C-9CB0-59121BC5FA32}">
      <dsp:nvSpPr>
        <dsp:cNvPr id="0" name=""/>
        <dsp:cNvSpPr/>
      </dsp:nvSpPr>
      <dsp:spPr>
        <a:xfrm>
          <a:off x="0" y="2918162"/>
          <a:ext cx="9143538" cy="777767"/>
        </a:xfrm>
        <a:prstGeom prst="roundRect">
          <a:avLst>
            <a:gd name="adj" fmla="val 1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7D67CA1-4B06-45B7-9402-8874A73D26C3}">
      <dsp:nvSpPr>
        <dsp:cNvPr id="0" name=""/>
        <dsp:cNvSpPr/>
      </dsp:nvSpPr>
      <dsp:spPr>
        <a:xfrm>
          <a:off x="235274" y="3093160"/>
          <a:ext cx="427772" cy="427772"/>
        </a:xfrm>
        <a:prstGeom prst="rect">
          <a:avLst/>
        </a:prstGeom>
        <a:blipFill>
          <a:blip xmlns:r="http://schemas.openxmlformats.org/officeDocument/2006/relationships" r:embed="rId7">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C8982D-7AF0-49D6-A2D3-38FFBB9F499B}">
      <dsp:nvSpPr>
        <dsp:cNvPr id="0" name=""/>
        <dsp:cNvSpPr/>
      </dsp:nvSpPr>
      <dsp:spPr>
        <a:xfrm>
          <a:off x="898321" y="2918162"/>
          <a:ext cx="8245216" cy="777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314" tIns="82314" rIns="82314" bIns="82314" numCol="1" spcCol="1270" anchor="ctr" anchorCtr="0">
          <a:noAutofit/>
        </a:bodyPr>
        <a:lstStyle/>
        <a:p>
          <a:pPr marL="0" lvl="0" indent="0" algn="l" defTabSz="977900">
            <a:lnSpc>
              <a:spcPct val="90000"/>
            </a:lnSpc>
            <a:spcBef>
              <a:spcPct val="0"/>
            </a:spcBef>
            <a:spcAft>
              <a:spcPct val="35000"/>
            </a:spcAft>
            <a:buNone/>
          </a:pPr>
          <a:r>
            <a:rPr lang="en-US" sz="2200" kern="1200"/>
            <a:t>Task distribution</a:t>
          </a:r>
        </a:p>
      </dsp:txBody>
      <dsp:txXfrm>
        <a:off x="898321" y="2918162"/>
        <a:ext cx="8245216" cy="7777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9/9/2020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9/9/2020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walkscor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Initial </a:t>
            </a:r>
            <a:r>
              <a:rPr lang="en-US" baseline="0" dirty="0" err="1"/>
              <a:t>Jupyter</a:t>
            </a:r>
            <a:r>
              <a:rPr lang="en-US" baseline="0" dirty="0"/>
              <a:t> Notebook</a:t>
            </a:r>
          </a:p>
          <a:p>
            <a:pPr marL="628650" lvl="1" indent="-171450">
              <a:buFont typeface="Arial" panose="020B0604020202020204" pitchFamily="34" charset="0"/>
              <a:buChar char="•"/>
            </a:pPr>
            <a:r>
              <a:rPr lang="en-US" baseline="0" dirty="0"/>
              <a:t>Imported all CHR data saved as .csv into </a:t>
            </a:r>
            <a:r>
              <a:rPr lang="en-US" baseline="0" dirty="0" err="1"/>
              <a:t>dataframe</a:t>
            </a:r>
            <a:endParaRPr lang="en-US" baseline="0" dirty="0"/>
          </a:p>
          <a:p>
            <a:pPr marL="628650" lvl="1" indent="-171450">
              <a:buFont typeface="Arial" panose="020B0604020202020204" pitchFamily="34" charset="0"/>
              <a:buChar char="•"/>
            </a:pPr>
            <a:r>
              <a:rPr lang="en-US" baseline="0" dirty="0"/>
              <a:t>Imported state abbreviation data into </a:t>
            </a:r>
            <a:r>
              <a:rPr lang="en-US" baseline="0" dirty="0" err="1"/>
              <a:t>dataframe</a:t>
            </a:r>
            <a:endParaRPr lang="en-US" baseline="0" dirty="0"/>
          </a:p>
          <a:p>
            <a:pPr marL="628650" lvl="1" indent="-171450">
              <a:buFont typeface="Arial" panose="020B0604020202020204" pitchFamily="34" charset="0"/>
              <a:buChar char="•"/>
            </a:pPr>
            <a:r>
              <a:rPr lang="en-US" baseline="0" dirty="0"/>
              <a:t>Imported geocodes data into </a:t>
            </a:r>
            <a:r>
              <a:rPr lang="en-US" baseline="0" dirty="0" err="1"/>
              <a:t>dataframe</a:t>
            </a:r>
            <a:endParaRPr lang="en-US" baseline="0" dirty="0"/>
          </a:p>
          <a:p>
            <a:pPr marL="171450" lvl="0" indent="-171450">
              <a:buFont typeface="Arial" panose="020B0604020202020204" pitchFamily="34" charset="0"/>
              <a:buChar char="•"/>
            </a:pPr>
            <a:r>
              <a:rPr lang="en-US" baseline="0" dirty="0"/>
              <a:t>Geodata challenges (demonstrated in this slide)</a:t>
            </a:r>
          </a:p>
          <a:p>
            <a:pPr marL="628650" lvl="1" indent="-171450">
              <a:buFont typeface="Arial" panose="020B0604020202020204" pitchFamily="34" charset="0"/>
              <a:buChar char="•"/>
            </a:pPr>
            <a:r>
              <a:rPr lang="en-US" baseline="0" dirty="0"/>
              <a:t>Tried to fix zip codes that began with “0s”</a:t>
            </a:r>
          </a:p>
          <a:p>
            <a:pPr marL="1085850" lvl="2" indent="-171450">
              <a:buFont typeface="Arial" panose="020B0604020202020204" pitchFamily="34" charset="0"/>
              <a:buChar char="•"/>
            </a:pPr>
            <a:r>
              <a:rPr lang="en-US" baseline="0" dirty="0"/>
              <a:t>Determined not necessary </a:t>
            </a:r>
          </a:p>
          <a:p>
            <a:pPr marL="628650" lvl="1" indent="-171450">
              <a:buFont typeface="Arial" panose="020B0604020202020204" pitchFamily="34" charset="0"/>
              <a:buChar char="•"/>
            </a:pPr>
            <a:r>
              <a:rPr lang="en-US" baseline="0" dirty="0"/>
              <a:t>Selected geodata information had multiple lats/</a:t>
            </a:r>
            <a:r>
              <a:rPr lang="en-US" baseline="0" dirty="0" err="1"/>
              <a:t>lons</a:t>
            </a:r>
            <a:r>
              <a:rPr lang="en-US" baseline="0" dirty="0"/>
              <a:t> per county</a:t>
            </a:r>
          </a:p>
          <a:p>
            <a:pPr marL="1085850" lvl="2" indent="-171450">
              <a:buFont typeface="Arial" panose="020B0604020202020204" pitchFamily="34" charset="0"/>
              <a:buChar char="•"/>
            </a:pPr>
            <a:r>
              <a:rPr lang="en-US" baseline="0" dirty="0"/>
              <a:t>Decided to drop duplicates and keep only the first</a:t>
            </a:r>
          </a:p>
          <a:p>
            <a:pPr marL="171450" lvl="0" indent="-171450">
              <a:buFont typeface="Arial" panose="020B0604020202020204" pitchFamily="34" charset="0"/>
              <a:buChar char="•"/>
            </a:pPr>
            <a:r>
              <a:rPr lang="en-US" baseline="0" dirty="0"/>
              <a:t>Filtered initial </a:t>
            </a:r>
            <a:r>
              <a:rPr lang="en-US" baseline="0" dirty="0" err="1"/>
              <a:t>dataframe</a:t>
            </a:r>
            <a:r>
              <a:rPr lang="en-US" baseline="0" dirty="0"/>
              <a:t> and kept only the datapoints we needed for our comparison</a:t>
            </a:r>
          </a:p>
          <a:p>
            <a:pPr marL="628650" lvl="1" indent="-171450">
              <a:buFont typeface="Arial" panose="020B0604020202020204" pitchFamily="34" charset="0"/>
              <a:buChar char="•"/>
            </a:pPr>
            <a:r>
              <a:rPr lang="en-US" baseline="0" dirty="0"/>
              <a:t>Dropped counties with NAs so we could get full set of data for all counties</a:t>
            </a:r>
          </a:p>
          <a:p>
            <a:pPr marL="171450" lvl="0" indent="-171450">
              <a:buFont typeface="Arial" panose="020B0604020202020204" pitchFamily="34" charset="0"/>
              <a:buChar char="•"/>
            </a:pPr>
            <a:r>
              <a:rPr lang="en-US" baseline="0" dirty="0"/>
              <a:t>Added state abbreviations via </a:t>
            </a:r>
            <a:r>
              <a:rPr lang="en-US" baseline="0" dirty="0" err="1"/>
              <a:t>pd.merge</a:t>
            </a:r>
            <a:endParaRPr lang="en-US" baseline="0" dirty="0"/>
          </a:p>
          <a:p>
            <a:pPr marL="171450" lvl="0" indent="-171450">
              <a:buFont typeface="Arial" panose="020B0604020202020204" pitchFamily="34" charset="0"/>
              <a:buChar char="•"/>
            </a:pPr>
            <a:r>
              <a:rPr lang="en-US" baseline="0" dirty="0"/>
              <a:t>Added geocode data via </a:t>
            </a:r>
            <a:r>
              <a:rPr lang="en-US" baseline="0" dirty="0" err="1"/>
              <a:t>pd.merge</a:t>
            </a:r>
            <a:endParaRPr lang="en-US" baseline="0" dirty="0"/>
          </a:p>
          <a:p>
            <a:pPr marL="171450" lvl="0" indent="-171450">
              <a:buFont typeface="Arial" panose="020B0604020202020204" pitchFamily="34" charset="0"/>
              <a:buChar char="•"/>
            </a:pPr>
            <a:r>
              <a:rPr lang="en-US" baseline="0" dirty="0"/>
              <a:t>Output file to CSV</a:t>
            </a:r>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1180898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Imported .csv created in first notebook into separate </a:t>
            </a:r>
            <a:r>
              <a:rPr lang="en-US" baseline="0" dirty="0" err="1"/>
              <a:t>Jupyter</a:t>
            </a:r>
            <a:r>
              <a:rPr lang="en-US" baseline="0" dirty="0"/>
              <a:t> Notebook for next team member to begin charting</a:t>
            </a:r>
          </a:p>
          <a:p>
            <a:pPr marL="171450" lvl="0" indent="-171450">
              <a:buFont typeface="Arial" panose="020B0604020202020204" pitchFamily="34" charset="0"/>
              <a:buChar char="•"/>
            </a:pPr>
            <a:r>
              <a:rPr lang="en-US" baseline="0" dirty="0"/>
              <a:t>Created variables for datapoints we wanted to analyze</a:t>
            </a:r>
          </a:p>
          <a:p>
            <a:pPr marL="171450" lvl="0" indent="-171450">
              <a:buFont typeface="Arial" panose="020B0604020202020204" pitchFamily="34" charset="0"/>
              <a:buChar char="•"/>
            </a:pPr>
            <a:r>
              <a:rPr lang="en-US" baseline="0" dirty="0"/>
              <a:t>Created scatter plot/linear regression analyses for each comparison to identify key takeaways</a:t>
            </a:r>
          </a:p>
          <a:p>
            <a:pPr marL="628650" lvl="1" indent="-171450">
              <a:buFont typeface="Arial" panose="020B0604020202020204" pitchFamily="34" charset="0"/>
              <a:buChar char="•"/>
            </a:pPr>
            <a:r>
              <a:rPr lang="en-US" baseline="0" dirty="0"/>
              <a:t>If more time, would have set up function for this so we didn’t have to copy/paste for each cell</a:t>
            </a:r>
          </a:p>
          <a:p>
            <a:pPr marL="171450" lvl="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68459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a:t>Created separate </a:t>
            </a:r>
            <a:r>
              <a:rPr lang="en-US" baseline="0" dirty="0" err="1"/>
              <a:t>Jupyter</a:t>
            </a:r>
            <a:r>
              <a:rPr lang="en-US" baseline="0" dirty="0"/>
              <a:t> Notebook to map selected counties and determine if there was a geographical relationship</a:t>
            </a:r>
          </a:p>
          <a:p>
            <a:pPr marL="171450" lvl="0" indent="-171450">
              <a:buFont typeface="Arial" panose="020B0604020202020204" pitchFamily="34" charset="0"/>
              <a:buChar char="•"/>
            </a:pPr>
            <a:r>
              <a:rPr lang="en-US" baseline="0" dirty="0"/>
              <a:t>Idea was to get nearby restaurants, fast food, hospitals, gyms, etc. so we could identify if more access to these items affected poor/fair health</a:t>
            </a:r>
          </a:p>
          <a:p>
            <a:pPr marL="628650" lvl="1" indent="-171450">
              <a:buFont typeface="Arial" panose="020B0604020202020204" pitchFamily="34" charset="0"/>
              <a:buChar char="•"/>
            </a:pPr>
            <a:r>
              <a:rPr lang="en-US" baseline="0" dirty="0"/>
              <a:t>Did not work since we could only get nearest result</a:t>
            </a:r>
          </a:p>
          <a:p>
            <a:pPr marL="171450" lvl="0" indent="-171450">
              <a:buFont typeface="Arial" panose="020B0604020202020204" pitchFamily="34" charset="0"/>
              <a:buChar char="•"/>
            </a:pPr>
            <a:r>
              <a:rPr lang="en-US" baseline="0" dirty="0"/>
              <a:t>Created </a:t>
            </a:r>
            <a:r>
              <a:rPr lang="en-US" baseline="0" dirty="0" err="1"/>
              <a:t>dataframe</a:t>
            </a:r>
            <a:r>
              <a:rPr lang="en-US" baseline="0" dirty="0"/>
              <a:t> of top 20 counties then bottom 20 counties so we could apply specific colors to each</a:t>
            </a:r>
          </a:p>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97794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overwhelmed</a:t>
            </a:r>
            <a:r>
              <a:rPr lang="en-US" baseline="0" dirty="0"/>
              <a:t> by amount of data available for U.S. counties</a:t>
            </a:r>
          </a:p>
          <a:p>
            <a:pPr marL="171450" indent="-171450">
              <a:buFont typeface="Arial" panose="020B0604020202020204" pitchFamily="34" charset="0"/>
              <a:buChar char="•"/>
            </a:pPr>
            <a:r>
              <a:rPr lang="en-US" baseline="0" dirty="0"/>
              <a:t>Went through plethora of comparisons/analyses</a:t>
            </a:r>
          </a:p>
          <a:p>
            <a:pPr marL="171450" indent="-171450">
              <a:buFont typeface="Arial" panose="020B0604020202020204" pitchFamily="34" charset="0"/>
              <a:buChar char="•"/>
            </a:pPr>
            <a:r>
              <a:rPr lang="en-US" baseline="0" dirty="0"/>
              <a:t>Surprised by weak correlation between fair health and obesity</a:t>
            </a:r>
          </a:p>
          <a:p>
            <a:pPr marL="628650" lvl="1" indent="-171450">
              <a:buFont typeface="Arial" panose="020B0604020202020204" pitchFamily="34" charset="0"/>
              <a:buChar char="•"/>
            </a:pPr>
            <a:r>
              <a:rPr lang="en-US" baseline="0" dirty="0"/>
              <a:t>Obesity defined as adults reporting BMI &gt;30</a:t>
            </a:r>
          </a:p>
          <a:p>
            <a:pPr marL="628650" lvl="1" indent="-171450">
              <a:buFont typeface="Arial" panose="020B0604020202020204" pitchFamily="34" charset="0"/>
              <a:buChar char="•"/>
            </a:pPr>
            <a:r>
              <a:rPr lang="en-US" baseline="0" dirty="0"/>
              <a:t>Respondents may not have been truthful or understood how to define themselves as obese</a:t>
            </a:r>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Weak correlation between fair health and income ratio</a:t>
            </a:r>
          </a:p>
          <a:p>
            <a:pPr marL="628650" lvl="1" indent="-171450">
              <a:buFont typeface="Arial" panose="020B0604020202020204" pitchFamily="34" charset="0"/>
              <a:buChar char="•"/>
            </a:pPr>
            <a:r>
              <a:rPr lang="en-US" baseline="0" dirty="0"/>
              <a:t>Income ratio = ratio of household income at 80</a:t>
            </a:r>
            <a:r>
              <a:rPr lang="en-US" baseline="30000" dirty="0"/>
              <a:t>th</a:t>
            </a:r>
            <a:r>
              <a:rPr lang="en-US" baseline="0" dirty="0"/>
              <a:t> percentile of median household income to income at the 20</a:t>
            </a:r>
            <a:r>
              <a:rPr lang="en-US" baseline="30000" dirty="0"/>
              <a:t>th</a:t>
            </a:r>
            <a:r>
              <a:rPr lang="en-US" baseline="0" dirty="0"/>
              <a:t> percentile</a:t>
            </a:r>
          </a:p>
          <a:p>
            <a:pPr marL="171450" lvl="0" indent="-171450">
              <a:buFont typeface="Arial" panose="020B0604020202020204" pitchFamily="34" charset="0"/>
              <a:buChar char="•"/>
            </a:pPr>
            <a:r>
              <a:rPr lang="en-US" dirty="0"/>
              <a:t>Thought that there would be stronger correlation – lower ratio would see higher health since less of a gap</a:t>
            </a:r>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4258353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20 highest-ranking counties with poor health fell into 6 states</a:t>
            </a: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dirty="0"/>
          </a:p>
        </p:txBody>
      </p:sp>
    </p:spTree>
    <p:extLst>
      <p:ext uri="{BB962C8B-B14F-4D97-AF65-F5344CB8AC3E}">
        <p14:creationId xmlns:p14="http://schemas.microsoft.com/office/powerpoint/2010/main" val="2352331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Challenging to get data into desired format for analysis</a:t>
            </a:r>
          </a:p>
          <a:p>
            <a:pPr marL="628650" lvl="1" indent="-171450">
              <a:buFont typeface="Arial" panose="020B0604020202020204" pitchFamily="34" charset="0"/>
              <a:buChar char="•"/>
            </a:pPr>
            <a:r>
              <a:rPr lang="en-US" dirty="0"/>
              <a:t>Mentioned geodata challenges</a:t>
            </a:r>
          </a:p>
          <a:p>
            <a:pPr marL="628650" lvl="1" indent="-171450">
              <a:buFont typeface="Arial" panose="020B0604020202020204" pitchFamily="34" charset="0"/>
              <a:buChar char="•"/>
            </a:pPr>
            <a:r>
              <a:rPr lang="en-US" dirty="0"/>
              <a:t>Hard to stay focused - kept wanting to investigate other questions that arose during analysis</a:t>
            </a:r>
          </a:p>
          <a:p>
            <a:pPr marL="171450" indent="-171450">
              <a:buFont typeface="Arial" panose="020B0604020202020204" pitchFamily="34" charset="0"/>
              <a:buChar char="•"/>
            </a:pPr>
            <a:r>
              <a:rPr lang="en-US" dirty="0"/>
              <a:t>Wanted to show all of a certain place type in relation to county</a:t>
            </a:r>
          </a:p>
          <a:p>
            <a:pPr marL="628650" lvl="1" indent="-171450">
              <a:buFont typeface="Arial" panose="020B0604020202020204" pitchFamily="34" charset="0"/>
              <a:buChar char="•"/>
            </a:pPr>
            <a:r>
              <a:rPr lang="en-US" dirty="0"/>
              <a:t>“Nearby” just returns nearest place type</a:t>
            </a:r>
          </a:p>
          <a:p>
            <a:pPr marL="628650" lvl="1" indent="-171450">
              <a:buFont typeface="Arial" panose="020B0604020202020204" pitchFamily="34" charset="0"/>
              <a:buChar char="•"/>
            </a:pPr>
            <a:r>
              <a:rPr lang="en-US" dirty="0"/>
              <a:t>Would like to see if counties with higher fair health scores have more parks, gyms, health care providers, etc.</a:t>
            </a:r>
          </a:p>
          <a:p>
            <a:pPr marL="171450" lvl="0" indent="-171450">
              <a:buFont typeface="Arial" panose="020B0604020202020204" pitchFamily="34" charset="0"/>
              <a:buChar char="•"/>
            </a:pPr>
            <a:r>
              <a:rPr lang="en-US" dirty="0"/>
              <a:t>Previously mentioned that “Preventable Hospital Stays” limited to Medicare Enrollees</a:t>
            </a:r>
          </a:p>
          <a:p>
            <a:pPr marL="628650" lvl="1" indent="-171450">
              <a:buFont typeface="Arial" panose="020B0604020202020204" pitchFamily="34" charset="0"/>
              <a:buChar char="•"/>
            </a:pPr>
            <a:r>
              <a:rPr lang="en-US" dirty="0"/>
              <a:t>Could have looked for other data source to try to get this for entire population</a:t>
            </a:r>
          </a:p>
          <a:p>
            <a:pPr marL="171450" lvl="0" indent="-171450">
              <a:buFont typeface="Arial" panose="020B0604020202020204" pitchFamily="34" charset="0"/>
              <a:buChar char="•"/>
            </a:pPr>
            <a:r>
              <a:rPr lang="en-US" dirty="0"/>
              <a:t>Data accuracy</a:t>
            </a:r>
          </a:p>
          <a:p>
            <a:pPr marL="628650" lvl="1" indent="-171450">
              <a:buFont typeface="Arial" panose="020B0604020202020204" pitchFamily="34" charset="0"/>
              <a:buChar char="•"/>
            </a:pPr>
            <a:r>
              <a:rPr lang="en-US" dirty="0"/>
              <a:t>Were respondents truthful about alcohol consumption, obesity, mental/physical health, etc.?</a:t>
            </a:r>
          </a:p>
          <a:p>
            <a:pPr marL="171450" lvl="0" indent="-171450">
              <a:buFont typeface="Arial" panose="020B0604020202020204" pitchFamily="34" charset="0"/>
              <a:buChar char="•"/>
            </a:pPr>
            <a:r>
              <a:rPr lang="en-US" dirty="0"/>
              <a:t>Research tasks</a:t>
            </a:r>
          </a:p>
          <a:p>
            <a:pPr marL="628650" lvl="1" indent="-171450">
              <a:buFont typeface="Arial" panose="020B0604020202020204" pitchFamily="34" charset="0"/>
              <a:buChar char="•"/>
            </a:pPr>
            <a:r>
              <a:rPr lang="en-US" dirty="0"/>
              <a:t>Tried doing some research individually but kept regrouping because new questions arose</a:t>
            </a:r>
          </a:p>
          <a:p>
            <a:pPr marL="628650" lvl="1" indent="-171450">
              <a:buFont typeface="Arial" panose="020B0604020202020204" pitchFamily="34" charset="0"/>
              <a:buChar char="•"/>
            </a:pPr>
            <a:r>
              <a:rPr lang="en-US" dirty="0"/>
              <a:t>Found it more effective to assign certain tasks to each person then work through each as group</a:t>
            </a:r>
          </a:p>
          <a:p>
            <a:pPr marL="628650" lvl="1" indent="-171450">
              <a:buFont typeface="Arial" panose="020B0604020202020204" pitchFamily="34" charset="0"/>
              <a:buChar char="•"/>
            </a:pPr>
            <a:r>
              <a:rPr lang="en-US" dirty="0"/>
              <a:t>Assisted each other in real-time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21</a:t>
            </a:fld>
            <a:endParaRPr lang="en-US" dirty="0"/>
          </a:p>
        </p:txBody>
      </p:sp>
    </p:spTree>
    <p:extLst>
      <p:ext uri="{BB962C8B-B14F-4D97-AF65-F5344CB8AC3E}">
        <p14:creationId xmlns:p14="http://schemas.microsoft.com/office/powerpoint/2010/main" val="343481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numerator is the number of adults who reported 14 or more days in response to the question, “Now, thinking about your mental health, which includes stress, depression, and problems with emotions, for how many days during the past 30 days was your mental health not good?”</a:t>
            </a:r>
          </a:p>
          <a:p>
            <a:endParaRPr lang="en-US" b="0" i="0" dirty="0">
              <a:solidFill>
                <a:srgbClr val="555555"/>
              </a:solidFill>
              <a:effectLst/>
              <a:latin typeface="Lato"/>
            </a:endParaRPr>
          </a:p>
          <a:p>
            <a:r>
              <a:rPr lang="en-US" b="0" i="0" dirty="0">
                <a:solidFill>
                  <a:srgbClr val="555555"/>
                </a:solidFill>
                <a:effectLst/>
                <a:latin typeface="Lato"/>
              </a:rPr>
              <a:t>The numerator is the number of adults who reported 14 or more days in response to the question, “Thinking about your physical health, which includes physical illness and injury, for how many days during the past 30 days was your physical health not good?”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628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Physical Inactivity is based on responses to the Behavioral Risk Factor Surveillance Survey and is the percentage of adults ages 20 and over reporting no leisure-time physical activity in the past month.</a:t>
            </a:r>
          </a:p>
          <a:p>
            <a:endParaRPr lang="en-US" b="0" i="0" dirty="0">
              <a:solidFill>
                <a:srgbClr val="555555"/>
              </a:solidFill>
              <a:effectLst/>
              <a:latin typeface="Lato"/>
            </a:endParaRPr>
          </a:p>
          <a:p>
            <a:pPr algn="l"/>
            <a:r>
              <a:rPr lang="en-US" b="0" i="0" dirty="0">
                <a:solidFill>
                  <a:srgbClr val="555555"/>
                </a:solidFill>
                <a:effectLst/>
                <a:latin typeface="Lato"/>
              </a:rPr>
              <a:t>Access to Exercise Opportunities measures the percentage of individuals in a county who live reasonably close to a location for physical activity. Locations for physical activity are defined as parks or recreational facilities. Individuals are considered to have access to exercise opportunities if they:</a:t>
            </a:r>
          </a:p>
          <a:p>
            <a:pPr algn="l"/>
            <a:r>
              <a:rPr lang="en-US" b="0" i="0" dirty="0">
                <a:solidFill>
                  <a:srgbClr val="555555"/>
                </a:solidFill>
                <a:effectLst/>
                <a:latin typeface="Lato"/>
              </a:rPr>
              <a:t>• reside in a census block that is within a half mile of a park, or</a:t>
            </a:r>
            <a:br>
              <a:rPr lang="en-US" b="0" i="0" dirty="0">
                <a:solidFill>
                  <a:srgbClr val="555555"/>
                </a:solidFill>
                <a:effectLst/>
                <a:latin typeface="Lato"/>
              </a:rPr>
            </a:br>
            <a:r>
              <a:rPr lang="en-US" b="0" i="0" dirty="0">
                <a:solidFill>
                  <a:srgbClr val="555555"/>
                </a:solidFill>
                <a:effectLst/>
                <a:latin typeface="Lato"/>
              </a:rPr>
              <a:t>• reside in an urban census block that is within one mile of a recreational facility, or</a:t>
            </a:r>
            <a:br>
              <a:rPr lang="en-US" b="0" i="0" dirty="0">
                <a:solidFill>
                  <a:srgbClr val="555555"/>
                </a:solidFill>
                <a:effectLst/>
                <a:latin typeface="Lato"/>
              </a:rPr>
            </a:br>
            <a:r>
              <a:rPr lang="en-US" b="0" i="0" dirty="0">
                <a:solidFill>
                  <a:srgbClr val="555555"/>
                </a:solidFill>
                <a:effectLst/>
                <a:latin typeface="Lato"/>
              </a:rPr>
              <a:t>• reside in a rural census block that is within three miles of a recreational facility.</a:t>
            </a:r>
          </a:p>
          <a:p>
            <a:endParaRPr lang="en-US" dirty="0"/>
          </a:p>
          <a:p>
            <a:r>
              <a:rPr lang="en-US" b="0" i="0" dirty="0">
                <a:solidFill>
                  <a:srgbClr val="555555"/>
                </a:solidFill>
                <a:effectLst/>
                <a:latin typeface="Lato"/>
              </a:rPr>
              <a:t>The </a:t>
            </a:r>
            <a:r>
              <a:rPr lang="en-US" b="0" i="0" u="none" strike="noStrike" dirty="0">
                <a:solidFill>
                  <a:srgbClr val="1B70B6"/>
                </a:solidFill>
                <a:effectLst/>
                <a:latin typeface="Lato"/>
                <a:hlinkClick r:id="rId3"/>
              </a:rPr>
              <a:t>Walk Score</a:t>
            </a:r>
            <a:r>
              <a:rPr lang="en-US" b="0" i="0" dirty="0">
                <a:solidFill>
                  <a:srgbClr val="555555"/>
                </a:solidFill>
                <a:effectLst/>
                <a:latin typeface="Lato"/>
              </a:rPr>
              <a:t> site lets you insert any address and find the walkability of that location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55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387408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Lato"/>
              </a:rPr>
              <a:t>The Behavioral Risk Factor Surveillance System (BRFSS) is a state-based random digit dial (RDD) telephone survey that is conducted annually in all states, the District of Columbia, and U.S. territories. Data obtained from the BRFSS are representative of each state’s total non-institutionalized population over 18 years of age and have included more than 400,000 annual respondents with landline telephones or cellphones since 2011.</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33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337995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analysis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3615402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pPr marL="171450" indent="-171450">
              <a:buSzPct val="100000"/>
              <a:buFont typeface="Arial"/>
              <a:buChar char="•"/>
            </a:pPr>
            <a:r>
              <a:t>Fair Health: Poor or Fair Health measures the percentage of adults in a county who consider themselves to be in poor or fair health.</a:t>
            </a:r>
          </a:p>
          <a:p>
            <a:pPr marL="628650" lvl="1" indent="-171450">
              <a:buSzPct val="100000"/>
              <a:buFont typeface="Arial"/>
              <a:buChar char="•"/>
            </a:pPr>
            <a:r>
              <a:t>https://www.countyhealthrankings.org/explore-health-rankings/measures-data-sources/county-health-rankings-model/health-outcomes/quality-of-life/poor-or-fair-health</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determining sources, had to bring</a:t>
            </a:r>
            <a:r>
              <a:rPr lang="en-US" baseline="0" dirty="0"/>
              <a:t> all data together to perform desired analyses</a:t>
            </a:r>
            <a:endParaRPr lang="en-US" dirty="0"/>
          </a:p>
        </p:txBody>
      </p:sp>
      <p:sp>
        <p:nvSpPr>
          <p:cNvPr id="4" name="Slide Number Placeholder 3"/>
          <p:cNvSpPr>
            <a:spLocks noGrp="1"/>
          </p:cNvSpPr>
          <p:nvPr>
            <p:ph type="sldNum" sz="quarter" idx="5"/>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426825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Understand data</a:t>
            </a:r>
          </a:p>
          <a:p>
            <a:pPr marL="628650" lvl="1" indent="-171450">
              <a:buFont typeface="Arial" panose="020B0604020202020204" pitchFamily="34" charset="0"/>
              <a:buChar char="•"/>
            </a:pPr>
            <a:r>
              <a:rPr lang="en-US" dirty="0"/>
              <a:t>County</a:t>
            </a:r>
            <a:r>
              <a:rPr lang="en-US" baseline="0" dirty="0"/>
              <a:t> Health Rankings (CHR) had wealth of information</a:t>
            </a:r>
          </a:p>
          <a:p>
            <a:pPr marL="628650" lvl="1" indent="-171450">
              <a:buFont typeface="Arial" panose="020B0604020202020204" pitchFamily="34" charset="0"/>
              <a:buChar char="•"/>
            </a:pPr>
            <a:r>
              <a:rPr lang="en-US" baseline="0" dirty="0"/>
              <a:t>Hours spent reviewing documentation/asking additional questions</a:t>
            </a:r>
          </a:p>
          <a:p>
            <a:pPr marL="1085850" lvl="2" indent="-171450">
              <a:buFont typeface="Arial" panose="020B0604020202020204" pitchFamily="34" charset="0"/>
              <a:buChar char="•"/>
            </a:pPr>
            <a:r>
              <a:rPr lang="en-US" baseline="0" dirty="0"/>
              <a:t>Definition of each datapoint</a:t>
            </a:r>
          </a:p>
          <a:p>
            <a:pPr marL="1085850" lvl="2" indent="-171450">
              <a:buFont typeface="Arial" panose="020B0604020202020204" pitchFamily="34" charset="0"/>
              <a:buChar char="•"/>
            </a:pPr>
            <a:r>
              <a:rPr lang="en-US" baseline="0" dirty="0"/>
              <a:t>Meanings of ratios</a:t>
            </a:r>
          </a:p>
          <a:p>
            <a:pPr marL="1085850" lvl="2" indent="-171450">
              <a:buFont typeface="Arial" panose="020B0604020202020204" pitchFamily="34" charset="0"/>
              <a:buChar char="•"/>
            </a:pPr>
            <a:r>
              <a:rPr lang="en-US" baseline="0" dirty="0"/>
              <a:t>How data were grouped for various analyses</a:t>
            </a:r>
          </a:p>
          <a:p>
            <a:pPr marL="171450" lvl="0" indent="-171450">
              <a:buFont typeface="Arial" panose="020B0604020202020204" pitchFamily="34" charset="0"/>
              <a:buChar char="•"/>
            </a:pPr>
            <a:r>
              <a:rPr lang="en-US" baseline="0" dirty="0"/>
              <a:t>Narrow focus</a:t>
            </a:r>
          </a:p>
          <a:p>
            <a:pPr marL="628650" lvl="1" indent="-171450">
              <a:buFont typeface="Arial" panose="020B0604020202020204" pitchFamily="34" charset="0"/>
              <a:buChar char="•"/>
            </a:pPr>
            <a:r>
              <a:rPr lang="en-US" baseline="0" dirty="0"/>
              <a:t>Continued to think about other comparisons but had to narrow focus</a:t>
            </a:r>
          </a:p>
          <a:p>
            <a:pPr marL="628650" lvl="1" indent="-171450">
              <a:buFont typeface="Arial" panose="020B0604020202020204" pitchFamily="34" charset="0"/>
              <a:buChar char="•"/>
            </a:pPr>
            <a:r>
              <a:rPr lang="en-US" baseline="0" dirty="0"/>
              <a:t>Defined scope that we could analyze within given timeframe</a:t>
            </a:r>
          </a:p>
          <a:p>
            <a:pPr marL="628650" lvl="1" indent="-171450">
              <a:buFont typeface="Arial" panose="020B0604020202020204" pitchFamily="34" charset="0"/>
              <a:buChar char="•"/>
            </a:pPr>
            <a:r>
              <a:rPr lang="en-US" baseline="0" dirty="0"/>
              <a:t>Decided to look at top and bottom 20 counties within U.S. based on % poor/fair health</a:t>
            </a:r>
          </a:p>
          <a:p>
            <a:pPr marL="171450" lvl="0" indent="-171450">
              <a:buFont typeface="Arial" panose="020B0604020202020204" pitchFamily="34" charset="0"/>
              <a:buChar char="•"/>
            </a:pPr>
            <a:r>
              <a:rPr lang="en-US" baseline="0" dirty="0"/>
              <a:t>Prepare data</a:t>
            </a:r>
          </a:p>
          <a:p>
            <a:pPr marL="628650" lvl="1" indent="-171450">
              <a:buFont typeface="Arial" panose="020B0604020202020204" pitchFamily="34" charset="0"/>
              <a:buChar char="•"/>
            </a:pPr>
            <a:r>
              <a:rPr lang="en-US" baseline="0" dirty="0"/>
              <a:t>Ranking assigned in CHR was not what we wanted to analyze</a:t>
            </a:r>
          </a:p>
          <a:p>
            <a:pPr marL="1085850" lvl="2" indent="-171450">
              <a:buFont typeface="Arial" panose="020B0604020202020204" pitchFamily="34" charset="0"/>
              <a:buChar char="•"/>
            </a:pPr>
            <a:r>
              <a:rPr lang="en-US" baseline="0" dirty="0"/>
              <a:t>By state, not entire country</a:t>
            </a:r>
          </a:p>
          <a:p>
            <a:pPr marL="1085850" lvl="2" indent="-171450">
              <a:buFont typeface="Arial" panose="020B0604020202020204" pitchFamily="34" charset="0"/>
              <a:buChar char="•"/>
            </a:pPr>
            <a:r>
              <a:rPr lang="en-US" baseline="0" dirty="0"/>
              <a:t>Tried looking for other sources with county-level ranking but didn’t find exactly what we wanted</a:t>
            </a:r>
          </a:p>
          <a:p>
            <a:pPr marL="1085850" lvl="2" indent="-171450">
              <a:buFont typeface="Arial" panose="020B0604020202020204" pitchFamily="34" charset="0"/>
              <a:buChar char="•"/>
            </a:pPr>
            <a:r>
              <a:rPr lang="en-US" baseline="0" dirty="0"/>
              <a:t>Thought about creating our own ranking – possibility for future project</a:t>
            </a:r>
          </a:p>
          <a:p>
            <a:pPr marL="1085850" lvl="2" indent="-171450">
              <a:buFont typeface="Arial" panose="020B0604020202020204" pitchFamily="34" charset="0"/>
              <a:buChar char="•"/>
            </a:pPr>
            <a:r>
              <a:rPr lang="en-US" baseline="0" dirty="0"/>
              <a:t>Stuck with CHR due to thoroughness and added state abbreviation and </a:t>
            </a:r>
            <a:r>
              <a:rPr lang="en-US" baseline="0" dirty="0" err="1"/>
              <a:t>lat</a:t>
            </a:r>
            <a:r>
              <a:rPr lang="en-US" baseline="0" dirty="0"/>
              <a:t>/</a:t>
            </a:r>
            <a:r>
              <a:rPr lang="en-US" baseline="0" dirty="0" err="1"/>
              <a:t>lon</a:t>
            </a:r>
            <a:r>
              <a:rPr lang="en-US" baseline="0" dirty="0"/>
              <a:t> </a:t>
            </a:r>
          </a:p>
          <a:p>
            <a:pPr marL="628650" lvl="1" indent="-171450">
              <a:buFont typeface="Arial" panose="020B0604020202020204" pitchFamily="34" charset="0"/>
              <a:buChar char="•"/>
            </a:pPr>
            <a:r>
              <a:rPr lang="en-US" baseline="0" dirty="0"/>
              <a:t>Following slides demonstrate the process of preparing the data</a:t>
            </a:r>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9/9/2020</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9/9/2020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9/9/2020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9/9/2020</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5" name="title block"/>
          <p:cNvSpPr/>
          <p:nvPr/>
        </p:nvSpPr>
        <p:spPr>
          <a:xfrm>
            <a:off x="1142305" y="1600200"/>
            <a:ext cx="11056054" cy="3276600"/>
          </a:xfrm>
          <a:prstGeom prst="rect">
            <a:avLst/>
          </a:prstGeom>
          <a:solidFill>
            <a:srgbClr val="355D7E"/>
          </a:solidFill>
          <a:ln w="12700">
            <a:miter lim="400000"/>
          </a:ln>
        </p:spPr>
        <p:txBody>
          <a:bodyPr lIns="45719" rIns="45719" anchor="ctr"/>
          <a:lstStyle/>
          <a:p>
            <a:pPr>
              <a:defRPr>
                <a:solidFill>
                  <a:srgbClr val="FFFFFF"/>
                </a:solidFill>
              </a:defRPr>
            </a:pPr>
            <a:endParaRPr sz="1800"/>
          </a:p>
        </p:txBody>
      </p:sp>
      <p:grpSp>
        <p:nvGrpSpPr>
          <p:cNvPr id="19" name="top graphic"/>
          <p:cNvGrpSpPr/>
          <p:nvPr/>
        </p:nvGrpSpPr>
        <p:grpSpPr>
          <a:xfrm>
            <a:off x="1279" y="-1"/>
            <a:ext cx="12198487" cy="429770"/>
            <a:chOff x="0" y="0"/>
            <a:chExt cx="12188952" cy="429768"/>
          </a:xfrm>
        </p:grpSpPr>
        <p:sp>
          <p:nvSpPr>
            <p:cNvPr id="16" name="Rectangle 7"/>
            <p:cNvSpPr/>
            <p:nvPr/>
          </p:nvSpPr>
          <p:spPr>
            <a:xfrm>
              <a:off x="-1" y="-1"/>
              <a:ext cx="12188954" cy="228601"/>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7" name="Rectangle 8"/>
            <p:cNvSpPr/>
            <p:nvPr/>
          </p:nvSpPr>
          <p:spPr>
            <a:xfrm>
              <a:off x="-1" y="228600"/>
              <a:ext cx="12188954" cy="201169"/>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8" name="Rectangle 9"/>
            <p:cNvSpPr/>
            <p:nvPr/>
          </p:nvSpPr>
          <p:spPr>
            <a:xfrm>
              <a:off x="-1" y="306324"/>
              <a:ext cx="12188954" cy="45721"/>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grpSp>
        <p:nvGrpSpPr>
          <p:cNvPr id="23" name="bottom graphic"/>
          <p:cNvGrpSpPr/>
          <p:nvPr/>
        </p:nvGrpSpPr>
        <p:grpSpPr>
          <a:xfrm>
            <a:off x="0" y="6080760"/>
            <a:ext cx="12199766" cy="777241"/>
            <a:chOff x="0" y="0"/>
            <a:chExt cx="12190231" cy="777240"/>
          </a:xfrm>
        </p:grpSpPr>
        <p:sp>
          <p:nvSpPr>
            <p:cNvPr id="20" name="Rectangle 12"/>
            <p:cNvSpPr/>
            <p:nvPr/>
          </p:nvSpPr>
          <p:spPr>
            <a:xfrm>
              <a:off x="0" y="137159"/>
              <a:ext cx="12188826" cy="640082"/>
            </a:xfrm>
            <a:prstGeom prst="rect">
              <a:avLst/>
            </a:prstGeom>
            <a:blipFill rotWithShape="1">
              <a:blip r:embed="rId2"/>
              <a:srcRect/>
              <a:tile tx="0" ty="0" sx="100000" sy="100000" flip="none" algn="tl"/>
            </a:blip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21" name="Rectangle 13"/>
            <p:cNvSpPr/>
            <p:nvPr/>
          </p:nvSpPr>
          <p:spPr>
            <a:xfrm>
              <a:off x="1278" y="-1"/>
              <a:ext cx="12188954" cy="97216"/>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22" name="Rectangle 14"/>
            <p:cNvSpPr/>
            <p:nvPr/>
          </p:nvSpPr>
          <p:spPr>
            <a:xfrm>
              <a:off x="1278" y="91440"/>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24" name="Title Text"/>
          <p:cNvSpPr txBox="1">
            <a:spLocks noGrp="1"/>
          </p:cNvSpPr>
          <p:nvPr>
            <p:ph type="title"/>
          </p:nvPr>
        </p:nvSpPr>
        <p:spPr>
          <a:xfrm>
            <a:off x="1523604" y="1905000"/>
            <a:ext cx="9151150" cy="2667000"/>
          </a:xfrm>
          <a:prstGeom prst="rect">
            <a:avLst/>
          </a:prstGeom>
        </p:spPr>
        <p:txBody>
          <a:bodyPr/>
          <a:lstStyle>
            <a:lvl1pPr>
              <a:lnSpc>
                <a:spcPct val="80000"/>
              </a:lnSpc>
              <a:defRPr sz="6600">
                <a:solidFill>
                  <a:srgbClr val="FFFFFF"/>
                </a:solidFill>
                <a:effectLst>
                  <a:outerShdw blurRad="88900" rotWithShape="0">
                    <a:srgbClr val="000000">
                      <a:alpha val="35000"/>
                    </a:srgbClr>
                  </a:outerShdw>
                </a:effectLst>
              </a:defRPr>
            </a:lvl1pPr>
          </a:lstStyle>
          <a:p>
            <a:r>
              <a:t>Title Text</a:t>
            </a:r>
          </a:p>
        </p:txBody>
      </p:sp>
      <p:sp>
        <p:nvSpPr>
          <p:cNvPr id="25" name="Body Level One…"/>
          <p:cNvSpPr txBox="1">
            <a:spLocks noGrp="1"/>
          </p:cNvSpPr>
          <p:nvPr>
            <p:ph type="body" sz="quarter" idx="1"/>
          </p:nvPr>
        </p:nvSpPr>
        <p:spPr>
          <a:xfrm>
            <a:off x="1523603" y="5029200"/>
            <a:ext cx="8236035" cy="838200"/>
          </a:xfrm>
          <a:prstGeom prst="rect">
            <a:avLst/>
          </a:prstGeom>
        </p:spPr>
        <p:txBody>
          <a:bodyPr/>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9617619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grpSp>
        <p:nvGrpSpPr>
          <p:cNvPr id="36" name="top graphic"/>
          <p:cNvGrpSpPr/>
          <p:nvPr/>
        </p:nvGrpSpPr>
        <p:grpSpPr>
          <a:xfrm>
            <a:off x="1279" y="1"/>
            <a:ext cx="12198487" cy="320041"/>
            <a:chOff x="0" y="0"/>
            <a:chExt cx="12188952" cy="320040"/>
          </a:xfrm>
        </p:grpSpPr>
        <p:sp>
          <p:nvSpPr>
            <p:cNvPr id="33"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34"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35"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37" name="Title Text"/>
          <p:cNvSpPr txBox="1">
            <a:spLocks noGrp="1"/>
          </p:cNvSpPr>
          <p:nvPr>
            <p:ph type="title"/>
          </p:nvPr>
        </p:nvSpPr>
        <p:spPr>
          <a:xfrm>
            <a:off x="1524067" y="609600"/>
            <a:ext cx="9150690" cy="1066800"/>
          </a:xfrm>
          <a:prstGeom prst="rect">
            <a:avLst/>
          </a:prstGeom>
        </p:spPr>
        <p:txBody>
          <a:bodyPr/>
          <a:lstStyle/>
          <a:p>
            <a:r>
              <a:t>Title Text</a:t>
            </a:r>
          </a:p>
        </p:txBody>
      </p:sp>
      <p:sp>
        <p:nvSpPr>
          <p:cNvPr id="38" name="Body Level One…"/>
          <p:cNvSpPr txBox="1">
            <a:spLocks noGrp="1"/>
          </p:cNvSpPr>
          <p:nvPr>
            <p:ph type="body" idx="1"/>
          </p:nvPr>
        </p:nvSpPr>
        <p:spPr>
          <a:xfrm>
            <a:off x="1524067" y="1905000"/>
            <a:ext cx="9150690" cy="369746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1005239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6" name="Title Text"/>
          <p:cNvSpPr txBox="1">
            <a:spLocks noGrp="1"/>
          </p:cNvSpPr>
          <p:nvPr>
            <p:ph type="title"/>
          </p:nvPr>
        </p:nvSpPr>
        <p:spPr>
          <a:xfrm>
            <a:off x="1523603" y="1905000"/>
            <a:ext cx="9151152" cy="2667000"/>
          </a:xfrm>
          <a:prstGeom prst="rect">
            <a:avLst/>
          </a:prstGeom>
        </p:spPr>
        <p:txBody>
          <a:bodyPr/>
          <a:lstStyle>
            <a:lvl1pPr>
              <a:defRPr sz="5400"/>
            </a:lvl1pPr>
          </a:lstStyle>
          <a:p>
            <a:r>
              <a:t>Title Text</a:t>
            </a:r>
          </a:p>
        </p:txBody>
      </p:sp>
      <p:sp>
        <p:nvSpPr>
          <p:cNvPr id="47" name="Body Level One…"/>
          <p:cNvSpPr txBox="1">
            <a:spLocks noGrp="1"/>
          </p:cNvSpPr>
          <p:nvPr>
            <p:ph type="body" sz="quarter" idx="1"/>
          </p:nvPr>
        </p:nvSpPr>
        <p:spPr>
          <a:xfrm>
            <a:off x="1523603" y="4876800"/>
            <a:ext cx="8236035" cy="1143000"/>
          </a:xfrm>
          <a:prstGeom prst="rect">
            <a:avLst/>
          </a:prstGeom>
        </p:spPr>
        <p:txBody>
          <a:bodyPr/>
          <a:lstStyle>
            <a:lvl1pPr marL="0" indent="0">
              <a:spcBef>
                <a:spcPts val="0"/>
              </a:spcBef>
              <a:buClrTx/>
              <a:buSzTx/>
              <a:buNone/>
            </a:lvl1pPr>
            <a:lvl2pPr marL="0" indent="457200">
              <a:spcBef>
                <a:spcPts val="0"/>
              </a:spcBef>
              <a:buClrTx/>
              <a:buSzTx/>
              <a:buNone/>
            </a:lvl2pPr>
            <a:lvl3pPr marL="0" indent="914400">
              <a:spcBef>
                <a:spcPts val="0"/>
              </a:spcBef>
              <a:buClrTx/>
              <a:buSzTx/>
              <a:buNone/>
            </a:lvl3pPr>
            <a:lvl4pPr marL="0" indent="1371600">
              <a:spcBef>
                <a:spcPts val="0"/>
              </a:spcBef>
              <a:buClrTx/>
              <a:buSzTx/>
              <a:buNone/>
            </a:lvl4pPr>
            <a:lvl5pPr marL="0" indent="1828800">
              <a:spcBef>
                <a:spcPts val="0"/>
              </a:spcBef>
              <a:buClrTx/>
              <a:buSzTx/>
              <a:buNone/>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33254738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grpSp>
        <p:nvGrpSpPr>
          <p:cNvPr id="58" name="top graphic"/>
          <p:cNvGrpSpPr/>
          <p:nvPr/>
        </p:nvGrpSpPr>
        <p:grpSpPr>
          <a:xfrm>
            <a:off x="1279" y="1"/>
            <a:ext cx="12198487" cy="320041"/>
            <a:chOff x="0" y="0"/>
            <a:chExt cx="12188952" cy="320040"/>
          </a:xfrm>
        </p:grpSpPr>
        <p:sp>
          <p:nvSpPr>
            <p:cNvPr id="55"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56"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57"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59" name="Title Text"/>
          <p:cNvSpPr txBox="1">
            <a:spLocks noGrp="1"/>
          </p:cNvSpPr>
          <p:nvPr>
            <p:ph type="title"/>
          </p:nvPr>
        </p:nvSpPr>
        <p:spPr>
          <a:xfrm>
            <a:off x="1524067" y="609600"/>
            <a:ext cx="9150690" cy="1066800"/>
          </a:xfrm>
          <a:prstGeom prst="rect">
            <a:avLst/>
          </a:prstGeom>
        </p:spPr>
        <p:txBody>
          <a:bodyPr/>
          <a:lstStyle/>
          <a:p>
            <a:r>
              <a:t>Title Text</a:t>
            </a:r>
          </a:p>
        </p:txBody>
      </p:sp>
      <p:sp>
        <p:nvSpPr>
          <p:cNvPr id="60" name="Body Level One…"/>
          <p:cNvSpPr txBox="1">
            <a:spLocks noGrp="1"/>
          </p:cNvSpPr>
          <p:nvPr>
            <p:ph type="body" sz="half" idx="1"/>
          </p:nvPr>
        </p:nvSpPr>
        <p:spPr>
          <a:xfrm>
            <a:off x="1523603" y="1904999"/>
            <a:ext cx="4439035" cy="408892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335758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grpSp>
        <p:nvGrpSpPr>
          <p:cNvPr id="71" name="top graphic"/>
          <p:cNvGrpSpPr/>
          <p:nvPr/>
        </p:nvGrpSpPr>
        <p:grpSpPr>
          <a:xfrm>
            <a:off x="1279" y="1"/>
            <a:ext cx="12198487" cy="320041"/>
            <a:chOff x="0" y="0"/>
            <a:chExt cx="12188952" cy="320040"/>
          </a:xfrm>
        </p:grpSpPr>
        <p:sp>
          <p:nvSpPr>
            <p:cNvPr id="68"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69"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70"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72" name="Title Text"/>
          <p:cNvSpPr txBox="1">
            <a:spLocks noGrp="1"/>
          </p:cNvSpPr>
          <p:nvPr>
            <p:ph type="title"/>
          </p:nvPr>
        </p:nvSpPr>
        <p:spPr>
          <a:xfrm>
            <a:off x="1524067" y="609600"/>
            <a:ext cx="9150690" cy="1066800"/>
          </a:xfrm>
          <a:prstGeom prst="rect">
            <a:avLst/>
          </a:prstGeom>
        </p:spPr>
        <p:txBody>
          <a:bodyPr/>
          <a:lstStyle/>
          <a:p>
            <a:r>
              <a:t>Title Text</a:t>
            </a:r>
          </a:p>
        </p:txBody>
      </p:sp>
      <p:sp>
        <p:nvSpPr>
          <p:cNvPr id="73" name="Body Level One…"/>
          <p:cNvSpPr txBox="1">
            <a:spLocks noGrp="1"/>
          </p:cNvSpPr>
          <p:nvPr>
            <p:ph type="body" sz="quarter" idx="1"/>
          </p:nvPr>
        </p:nvSpPr>
        <p:spPr>
          <a:xfrm>
            <a:off x="1523603" y="1828800"/>
            <a:ext cx="4423056" cy="685802"/>
          </a:xfrm>
          <a:prstGeom prst="rect">
            <a:avLst/>
          </a:prstGeom>
        </p:spPr>
        <p:txBody>
          <a:bodyPr anchor="ctr"/>
          <a:lstStyle>
            <a:lvl1pPr marL="0" indent="0">
              <a:spcBef>
                <a:spcPts val="0"/>
              </a:spcBef>
              <a:buClrTx/>
              <a:buSzTx/>
              <a:buNone/>
              <a:defRPr sz="2000" b="1"/>
            </a:lvl1pPr>
            <a:lvl2pPr marL="0" indent="457200">
              <a:spcBef>
                <a:spcPts val="0"/>
              </a:spcBef>
              <a:buClrTx/>
              <a:buSzTx/>
              <a:buNone/>
              <a:defRPr sz="2000" b="1"/>
            </a:lvl2pPr>
            <a:lvl3pPr marL="0" indent="914400">
              <a:spcBef>
                <a:spcPts val="0"/>
              </a:spcBef>
              <a:buClrTx/>
              <a:buSzTx/>
              <a:buNone/>
              <a:defRPr sz="2000" b="1"/>
            </a:lvl3pPr>
            <a:lvl4pPr marL="0" indent="1371600">
              <a:spcBef>
                <a:spcPts val="0"/>
              </a:spcBef>
              <a:buClrTx/>
              <a:buSzTx/>
              <a:buNone/>
              <a:defRPr sz="2000" b="1"/>
            </a:lvl4pPr>
            <a:lvl5pPr marL="0" indent="1828800">
              <a:spcBef>
                <a:spcPts val="0"/>
              </a:spcBef>
              <a:buClrTx/>
              <a:buSzTx/>
              <a:buNone/>
              <a:defRPr sz="2000" b="1"/>
            </a:lvl5pPr>
          </a:lstStyle>
          <a:p>
            <a:r>
              <a:t>Body Level One</a:t>
            </a:r>
          </a:p>
          <a:p>
            <a:pPr lvl="1"/>
            <a:r>
              <a:t>Body Level Two</a:t>
            </a:r>
          </a:p>
          <a:p>
            <a:pPr lvl="2"/>
            <a:r>
              <a:t>Body Level Three</a:t>
            </a:r>
          </a:p>
          <a:p>
            <a:pPr lvl="3"/>
            <a:r>
              <a:t>Body Level Four</a:t>
            </a:r>
          </a:p>
          <a:p>
            <a:pPr lvl="4"/>
            <a:r>
              <a:t>Body Level Five</a:t>
            </a:r>
          </a:p>
        </p:txBody>
      </p:sp>
      <p:sp>
        <p:nvSpPr>
          <p:cNvPr id="74" name="Text Placeholder 4"/>
          <p:cNvSpPr>
            <a:spLocks noGrp="1"/>
          </p:cNvSpPr>
          <p:nvPr>
            <p:ph type="body" sz="quarter" idx="21"/>
          </p:nvPr>
        </p:nvSpPr>
        <p:spPr>
          <a:xfrm>
            <a:off x="6251700" y="1828800"/>
            <a:ext cx="4423055" cy="685802"/>
          </a:xfrm>
          <a:prstGeom prst="rect">
            <a:avLst/>
          </a:prstGeom>
        </p:spPr>
        <p:txBody>
          <a:bodyPr anchor="ctr"/>
          <a:lstStyle>
            <a:lvl1pPr marL="0" indent="0">
              <a:spcBef>
                <a:spcPts val="0"/>
              </a:spcBef>
              <a:buClrTx/>
              <a:buSzTx/>
              <a:buNone/>
              <a:defRPr sz="2000" b="1"/>
            </a:lvl1pPr>
          </a:lstStyle>
          <a:p>
            <a:pPr marL="0" indent="0">
              <a:spcBef>
                <a:spcPts val="0"/>
              </a:spcBef>
              <a:buClrTx/>
              <a:buSzTx/>
              <a:buNone/>
              <a:defRPr sz="2000" b="1"/>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17212237"/>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grpSp>
        <p:nvGrpSpPr>
          <p:cNvPr id="85" name="top graphic"/>
          <p:cNvGrpSpPr/>
          <p:nvPr/>
        </p:nvGrpSpPr>
        <p:grpSpPr>
          <a:xfrm>
            <a:off x="1279" y="1"/>
            <a:ext cx="12198487" cy="320041"/>
            <a:chOff x="0" y="0"/>
            <a:chExt cx="12188952" cy="320040"/>
          </a:xfrm>
        </p:grpSpPr>
        <p:sp>
          <p:nvSpPr>
            <p:cNvPr id="82"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83"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84"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86" name="Title Text"/>
          <p:cNvSpPr txBox="1">
            <a:spLocks noGrp="1"/>
          </p:cNvSpPr>
          <p:nvPr>
            <p:ph type="title"/>
          </p:nvPr>
        </p:nvSpPr>
        <p:spPr>
          <a:xfrm>
            <a:off x="1524067" y="609600"/>
            <a:ext cx="9150690" cy="1066800"/>
          </a:xfrm>
          <a:prstGeom prst="rect">
            <a:avLst/>
          </a:prstGeom>
        </p:spPr>
        <p:txBody>
          <a:bodyPr/>
          <a:lstStyle/>
          <a:p>
            <a:r>
              <a:t>Title Text</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1922123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2510743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9/9/2020</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grpSp>
        <p:nvGrpSpPr>
          <p:cNvPr id="104" name="top graphic"/>
          <p:cNvGrpSpPr/>
          <p:nvPr/>
        </p:nvGrpSpPr>
        <p:grpSpPr>
          <a:xfrm>
            <a:off x="1279" y="1"/>
            <a:ext cx="12198487" cy="320041"/>
            <a:chOff x="0" y="0"/>
            <a:chExt cx="12188952" cy="320040"/>
          </a:xfrm>
        </p:grpSpPr>
        <p:sp>
          <p:nvSpPr>
            <p:cNvPr id="101"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02"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03"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105" name="frame"/>
          <p:cNvSpPr/>
          <p:nvPr/>
        </p:nvSpPr>
        <p:spPr>
          <a:xfrm>
            <a:off x="1218562" y="1019175"/>
            <a:ext cx="6131272" cy="4572000"/>
          </a:xfrm>
          <a:prstGeom prst="rect">
            <a:avLst/>
          </a:prstGeom>
          <a:ln w="101600">
            <a:solidFill>
              <a:srgbClr val="355D7E"/>
            </a:solidFill>
            <a:miter/>
          </a:ln>
        </p:spPr>
        <p:txBody>
          <a:bodyPr lIns="45719" rIns="45719" anchor="ctr"/>
          <a:lstStyle/>
          <a:p>
            <a:pPr>
              <a:defRPr>
                <a:solidFill>
                  <a:srgbClr val="FFFFFF"/>
                </a:solidFill>
              </a:defRPr>
            </a:pPr>
            <a:endParaRPr sz="1800"/>
          </a:p>
        </p:txBody>
      </p:sp>
      <p:sp>
        <p:nvSpPr>
          <p:cNvPr id="106" name="Title Text"/>
          <p:cNvSpPr txBox="1">
            <a:spLocks noGrp="1"/>
          </p:cNvSpPr>
          <p:nvPr>
            <p:ph type="title"/>
          </p:nvPr>
        </p:nvSpPr>
        <p:spPr>
          <a:xfrm>
            <a:off x="7929411" y="1371600"/>
            <a:ext cx="3126644" cy="2057400"/>
          </a:xfrm>
          <a:prstGeom prst="rect">
            <a:avLst/>
          </a:prstGeom>
        </p:spPr>
        <p:txBody>
          <a:bodyPr/>
          <a:lstStyle>
            <a:lvl1pPr>
              <a:defRPr b="1"/>
            </a:lvl1pPr>
          </a:lstStyle>
          <a:p>
            <a:r>
              <a:t>Title Text</a:t>
            </a:r>
          </a:p>
        </p:txBody>
      </p:sp>
      <p:sp>
        <p:nvSpPr>
          <p:cNvPr id="107" name="Body Level One…"/>
          <p:cNvSpPr txBox="1">
            <a:spLocks noGrp="1"/>
          </p:cNvSpPr>
          <p:nvPr>
            <p:ph type="body" sz="half" idx="1"/>
          </p:nvPr>
        </p:nvSpPr>
        <p:spPr>
          <a:xfrm>
            <a:off x="1493096" y="1293495"/>
            <a:ext cx="5582204" cy="4023361"/>
          </a:xfrm>
          <a:prstGeom prst="rect">
            <a:avLst/>
          </a:prstGeom>
        </p:spPr>
        <p:txBody>
          <a:bodyPr/>
          <a:lstStyle>
            <a:lvl1pPr>
              <a:defRPr sz="2000"/>
            </a:lvl1pPr>
            <a:lvl2pPr marL="574040" indent="-254000">
              <a:defRPr sz="2000"/>
            </a:lvl2pPr>
            <a:lvl3pPr marL="880110" indent="-285750">
              <a:defRPr sz="2000"/>
            </a:lvl3pPr>
            <a:lvl4pPr marL="1195251" indent="-326571">
              <a:defRPr sz="2000"/>
            </a:lvl4pPr>
            <a:lvl5pPr marL="1423851" indent="-326571">
              <a:defRPr sz="2000"/>
            </a:lvl5pPr>
          </a:lstStyle>
          <a:p>
            <a:r>
              <a:t>Body Level One</a:t>
            </a:r>
          </a:p>
          <a:p>
            <a:pPr lvl="1"/>
            <a:r>
              <a:t>Body Level Two</a:t>
            </a:r>
          </a:p>
          <a:p>
            <a:pPr lvl="2"/>
            <a:r>
              <a:t>Body Level Three</a:t>
            </a:r>
          </a:p>
          <a:p>
            <a:pPr lvl="3"/>
            <a:r>
              <a:t>Body Level Four</a:t>
            </a:r>
          </a:p>
          <a:p>
            <a:pPr lvl="4"/>
            <a:r>
              <a:t>Body Level Five</a:t>
            </a:r>
          </a:p>
        </p:txBody>
      </p:sp>
      <p:sp>
        <p:nvSpPr>
          <p:cNvPr id="108" name="Text Placeholder 3"/>
          <p:cNvSpPr>
            <a:spLocks noGrp="1"/>
          </p:cNvSpPr>
          <p:nvPr>
            <p:ph type="body" sz="quarter" idx="21"/>
          </p:nvPr>
        </p:nvSpPr>
        <p:spPr>
          <a:xfrm>
            <a:off x="7929411" y="3536829"/>
            <a:ext cx="3126644" cy="1797170"/>
          </a:xfrm>
          <a:prstGeom prst="rect">
            <a:avLst/>
          </a:prstGeom>
        </p:spPr>
        <p:txBody>
          <a:bodyPr/>
          <a:lstStyle>
            <a:lvl1pPr marL="0" indent="0">
              <a:spcBef>
                <a:spcPts val="800"/>
              </a:spcBef>
              <a:buClrTx/>
              <a:buSzTx/>
              <a:buNone/>
              <a:defRPr sz="1600"/>
            </a:lvl1pPr>
          </a:lstStyle>
          <a:p>
            <a:pPr marL="0" indent="0">
              <a:spcBef>
                <a:spcPts val="800"/>
              </a:spcBef>
              <a:buClrTx/>
              <a:buSzTx/>
              <a:buNone/>
              <a:defRPr sz="1600"/>
            </a:pPr>
            <a:endParaRP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2558222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grpSp>
        <p:nvGrpSpPr>
          <p:cNvPr id="119" name="top graphic"/>
          <p:cNvGrpSpPr/>
          <p:nvPr/>
        </p:nvGrpSpPr>
        <p:grpSpPr>
          <a:xfrm>
            <a:off x="1279" y="1"/>
            <a:ext cx="12198487" cy="320041"/>
            <a:chOff x="0" y="0"/>
            <a:chExt cx="12188952" cy="320040"/>
          </a:xfrm>
        </p:grpSpPr>
        <p:sp>
          <p:nvSpPr>
            <p:cNvPr id="116"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17"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18"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120" name="frame"/>
          <p:cNvSpPr/>
          <p:nvPr/>
        </p:nvSpPr>
        <p:spPr>
          <a:xfrm>
            <a:off x="1218562" y="1019175"/>
            <a:ext cx="6131272" cy="4572000"/>
          </a:xfrm>
          <a:prstGeom prst="rect">
            <a:avLst/>
          </a:prstGeom>
          <a:ln w="101600">
            <a:solidFill>
              <a:srgbClr val="355D7E"/>
            </a:solidFill>
            <a:miter/>
          </a:ln>
        </p:spPr>
        <p:txBody>
          <a:bodyPr lIns="45719" rIns="45719" anchor="ctr"/>
          <a:lstStyle/>
          <a:p>
            <a:pPr>
              <a:defRPr>
                <a:solidFill>
                  <a:srgbClr val="FFFFFF"/>
                </a:solidFill>
              </a:defRPr>
            </a:pPr>
            <a:endParaRPr sz="1800"/>
          </a:p>
        </p:txBody>
      </p:sp>
      <p:sp>
        <p:nvSpPr>
          <p:cNvPr id="121" name="Title Text"/>
          <p:cNvSpPr txBox="1">
            <a:spLocks noGrp="1"/>
          </p:cNvSpPr>
          <p:nvPr>
            <p:ph type="title"/>
          </p:nvPr>
        </p:nvSpPr>
        <p:spPr>
          <a:xfrm>
            <a:off x="7929411" y="1371600"/>
            <a:ext cx="3126644" cy="2057400"/>
          </a:xfrm>
          <a:prstGeom prst="rect">
            <a:avLst/>
          </a:prstGeom>
        </p:spPr>
        <p:txBody>
          <a:bodyPr/>
          <a:lstStyle/>
          <a:p>
            <a:r>
              <a:t>Title Text</a:t>
            </a:r>
          </a:p>
        </p:txBody>
      </p:sp>
      <p:sp>
        <p:nvSpPr>
          <p:cNvPr id="122" name="Picture Placeholder 2"/>
          <p:cNvSpPr>
            <a:spLocks noGrp="1"/>
          </p:cNvSpPr>
          <p:nvPr>
            <p:ph type="pic" sz="half" idx="21"/>
          </p:nvPr>
        </p:nvSpPr>
        <p:spPr>
          <a:xfrm>
            <a:off x="1401586" y="1202056"/>
            <a:ext cx="5765226" cy="4206241"/>
          </a:xfrm>
          <a:prstGeom prst="rect">
            <a:avLst/>
          </a:prstGeom>
        </p:spPr>
        <p:txBody>
          <a:bodyPr lIns="91439" rIns="91439">
            <a:noAutofit/>
          </a:bodyPr>
          <a:lstStyle/>
          <a:p>
            <a:endParaRPr/>
          </a:p>
        </p:txBody>
      </p:sp>
      <p:sp>
        <p:nvSpPr>
          <p:cNvPr id="123" name="Body Level One…"/>
          <p:cNvSpPr txBox="1">
            <a:spLocks noGrp="1"/>
          </p:cNvSpPr>
          <p:nvPr>
            <p:ph type="body" sz="quarter" idx="1"/>
          </p:nvPr>
        </p:nvSpPr>
        <p:spPr>
          <a:xfrm>
            <a:off x="7929411" y="3536830"/>
            <a:ext cx="3126644" cy="1797171"/>
          </a:xfrm>
          <a:prstGeom prst="rect">
            <a:avLst/>
          </a:prstGeom>
        </p:spPr>
        <p:txBody>
          <a:bodyPr/>
          <a:lstStyle>
            <a:lvl1pPr marL="0" indent="0">
              <a:spcBef>
                <a:spcPts val="800"/>
              </a:spcBef>
              <a:buClrTx/>
              <a:buSzTx/>
              <a:buNone/>
              <a:defRPr sz="1600"/>
            </a:lvl1pPr>
            <a:lvl2pPr marL="0" indent="457200">
              <a:spcBef>
                <a:spcPts val="800"/>
              </a:spcBef>
              <a:buClrTx/>
              <a:buSzTx/>
              <a:buNone/>
              <a:defRPr sz="1600"/>
            </a:lvl2pPr>
            <a:lvl3pPr marL="0" indent="914400">
              <a:spcBef>
                <a:spcPts val="800"/>
              </a:spcBef>
              <a:buClrTx/>
              <a:buSzTx/>
              <a:buNone/>
              <a:defRPr sz="1600"/>
            </a:lvl3pPr>
            <a:lvl4pPr marL="0" indent="1371600">
              <a:spcBef>
                <a:spcPts val="800"/>
              </a:spcBef>
              <a:buClrTx/>
              <a:buSzTx/>
              <a:buNone/>
              <a:defRPr sz="1600"/>
            </a:lvl4pPr>
            <a:lvl5pPr marL="0" indent="1828800">
              <a:spcBef>
                <a:spcPts val="800"/>
              </a:spcBef>
              <a:buClrTx/>
              <a:buSzTx/>
              <a:buNone/>
              <a:defRPr sz="1600"/>
            </a:lvl5p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1640416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grpSp>
        <p:nvGrpSpPr>
          <p:cNvPr id="134" name="top graphic"/>
          <p:cNvGrpSpPr/>
          <p:nvPr/>
        </p:nvGrpSpPr>
        <p:grpSpPr>
          <a:xfrm>
            <a:off x="1279" y="1"/>
            <a:ext cx="12198487" cy="320041"/>
            <a:chOff x="0" y="0"/>
            <a:chExt cx="12188952" cy="320040"/>
          </a:xfrm>
        </p:grpSpPr>
        <p:sp>
          <p:nvSpPr>
            <p:cNvPr id="131" name="Rectangle 10"/>
            <p:cNvSpPr/>
            <p:nvPr/>
          </p:nvSpPr>
          <p:spPr>
            <a:xfrm>
              <a:off x="-1" y="0"/>
              <a:ext cx="12188954" cy="17023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32" name="Rectangle 11"/>
            <p:cNvSpPr/>
            <p:nvPr/>
          </p:nvSpPr>
          <p:spPr>
            <a:xfrm>
              <a:off x="-1" y="170234"/>
              <a:ext cx="12188954" cy="14980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133" name="Rectangle 12"/>
            <p:cNvSpPr/>
            <p:nvPr/>
          </p:nvSpPr>
          <p:spPr>
            <a:xfrm>
              <a:off x="-1" y="231421"/>
              <a:ext cx="12188954" cy="2743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135" name="Title Text"/>
          <p:cNvSpPr txBox="1">
            <a:spLocks noGrp="1"/>
          </p:cNvSpPr>
          <p:nvPr>
            <p:ph type="title"/>
          </p:nvPr>
        </p:nvSpPr>
        <p:spPr>
          <a:xfrm>
            <a:off x="1524067" y="609600"/>
            <a:ext cx="9150690" cy="1066800"/>
          </a:xfrm>
          <a:prstGeom prst="rect">
            <a:avLst/>
          </a:prstGeom>
        </p:spPr>
        <p:txBody>
          <a:bodyPr/>
          <a:lstStyle/>
          <a:p>
            <a:r>
              <a:t>Title Text</a:t>
            </a:r>
          </a:p>
        </p:txBody>
      </p:sp>
      <p:sp>
        <p:nvSpPr>
          <p:cNvPr id="136" name="Body Level One…"/>
          <p:cNvSpPr txBox="1">
            <a:spLocks noGrp="1"/>
          </p:cNvSpPr>
          <p:nvPr>
            <p:ph type="body" idx="1"/>
          </p:nvPr>
        </p:nvSpPr>
        <p:spPr>
          <a:xfrm>
            <a:off x="1524067" y="1905000"/>
            <a:ext cx="9150690" cy="369746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1662147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9/9/2020</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9/9/2020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9/9/2020</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9/9/2020</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9/9/2020</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9/9/2020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9/9/2020</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9/9/2020</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 name="bottom graphic"/>
          <p:cNvGrpSpPr/>
          <p:nvPr/>
        </p:nvGrpSpPr>
        <p:grpSpPr>
          <a:xfrm>
            <a:off x="0" y="6309360"/>
            <a:ext cx="12199766" cy="548641"/>
            <a:chOff x="0" y="0"/>
            <a:chExt cx="12190231" cy="548640"/>
          </a:xfrm>
        </p:grpSpPr>
        <p:sp>
          <p:nvSpPr>
            <p:cNvPr id="2" name="Rectangle 6"/>
            <p:cNvSpPr/>
            <p:nvPr/>
          </p:nvSpPr>
          <p:spPr>
            <a:xfrm>
              <a:off x="0" y="91440"/>
              <a:ext cx="12188826" cy="457201"/>
            </a:xfrm>
            <a:prstGeom prst="rect">
              <a:avLst/>
            </a:prstGeom>
            <a:blipFill rotWithShape="1">
              <a:blip r:embed="rId12"/>
              <a:srcRect/>
              <a:tile tx="0" ty="0" sx="100000" sy="100000" flip="none" algn="tl"/>
            </a:blip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3" name="Rectangle 7"/>
            <p:cNvSpPr/>
            <p:nvPr/>
          </p:nvSpPr>
          <p:spPr>
            <a:xfrm>
              <a:off x="1278" y="-1"/>
              <a:ext cx="12188954" cy="97217"/>
            </a:xfrm>
            <a:prstGeom prst="rect">
              <a:avLst/>
            </a:prstGeom>
            <a:solidFill>
              <a:srgbClr val="775F55"/>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sp>
          <p:nvSpPr>
            <p:cNvPr id="4" name="Rectangle 8"/>
            <p:cNvSpPr/>
            <p:nvPr/>
          </p:nvSpPr>
          <p:spPr>
            <a:xfrm>
              <a:off x="1278" y="69783"/>
              <a:ext cx="12188954" cy="27433"/>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FFFFFF"/>
                  </a:solidFill>
                </a:defRPr>
              </a:pPr>
              <a:endParaRPr sz="1800"/>
            </a:p>
          </p:txBody>
        </p:sp>
      </p:grpSp>
      <p:sp>
        <p:nvSpPr>
          <p:cNvPr id="6" name="Title Text"/>
          <p:cNvSpPr txBox="1">
            <a:spLocks noGrp="1"/>
          </p:cNvSpPr>
          <p:nvPr>
            <p:ph type="title"/>
          </p:nvPr>
        </p:nvSpPr>
        <p:spPr>
          <a:xfrm>
            <a:off x="609441" y="0"/>
            <a:ext cx="10969943" cy="1417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7" name="Body Level One…"/>
          <p:cNvSpPr txBox="1">
            <a:spLocks noGrp="1"/>
          </p:cNvSpPr>
          <p:nvPr>
            <p:ph type="body" idx="1"/>
          </p:nvPr>
        </p:nvSpPr>
        <p:spPr>
          <a:xfrm>
            <a:off x="609441" y="1600200"/>
            <a:ext cx="10969943"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10415711" y="6500360"/>
            <a:ext cx="259044" cy="261610"/>
          </a:xfrm>
          <a:prstGeom prst="rect">
            <a:avLst/>
          </a:prstGeom>
          <a:ln w="12700">
            <a:miter lim="400000"/>
          </a:ln>
        </p:spPr>
        <p:txBody>
          <a:bodyPr wrap="none" lIns="45719" rIns="45719" anchor="ctr">
            <a:spAutoFit/>
          </a:bodyPr>
          <a:lstStyle>
            <a:lvl1pPr algn="r">
              <a:defRPr sz="11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283328293"/>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Lst>
  <p:transition spd="med"/>
  <p:txStyles>
    <p:titleStyle>
      <a:lvl1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3200" b="0" i="0" u="none" strike="noStrike" cap="none" spc="0" baseline="0">
          <a:solidFill>
            <a:srgbClr val="355D7E"/>
          </a:solidFill>
          <a:uFillTx/>
          <a:latin typeface="+mn-lt"/>
          <a:ea typeface="+mn-ea"/>
          <a:cs typeface="+mn-cs"/>
          <a:sym typeface="Calibri"/>
        </a:defRPr>
      </a:lvl9pPr>
    </p:titleStyle>
    <p:bodyStyle>
      <a:lvl1pPr marL="274320" marR="0" indent="-274320" algn="l" defTabSz="914400" rtl="0" latinLnBrk="0">
        <a:lnSpc>
          <a:spcPct val="90000"/>
        </a:lnSpc>
        <a:spcBef>
          <a:spcPts val="1800"/>
        </a:spcBef>
        <a:spcAft>
          <a:spcPts val="0"/>
        </a:spcAft>
        <a:buClr>
          <a:srgbClr val="000000"/>
        </a:buClr>
        <a:buSzPct val="80000"/>
        <a:buFontTx/>
        <a:buChar char="▪"/>
        <a:tabLst/>
        <a:defRPr sz="2400" b="0" i="0" u="none" strike="noStrike" cap="none" spc="0" baseline="0">
          <a:solidFill>
            <a:srgbClr val="000000"/>
          </a:solidFill>
          <a:uFillTx/>
          <a:latin typeface="+mn-lt"/>
          <a:ea typeface="+mn-ea"/>
          <a:cs typeface="+mn-cs"/>
          <a:sym typeface="Calibri"/>
        </a:defRPr>
      </a:lvl1pPr>
      <a:lvl2pPr marL="594359" marR="0" indent="-274319" algn="l" defTabSz="914400" rtl="0" latinLnBrk="0">
        <a:lnSpc>
          <a:spcPct val="90000"/>
        </a:lnSpc>
        <a:spcBef>
          <a:spcPts val="1800"/>
        </a:spcBef>
        <a:spcAft>
          <a:spcPts val="0"/>
        </a:spcAft>
        <a:buClr>
          <a:srgbClr val="000000"/>
        </a:buClr>
        <a:buSzPct val="100000"/>
        <a:buFontTx/>
        <a:buChar char="–"/>
        <a:tabLst/>
        <a:defRPr sz="2400" b="0" i="0" u="none" strike="noStrike" cap="none" spc="0" baseline="0">
          <a:solidFill>
            <a:srgbClr val="000000"/>
          </a:solidFill>
          <a:uFillTx/>
          <a:latin typeface="+mn-lt"/>
          <a:ea typeface="+mn-ea"/>
          <a:cs typeface="+mn-cs"/>
          <a:sym typeface="Calibri"/>
        </a:defRPr>
      </a:lvl2pPr>
      <a:lvl3pPr marL="899160" marR="0" indent="-304800" algn="l" defTabSz="914400" rtl="0" latinLnBrk="0">
        <a:lnSpc>
          <a:spcPct val="90000"/>
        </a:lnSpc>
        <a:spcBef>
          <a:spcPts val="1800"/>
        </a:spcBef>
        <a:spcAft>
          <a:spcPts val="0"/>
        </a:spcAft>
        <a:buClr>
          <a:srgbClr val="000000"/>
        </a:buClr>
        <a:buSzPct val="80000"/>
        <a:buFontTx/>
        <a:buChar char="▪"/>
        <a:tabLst/>
        <a:defRPr sz="2400" b="0" i="0" u="none" strike="noStrike" cap="none" spc="0" baseline="0">
          <a:solidFill>
            <a:srgbClr val="000000"/>
          </a:solidFill>
          <a:uFillTx/>
          <a:latin typeface="+mn-lt"/>
          <a:ea typeface="+mn-ea"/>
          <a:cs typeface="+mn-cs"/>
          <a:sym typeface="Calibri"/>
        </a:defRPr>
      </a:lvl3pPr>
      <a:lvl4pPr marL="1211580" marR="0" indent="-342900" algn="l" defTabSz="914400" rtl="0" latinLnBrk="0">
        <a:lnSpc>
          <a:spcPct val="90000"/>
        </a:lnSpc>
        <a:spcBef>
          <a:spcPts val="1800"/>
        </a:spcBef>
        <a:spcAft>
          <a:spcPts val="0"/>
        </a:spcAft>
        <a:buClr>
          <a:srgbClr val="000000"/>
        </a:buClr>
        <a:buSzPct val="100000"/>
        <a:buFontTx/>
        <a:buChar char="–"/>
        <a:tabLst/>
        <a:defRPr sz="2400" b="0" i="0" u="none" strike="noStrike" cap="none" spc="0" baseline="0">
          <a:solidFill>
            <a:srgbClr val="000000"/>
          </a:solidFill>
          <a:uFillTx/>
          <a:latin typeface="+mn-lt"/>
          <a:ea typeface="+mn-ea"/>
          <a:cs typeface="+mn-cs"/>
          <a:sym typeface="Calibri"/>
        </a:defRPr>
      </a:lvl4pPr>
      <a:lvl5pPr marL="1440180" marR="0" indent="-342900" algn="l" defTabSz="914400" rtl="0" latinLnBrk="0">
        <a:lnSpc>
          <a:spcPct val="90000"/>
        </a:lnSpc>
        <a:spcBef>
          <a:spcPts val="1800"/>
        </a:spcBef>
        <a:spcAft>
          <a:spcPts val="0"/>
        </a:spcAft>
        <a:buClr>
          <a:srgbClr val="000000"/>
        </a:buClr>
        <a:buSzPct val="80000"/>
        <a:buFontTx/>
        <a:buChar char="▪"/>
        <a:tabLst/>
        <a:defRPr sz="2400" b="0" i="0" u="none" strike="noStrike" cap="none" spc="0" baseline="0">
          <a:solidFill>
            <a:srgbClr val="000000"/>
          </a:solidFill>
          <a:uFillTx/>
          <a:latin typeface="+mn-lt"/>
          <a:ea typeface="+mn-ea"/>
          <a:cs typeface="+mn-cs"/>
          <a:sym typeface="Calibri"/>
        </a:defRPr>
      </a:lvl5pPr>
      <a:lvl6pPr marL="1668779" marR="0" indent="-342899" algn="l" defTabSz="914400" rtl="0" latinLnBrk="0">
        <a:lnSpc>
          <a:spcPct val="90000"/>
        </a:lnSpc>
        <a:spcBef>
          <a:spcPts val="1800"/>
        </a:spcBef>
        <a:spcAft>
          <a:spcPts val="0"/>
        </a:spcAft>
        <a:buClr>
          <a:srgbClr val="000000"/>
        </a:buClr>
        <a:buSzPct val="100000"/>
        <a:buFontTx/>
        <a:buChar char="–"/>
        <a:tabLst/>
        <a:defRPr sz="2400" b="0" i="0" u="none" strike="noStrike" cap="none" spc="0" baseline="0">
          <a:solidFill>
            <a:srgbClr val="000000"/>
          </a:solidFill>
          <a:uFillTx/>
          <a:latin typeface="+mn-lt"/>
          <a:ea typeface="+mn-ea"/>
          <a:cs typeface="+mn-cs"/>
          <a:sym typeface="Calibri"/>
        </a:defRPr>
      </a:lvl6pPr>
      <a:lvl7pPr marL="1897379" marR="0" indent="-342900" algn="l" defTabSz="914400" rtl="0" latinLnBrk="0">
        <a:lnSpc>
          <a:spcPct val="90000"/>
        </a:lnSpc>
        <a:spcBef>
          <a:spcPts val="1800"/>
        </a:spcBef>
        <a:spcAft>
          <a:spcPts val="0"/>
        </a:spcAft>
        <a:buClr>
          <a:srgbClr val="000000"/>
        </a:buClr>
        <a:buSzPct val="80000"/>
        <a:buFontTx/>
        <a:buChar char="▪"/>
        <a:tabLst/>
        <a:defRPr sz="2400" b="0" i="0" u="none" strike="noStrike" cap="none" spc="0" baseline="0">
          <a:solidFill>
            <a:srgbClr val="000000"/>
          </a:solidFill>
          <a:uFillTx/>
          <a:latin typeface="+mn-lt"/>
          <a:ea typeface="+mn-ea"/>
          <a:cs typeface="+mn-cs"/>
          <a:sym typeface="Calibri"/>
        </a:defRPr>
      </a:lvl7pPr>
      <a:lvl8pPr marL="2125979" marR="0" indent="-342900" algn="l" defTabSz="914400" rtl="0" latinLnBrk="0">
        <a:lnSpc>
          <a:spcPct val="90000"/>
        </a:lnSpc>
        <a:spcBef>
          <a:spcPts val="1800"/>
        </a:spcBef>
        <a:spcAft>
          <a:spcPts val="0"/>
        </a:spcAft>
        <a:buClr>
          <a:srgbClr val="000000"/>
        </a:buClr>
        <a:buSzPct val="100000"/>
        <a:buFontTx/>
        <a:buChar char="–"/>
        <a:tabLst/>
        <a:defRPr sz="2400" b="0" i="0" u="none" strike="noStrike" cap="none" spc="0" baseline="0">
          <a:solidFill>
            <a:srgbClr val="000000"/>
          </a:solidFill>
          <a:uFillTx/>
          <a:latin typeface="+mn-lt"/>
          <a:ea typeface="+mn-ea"/>
          <a:cs typeface="+mn-cs"/>
          <a:sym typeface="Calibri"/>
        </a:defRPr>
      </a:lvl8pPr>
      <a:lvl9pPr marL="2354579" marR="0" indent="-342900" algn="l" defTabSz="914400" rtl="0" latinLnBrk="0">
        <a:lnSpc>
          <a:spcPct val="90000"/>
        </a:lnSpc>
        <a:spcBef>
          <a:spcPts val="1800"/>
        </a:spcBef>
        <a:spcAft>
          <a:spcPts val="0"/>
        </a:spcAft>
        <a:buClr>
          <a:srgbClr val="000000"/>
        </a:buClr>
        <a:buSzPct val="80000"/>
        <a:buFontTx/>
        <a:buChar char="▪"/>
        <a:tabLst/>
        <a:defRPr sz="24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Impact of Socioeconomic Factors on Health Outcomes</a:t>
            </a:r>
          </a:p>
        </p:txBody>
      </p:sp>
      <p:sp>
        <p:nvSpPr>
          <p:cNvPr id="3" name="Content Placeholder 2"/>
          <p:cNvSpPr>
            <a:spLocks noGrp="1"/>
          </p:cNvSpPr>
          <p:nvPr>
            <p:ph type="subTitle" idx="1"/>
          </p:nvPr>
        </p:nvSpPr>
        <p:spPr/>
        <p:txBody>
          <a:bodyPr>
            <a:normAutofit/>
          </a:bodyPr>
          <a:lstStyle/>
          <a:p>
            <a:r>
              <a:rPr lang="en-US" dirty="0"/>
              <a:t>Presented By: The Four Loopers</a:t>
            </a:r>
          </a:p>
          <a:p>
            <a:r>
              <a:rPr lang="en-US" i="1" dirty="0"/>
              <a:t>Hali Bielser, Kristen </a:t>
            </a:r>
            <a:r>
              <a:rPr lang="en-US" i="1" dirty="0" err="1"/>
              <a:t>Harnack</a:t>
            </a:r>
            <a:r>
              <a:rPr lang="en-US" i="1" dirty="0"/>
              <a:t>, Mindy Ketchum &amp; Brittany </a:t>
            </a:r>
            <a:r>
              <a:rPr lang="en-US" i="1" dirty="0" err="1"/>
              <a:t>Oullette</a:t>
            </a:r>
            <a:endParaRPr lang="en-US" i="1"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itle 1"/>
          <p:cNvSpPr txBox="1">
            <a:spLocks noGrp="1"/>
          </p:cNvSpPr>
          <p:nvPr>
            <p:ph type="title"/>
          </p:nvPr>
        </p:nvSpPr>
        <p:spPr>
          <a:prstGeom prst="rect">
            <a:avLst/>
          </a:prstGeom>
        </p:spPr>
        <p:txBody>
          <a:bodyPr>
            <a:normAutofit/>
          </a:bodyPr>
          <a:lstStyle/>
          <a:p>
            <a:pPr algn="ctr"/>
            <a:r>
              <a:rPr kern="1200" dirty="0">
                <a:solidFill>
                  <a:schemeClr val="accent1">
                    <a:lumMod val="50000"/>
                  </a:schemeClr>
                </a:solidFill>
                <a:latin typeface="+mj-lt"/>
                <a:ea typeface="+mj-ea"/>
                <a:cs typeface="+mj-cs"/>
              </a:rPr>
              <a:t>Data</a:t>
            </a:r>
          </a:p>
        </p:txBody>
      </p:sp>
      <p:grpSp>
        <p:nvGrpSpPr>
          <p:cNvPr id="180" name="Diagram 3"/>
          <p:cNvGrpSpPr/>
          <p:nvPr/>
        </p:nvGrpSpPr>
        <p:grpSpPr>
          <a:xfrm>
            <a:off x="320255" y="2548546"/>
            <a:ext cx="11572678" cy="2410375"/>
            <a:chOff x="0" y="0"/>
            <a:chExt cx="11572677" cy="2410372"/>
          </a:xfrm>
        </p:grpSpPr>
        <p:sp>
          <p:nvSpPr>
            <p:cNvPr id="168" name="Rounded Rectangle"/>
            <p:cNvSpPr/>
            <p:nvPr/>
          </p:nvSpPr>
          <p:spPr>
            <a:xfrm>
              <a:off x="0" y="0"/>
              <a:ext cx="3254815" cy="206680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grpSp>
          <p:nvGrpSpPr>
            <p:cNvPr id="171" name="Group"/>
            <p:cNvGrpSpPr/>
            <p:nvPr/>
          </p:nvGrpSpPr>
          <p:grpSpPr>
            <a:xfrm>
              <a:off x="361645" y="343564"/>
              <a:ext cx="3254817" cy="2066808"/>
              <a:chOff x="0" y="0"/>
              <a:chExt cx="3254815" cy="2066807"/>
            </a:xfrm>
          </p:grpSpPr>
          <p:sp>
            <p:nvSpPr>
              <p:cNvPr id="169" name="Rounded Rectangle"/>
              <p:cNvSpPr/>
              <p:nvPr/>
            </p:nvSpPr>
            <p:spPr>
              <a:xfrm>
                <a:off x="0" y="0"/>
                <a:ext cx="3254815" cy="2066807"/>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hangingPunct="0">
                  <a:lnSpc>
                    <a:spcPct val="90000"/>
                  </a:lnSpc>
                  <a:spcBef>
                    <a:spcPts val="700"/>
                  </a:spcBef>
                </a:pPr>
                <a:endParaRPr kern="0">
                  <a:solidFill>
                    <a:srgbClr val="000000"/>
                  </a:solidFill>
                  <a:latin typeface="Calibri"/>
                  <a:cs typeface="Calibri"/>
                  <a:sym typeface="Calibri"/>
                </a:endParaRPr>
              </a:p>
            </p:txBody>
          </p:sp>
          <p:sp>
            <p:nvSpPr>
              <p:cNvPr id="170" name="County Health Records (www.countyhealthrankings.org)"/>
              <p:cNvSpPr txBox="1"/>
              <p:nvPr/>
            </p:nvSpPr>
            <p:spPr>
              <a:xfrm>
                <a:off x="60535" y="732554"/>
                <a:ext cx="3133745" cy="6017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4769" tIns="64769" rIns="64769" bIns="64769" numCol="1" anchor="ctr">
                <a:spAutoFit/>
              </a:bodyPr>
              <a:lstStyle>
                <a:lvl1pPr defTabSz="755650">
                  <a:lnSpc>
                    <a:spcPct val="90000"/>
                  </a:lnSpc>
                  <a:spcBef>
                    <a:spcPts val="700"/>
                  </a:spcBef>
                  <a:defRPr sz="1700"/>
                </a:lvl1pPr>
              </a:lstStyle>
              <a:p>
                <a:pPr algn="ctr" hangingPunct="0"/>
                <a:r>
                  <a:rPr kern="0">
                    <a:solidFill>
                      <a:srgbClr val="000000"/>
                    </a:solidFill>
                    <a:latin typeface="Calibri"/>
                    <a:cs typeface="Calibri"/>
                    <a:sym typeface="Calibri"/>
                  </a:rPr>
                  <a:t>County Health Records (www.countyhealthrankings.org)</a:t>
                </a:r>
              </a:p>
            </p:txBody>
          </p:sp>
        </p:grpSp>
        <p:sp>
          <p:nvSpPr>
            <p:cNvPr id="172" name="Rounded Rectangle"/>
            <p:cNvSpPr/>
            <p:nvPr/>
          </p:nvSpPr>
          <p:spPr>
            <a:xfrm>
              <a:off x="3978107" y="0"/>
              <a:ext cx="3254816" cy="206680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grpSp>
          <p:nvGrpSpPr>
            <p:cNvPr id="175" name="Group"/>
            <p:cNvGrpSpPr/>
            <p:nvPr/>
          </p:nvGrpSpPr>
          <p:grpSpPr>
            <a:xfrm>
              <a:off x="4339754" y="343564"/>
              <a:ext cx="3254816" cy="2066808"/>
              <a:chOff x="0" y="0"/>
              <a:chExt cx="3254815" cy="2066807"/>
            </a:xfrm>
          </p:grpSpPr>
          <p:sp>
            <p:nvSpPr>
              <p:cNvPr id="173" name="Rounded Rectangle"/>
              <p:cNvSpPr/>
              <p:nvPr/>
            </p:nvSpPr>
            <p:spPr>
              <a:xfrm>
                <a:off x="0" y="0"/>
                <a:ext cx="3254815" cy="2066807"/>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hangingPunct="0">
                  <a:lnSpc>
                    <a:spcPct val="90000"/>
                  </a:lnSpc>
                  <a:spcBef>
                    <a:spcPts val="700"/>
                  </a:spcBef>
                  <a:defRPr sz="1700"/>
                </a:pPr>
                <a:endParaRPr sz="1700" kern="0">
                  <a:solidFill>
                    <a:srgbClr val="000000"/>
                  </a:solidFill>
                  <a:latin typeface="Calibri"/>
                  <a:cs typeface="Calibri"/>
                  <a:sym typeface="Calibri"/>
                </a:endParaRPr>
              </a:p>
            </p:txBody>
          </p:sp>
          <p:sp>
            <p:nvSpPr>
              <p:cNvPr id="174" name="Points of Interest (Google)"/>
              <p:cNvSpPr txBox="1"/>
              <p:nvPr/>
            </p:nvSpPr>
            <p:spPr>
              <a:xfrm>
                <a:off x="60535" y="850278"/>
                <a:ext cx="3133746" cy="3662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4769" tIns="64769" rIns="64769" bIns="64769" numCol="1" anchor="ctr">
                <a:spAutoFit/>
              </a:bodyPr>
              <a:lstStyle>
                <a:lvl1pPr defTabSz="755650">
                  <a:lnSpc>
                    <a:spcPct val="90000"/>
                  </a:lnSpc>
                  <a:spcBef>
                    <a:spcPts val="700"/>
                  </a:spcBef>
                  <a:defRPr sz="1700"/>
                </a:lvl1pPr>
              </a:lstStyle>
              <a:p>
                <a:pPr algn="ctr" hangingPunct="0"/>
                <a:r>
                  <a:rPr kern="0">
                    <a:solidFill>
                      <a:srgbClr val="000000"/>
                    </a:solidFill>
                    <a:latin typeface="Calibri"/>
                    <a:cs typeface="Calibri"/>
                    <a:sym typeface="Calibri"/>
                  </a:rPr>
                  <a:t>Points of Interest (Google)</a:t>
                </a:r>
              </a:p>
            </p:txBody>
          </p:sp>
        </p:grpSp>
        <p:sp>
          <p:nvSpPr>
            <p:cNvPr id="176" name="Rounded Rectangle"/>
            <p:cNvSpPr/>
            <p:nvPr/>
          </p:nvSpPr>
          <p:spPr>
            <a:xfrm>
              <a:off x="7956215" y="0"/>
              <a:ext cx="3254816" cy="2066807"/>
            </a:xfrm>
            <a:prstGeom prst="roundRect">
              <a:avLst>
                <a:gd name="adj" fmla="val 10000"/>
              </a:avLst>
            </a:prstGeom>
            <a:solidFill>
              <a:schemeClr val="accent1"/>
            </a:solidFill>
            <a:ln w="12700" cap="flat">
              <a:solidFill>
                <a:srgbClr val="FFFFFF"/>
              </a:solidFill>
              <a:prstDash val="solid"/>
              <a:miter lim="800000"/>
            </a:ln>
            <a:effectLst/>
          </p:spPr>
          <p:txBody>
            <a:bodyPr wrap="square" lIns="45719" tIns="45719" rIns="45719" bIns="45719" numCol="1" anchor="t">
              <a:noAutofit/>
            </a:bodyPr>
            <a:lstStyle/>
            <a:p>
              <a:pPr hangingPunct="0"/>
              <a:endParaRPr kern="0">
                <a:solidFill>
                  <a:srgbClr val="000000"/>
                </a:solidFill>
                <a:latin typeface="Calibri"/>
                <a:cs typeface="Calibri"/>
                <a:sym typeface="Calibri"/>
              </a:endParaRPr>
            </a:p>
          </p:txBody>
        </p:sp>
        <p:grpSp>
          <p:nvGrpSpPr>
            <p:cNvPr id="179" name="Group"/>
            <p:cNvGrpSpPr/>
            <p:nvPr/>
          </p:nvGrpSpPr>
          <p:grpSpPr>
            <a:xfrm>
              <a:off x="8317862" y="343564"/>
              <a:ext cx="3254815" cy="2066807"/>
              <a:chOff x="0" y="0"/>
              <a:chExt cx="3254814" cy="2066806"/>
            </a:xfrm>
          </p:grpSpPr>
          <p:sp>
            <p:nvSpPr>
              <p:cNvPr id="177" name="Rounded Rectangle"/>
              <p:cNvSpPr/>
              <p:nvPr/>
            </p:nvSpPr>
            <p:spPr>
              <a:xfrm>
                <a:off x="0" y="0"/>
                <a:ext cx="3254815" cy="2066807"/>
              </a:xfrm>
              <a:prstGeom prst="roundRect">
                <a:avLst>
                  <a:gd name="adj" fmla="val 10000"/>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ctr">
                <a:noAutofit/>
              </a:bodyPr>
              <a:lstStyle/>
              <a:p>
                <a:pPr algn="ctr" defTabSz="755650" hangingPunct="0">
                  <a:lnSpc>
                    <a:spcPct val="90000"/>
                  </a:lnSpc>
                  <a:spcBef>
                    <a:spcPts val="700"/>
                  </a:spcBef>
                </a:pPr>
                <a:endParaRPr kern="0">
                  <a:solidFill>
                    <a:srgbClr val="000000"/>
                  </a:solidFill>
                  <a:latin typeface="Calibri"/>
                  <a:cs typeface="Calibri"/>
                  <a:sym typeface="Calibri"/>
                </a:endParaRPr>
              </a:p>
            </p:txBody>
          </p:sp>
          <p:sp>
            <p:nvSpPr>
              <p:cNvPr id="178" name="Latitude and Longitude by county to locate points of interest (data.healthcare.gov)"/>
              <p:cNvSpPr txBox="1"/>
              <p:nvPr/>
            </p:nvSpPr>
            <p:spPr>
              <a:xfrm>
                <a:off x="60535" y="614313"/>
                <a:ext cx="3133746" cy="8381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4769" tIns="64769" rIns="64769" bIns="64769" numCol="1" anchor="ctr">
                <a:spAutoFit/>
              </a:bodyPr>
              <a:lstStyle>
                <a:lvl1pPr defTabSz="755650">
                  <a:lnSpc>
                    <a:spcPct val="90000"/>
                  </a:lnSpc>
                  <a:spcBef>
                    <a:spcPts val="700"/>
                  </a:spcBef>
                  <a:defRPr sz="1700"/>
                </a:lvl1pPr>
              </a:lstStyle>
              <a:p>
                <a:pPr algn="ctr" hangingPunct="0"/>
                <a:r>
                  <a:rPr kern="0">
                    <a:solidFill>
                      <a:srgbClr val="000000"/>
                    </a:solidFill>
                    <a:latin typeface="Calibri"/>
                    <a:cs typeface="Calibri"/>
                    <a:sym typeface="Calibri"/>
                  </a:rPr>
                  <a:t>Latitude and Longitude by county to locate points of interest (data.healthcare.gov)</a:t>
                </a:r>
              </a:p>
            </p:txBody>
          </p:sp>
        </p:grpSp>
      </p:grpSp>
      <p:sp>
        <p:nvSpPr>
          <p:cNvPr id="181" name="Arrow: Right 237"/>
          <p:cNvSpPr/>
          <p:nvPr/>
        </p:nvSpPr>
        <p:spPr>
          <a:xfrm>
            <a:off x="3763618" y="4032561"/>
            <a:ext cx="978409" cy="484633"/>
          </a:xfrm>
          <a:prstGeom prst="rightArrow">
            <a:avLst>
              <a:gd name="adj1" fmla="val 50000"/>
              <a:gd name="adj2" fmla="val 50000"/>
            </a:avLst>
          </a:prstGeom>
          <a:solidFill>
            <a:srgbClr val="355D7E"/>
          </a:solidFill>
          <a:ln w="12700">
            <a:solidFill>
              <a:srgbClr val="6C8599"/>
            </a:solidFill>
            <a:miter/>
          </a:ln>
        </p:spPr>
        <p:txBody>
          <a:bodyPr lIns="45719" rIns="45719" anchor="ctr"/>
          <a:lstStyle/>
          <a:p>
            <a:pPr algn="ctr" hangingPunct="0">
              <a:defRPr>
                <a:solidFill>
                  <a:srgbClr val="FFFFFF"/>
                </a:solidFill>
              </a:defRPr>
            </a:pPr>
            <a:endParaRPr kern="0">
              <a:solidFill>
                <a:srgbClr val="FFFFFF"/>
              </a:solidFill>
              <a:latin typeface="Calibri"/>
              <a:cs typeface="Calibri"/>
              <a:sym typeface="Calibri"/>
            </a:endParaRPr>
          </a:p>
        </p:txBody>
      </p:sp>
      <p:sp>
        <p:nvSpPr>
          <p:cNvPr id="182" name="Arrow: Right 252"/>
          <p:cNvSpPr/>
          <p:nvPr/>
        </p:nvSpPr>
        <p:spPr>
          <a:xfrm>
            <a:off x="7669668" y="4048555"/>
            <a:ext cx="978409" cy="484633"/>
          </a:xfrm>
          <a:prstGeom prst="rightArrow">
            <a:avLst>
              <a:gd name="adj1" fmla="val 50000"/>
              <a:gd name="adj2" fmla="val 50000"/>
            </a:avLst>
          </a:prstGeom>
          <a:solidFill>
            <a:srgbClr val="355D7E"/>
          </a:solidFill>
          <a:ln w="12700">
            <a:solidFill>
              <a:srgbClr val="6C8599"/>
            </a:solidFill>
            <a:miter/>
          </a:ln>
        </p:spPr>
        <p:txBody>
          <a:bodyPr lIns="45719" rIns="45719" anchor="ctr"/>
          <a:lstStyle/>
          <a:p>
            <a:pPr algn="ctr" hangingPunct="0">
              <a:defRPr>
                <a:solidFill>
                  <a:srgbClr val="FFFFFF"/>
                </a:solidFill>
              </a:defRPr>
            </a:pPr>
            <a:endParaRPr kern="0">
              <a:solidFill>
                <a:srgbClr val="FFFFFF"/>
              </a:solidFill>
              <a:latin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Cleanup &amp; Exploration</a:t>
            </a:r>
          </a:p>
        </p:txBody>
      </p:sp>
    </p:spTree>
    <p:extLst>
      <p:ext uri="{BB962C8B-B14F-4D97-AF65-F5344CB8AC3E}">
        <p14:creationId xmlns:p14="http://schemas.microsoft.com/office/powerpoint/2010/main" val="142911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pPr algn="ctr"/>
            <a:r>
              <a:rPr lang="en-US" dirty="0"/>
              <a:t>Exploration &amp; Cleanup Process</a:t>
            </a:r>
          </a:p>
        </p:txBody>
      </p:sp>
      <p:graphicFrame>
        <p:nvGraphicFramePr>
          <p:cNvPr id="5" name="Content Placeholder 1">
            <a:extLst>
              <a:ext uri="{FF2B5EF4-FFF2-40B4-BE49-F238E27FC236}">
                <a16:creationId xmlns:a16="http://schemas.microsoft.com/office/drawing/2014/main" id="{47FC2124-A60C-4D69-BF2A-87E754483324}"/>
              </a:ext>
            </a:extLst>
          </p:cNvPr>
          <p:cNvGraphicFramePr>
            <a:graphicFrameLocks noGrp="1"/>
          </p:cNvGraphicFramePr>
          <p:nvPr>
            <p:ph idx="1"/>
            <p:extLst>
              <p:ext uri="{D42A27DB-BD31-4B8C-83A1-F6EECF244321}">
                <p14:modId xmlns:p14="http://schemas.microsoft.com/office/powerpoint/2010/main" val="1465033406"/>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395A3BB-A2D0-4501-8735-C66B9DC26A00}"/>
              </a:ext>
            </a:extLst>
          </p:cNvPr>
          <p:cNvSpPr>
            <a:spLocks noGrp="1"/>
          </p:cNvSpPr>
          <p:nvPr>
            <p:ph type="title"/>
          </p:nvPr>
        </p:nvSpPr>
        <p:spPr>
          <a:xfrm>
            <a:off x="1522876" y="609600"/>
            <a:ext cx="9143538" cy="1066800"/>
          </a:xfrm>
        </p:spPr>
        <p:txBody>
          <a:bodyPr/>
          <a:lstStyle/>
          <a:p>
            <a:pPr algn="ctr"/>
            <a:r>
              <a:rPr lang="en-US" dirty="0"/>
              <a:t>Prepare Data: Complete Data Set</a:t>
            </a:r>
          </a:p>
        </p:txBody>
      </p:sp>
      <p:pic>
        <p:nvPicPr>
          <p:cNvPr id="6" name="Picture Placeholder 5">
            <a:extLst>
              <a:ext uri="{FF2B5EF4-FFF2-40B4-BE49-F238E27FC236}">
                <a16:creationId xmlns:a16="http://schemas.microsoft.com/office/drawing/2014/main" id="{082E3750-8284-4AB8-A9BD-F926452A6281}"/>
              </a:ext>
            </a:extLst>
          </p:cNvPr>
          <p:cNvPicPr>
            <a:picLocks noGrp="1" noChangeAspect="1"/>
          </p:cNvPicPr>
          <p:nvPr>
            <p:ph idx="1"/>
          </p:nvPr>
        </p:nvPicPr>
        <p:blipFill>
          <a:blip r:embed="rId3"/>
          <a:srcRect/>
          <a:stretch/>
        </p:blipFill>
        <p:spPr>
          <a:xfrm>
            <a:off x="1522876" y="2147561"/>
            <a:ext cx="9143538" cy="3212342"/>
          </a:xfrm>
          <a:noFill/>
          <a:ln w="76200">
            <a:solidFill>
              <a:schemeClr val="accent1">
                <a:lumMod val="50000"/>
              </a:schemeClr>
            </a:solidFill>
          </a:ln>
        </p:spPr>
      </p:pic>
    </p:spTree>
    <p:extLst>
      <p:ext uri="{BB962C8B-B14F-4D97-AF65-F5344CB8AC3E}">
        <p14:creationId xmlns:p14="http://schemas.microsoft.com/office/powerpoint/2010/main" val="246922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E5B-7C54-4A76-BA2C-672750FE92D6}"/>
              </a:ext>
            </a:extLst>
          </p:cNvPr>
          <p:cNvSpPr>
            <a:spLocks noGrp="1"/>
          </p:cNvSpPr>
          <p:nvPr>
            <p:ph type="title"/>
          </p:nvPr>
        </p:nvSpPr>
        <p:spPr/>
        <p:txBody>
          <a:bodyPr/>
          <a:lstStyle/>
          <a:p>
            <a:pPr algn="ctr"/>
            <a:r>
              <a:rPr lang="en-US" dirty="0"/>
              <a:t>Prepare Data: Visualize Relationships</a:t>
            </a:r>
          </a:p>
        </p:txBody>
      </p:sp>
      <p:pic>
        <p:nvPicPr>
          <p:cNvPr id="11" name="Content Placeholder 10" descr="A screenshot of a cell phone&#10;&#10;Description automatically generated">
            <a:extLst>
              <a:ext uri="{FF2B5EF4-FFF2-40B4-BE49-F238E27FC236}">
                <a16:creationId xmlns:a16="http://schemas.microsoft.com/office/drawing/2014/main" id="{220203FF-8A6E-40FA-96B9-350E5FCD997A}"/>
              </a:ext>
            </a:extLst>
          </p:cNvPr>
          <p:cNvPicPr>
            <a:picLocks noGrp="1" noChangeAspect="1"/>
          </p:cNvPicPr>
          <p:nvPr>
            <p:ph idx="1"/>
          </p:nvPr>
        </p:nvPicPr>
        <p:blipFill>
          <a:blip r:embed="rId3"/>
          <a:stretch>
            <a:fillRect/>
          </a:stretch>
        </p:blipFill>
        <p:spPr>
          <a:xfrm>
            <a:off x="2897862" y="1828800"/>
            <a:ext cx="6393099" cy="4114800"/>
          </a:xfrm>
          <a:ln w="76200">
            <a:solidFill>
              <a:schemeClr val="accent1">
                <a:lumMod val="50000"/>
              </a:schemeClr>
            </a:solidFill>
          </a:ln>
        </p:spPr>
      </p:pic>
    </p:spTree>
    <p:extLst>
      <p:ext uri="{BB962C8B-B14F-4D97-AF65-F5344CB8AC3E}">
        <p14:creationId xmlns:p14="http://schemas.microsoft.com/office/powerpoint/2010/main" val="15416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CE5B-7C54-4A76-BA2C-672750FE92D6}"/>
              </a:ext>
            </a:extLst>
          </p:cNvPr>
          <p:cNvSpPr>
            <a:spLocks noGrp="1"/>
          </p:cNvSpPr>
          <p:nvPr>
            <p:ph type="title"/>
          </p:nvPr>
        </p:nvSpPr>
        <p:spPr/>
        <p:txBody>
          <a:bodyPr/>
          <a:lstStyle/>
          <a:p>
            <a:pPr algn="ctr"/>
            <a:r>
              <a:rPr lang="en-US" dirty="0"/>
              <a:t>Prepare Data: Incorporate Google Places API</a:t>
            </a:r>
          </a:p>
        </p:txBody>
      </p:sp>
      <p:pic>
        <p:nvPicPr>
          <p:cNvPr id="11" name="Content Placeholder 10">
            <a:extLst>
              <a:ext uri="{FF2B5EF4-FFF2-40B4-BE49-F238E27FC236}">
                <a16:creationId xmlns:a16="http://schemas.microsoft.com/office/drawing/2014/main" id="{220203FF-8A6E-40FA-96B9-350E5FCD997A}"/>
              </a:ext>
            </a:extLst>
          </p:cNvPr>
          <p:cNvPicPr>
            <a:picLocks noGrp="1" noChangeAspect="1"/>
          </p:cNvPicPr>
          <p:nvPr>
            <p:ph idx="1"/>
          </p:nvPr>
        </p:nvPicPr>
        <p:blipFill>
          <a:blip r:embed="rId3"/>
          <a:srcRect/>
          <a:stretch/>
        </p:blipFill>
        <p:spPr>
          <a:xfrm>
            <a:off x="2897862" y="2246657"/>
            <a:ext cx="6393099" cy="3431485"/>
          </a:xfrm>
          <a:ln w="76200">
            <a:solidFill>
              <a:schemeClr val="accent1">
                <a:lumMod val="50000"/>
              </a:schemeClr>
            </a:solidFill>
          </a:ln>
        </p:spPr>
      </p:pic>
    </p:spTree>
    <p:extLst>
      <p:ext uri="{BB962C8B-B14F-4D97-AF65-F5344CB8AC3E}">
        <p14:creationId xmlns:p14="http://schemas.microsoft.com/office/powerpoint/2010/main" val="59962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5" name="Picture 4" descr="A close up of a map&#10;&#10;Description automatically generated">
            <a:extLst>
              <a:ext uri="{FF2B5EF4-FFF2-40B4-BE49-F238E27FC236}">
                <a16:creationId xmlns:a16="http://schemas.microsoft.com/office/drawing/2014/main" id="{B83940A4-24F5-4FEB-A0D8-2AEF328905F9}"/>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obesity (.193)</a:t>
            </a:r>
          </a:p>
          <a:p>
            <a:endParaRPr lang="en-US" dirty="0"/>
          </a:p>
          <a:p>
            <a:pPr lvl="1"/>
            <a:endParaRPr lang="en-US" sz="160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descr="A screenshot of a cell phone&#10;&#10;Description automatically generated">
            <a:extLst>
              <a:ext uri="{FF2B5EF4-FFF2-40B4-BE49-F238E27FC236}">
                <a16:creationId xmlns:a16="http://schemas.microsoft.com/office/drawing/2014/main" id="{1CEC19A1-952A-4157-AD90-135D62ACB6BF}"/>
              </a:ext>
            </a:extLst>
          </p:cNvPr>
          <p:cNvPicPr>
            <a:picLocks noChangeAspect="1"/>
          </p:cNvPicPr>
          <p:nvPr/>
        </p:nvPicPr>
        <p:blipFill>
          <a:blip r:embed="rId3"/>
          <a:stretch>
            <a:fillRect/>
          </a:stretch>
        </p:blipFill>
        <p:spPr>
          <a:xfrm>
            <a:off x="1400490" y="1384935"/>
            <a:ext cx="5760720" cy="3840479"/>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dirty="0"/>
              <a:t>Weak correlation between fair health and income ratio (.286)</a:t>
            </a:r>
          </a:p>
          <a:p>
            <a:endParaRPr lang="en-US" dirty="0"/>
          </a:p>
          <a:p>
            <a:pPr lvl="1"/>
            <a:endParaRPr lang="en-US" sz="1600"/>
          </a:p>
        </p:txBody>
      </p:sp>
    </p:spTree>
    <p:extLst>
      <p:ext uri="{BB962C8B-B14F-4D97-AF65-F5344CB8AC3E}">
        <p14:creationId xmlns:p14="http://schemas.microsoft.com/office/powerpoint/2010/main" val="221853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3214" y="1371600"/>
            <a:ext cx="3124200" cy="2057400"/>
          </a:xfrm>
        </p:spPr>
        <p:txBody>
          <a:bodyPr anchor="b">
            <a:normAutofit/>
          </a:bodyPr>
          <a:lstStyle/>
          <a:p>
            <a:r>
              <a:rPr lang="en-US" dirty="0"/>
              <a:t>Unanticipated Insights</a:t>
            </a:r>
          </a:p>
        </p:txBody>
      </p:sp>
      <p:pic>
        <p:nvPicPr>
          <p:cNvPr id="6" name="Picture 5">
            <a:extLst>
              <a:ext uri="{FF2B5EF4-FFF2-40B4-BE49-F238E27FC236}">
                <a16:creationId xmlns:a16="http://schemas.microsoft.com/office/drawing/2014/main" id="{1CEC19A1-952A-4157-AD90-135D62ACB6BF}"/>
              </a:ext>
            </a:extLst>
          </p:cNvPr>
          <p:cNvPicPr>
            <a:picLocks noChangeAspect="1"/>
          </p:cNvPicPr>
          <p:nvPr/>
        </p:nvPicPr>
        <p:blipFill>
          <a:blip r:embed="rId3"/>
          <a:srcRect/>
          <a:stretch/>
        </p:blipFill>
        <p:spPr>
          <a:xfrm>
            <a:off x="1400490" y="1844711"/>
            <a:ext cx="5760719" cy="2920927"/>
          </a:xfrm>
          <a:prstGeom prst="rect">
            <a:avLst/>
          </a:prstGeom>
          <a:noFill/>
        </p:spPr>
      </p:pic>
      <p:sp>
        <p:nvSpPr>
          <p:cNvPr id="2" name="Content Placeholder 1"/>
          <p:cNvSpPr>
            <a:spLocks noGrp="1"/>
          </p:cNvSpPr>
          <p:nvPr>
            <p:ph type="body" sz="half" idx="2"/>
          </p:nvPr>
        </p:nvSpPr>
        <p:spPr>
          <a:xfrm>
            <a:off x="7923214" y="3536829"/>
            <a:ext cx="3124200" cy="1797171"/>
          </a:xfrm>
        </p:spPr>
        <p:txBody>
          <a:bodyPr>
            <a:normAutofit/>
          </a:bodyPr>
          <a:lstStyle/>
          <a:p>
            <a:r>
              <a:rPr lang="en-US" sz="1600" dirty="0"/>
              <a:t>Poo</a:t>
            </a:r>
            <a:r>
              <a:rPr lang="en-US" dirty="0"/>
              <a:t>r health concentrated in southern states</a:t>
            </a:r>
            <a:endParaRPr lang="en-US" sz="1600" dirty="0"/>
          </a:p>
        </p:txBody>
      </p:sp>
    </p:spTree>
    <p:extLst>
      <p:ext uri="{BB962C8B-B14F-4D97-AF65-F5344CB8AC3E}">
        <p14:creationId xmlns:p14="http://schemas.microsoft.com/office/powerpoint/2010/main" val="11136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0E66-33D8-4877-B206-DDC84EAB1D4D}"/>
              </a:ext>
            </a:extLst>
          </p:cNvPr>
          <p:cNvSpPr>
            <a:spLocks noGrp="1"/>
          </p:cNvSpPr>
          <p:nvPr>
            <p:ph type="title"/>
          </p:nvPr>
        </p:nvSpPr>
        <p:spPr/>
        <p:txBody>
          <a:bodyPr/>
          <a:lstStyle/>
          <a:p>
            <a:r>
              <a:rPr lang="en-US" dirty="0"/>
              <a:t>Unanticipated Insights</a:t>
            </a:r>
          </a:p>
        </p:txBody>
      </p:sp>
      <p:sp>
        <p:nvSpPr>
          <p:cNvPr id="4" name="Text Placeholder 3">
            <a:extLst>
              <a:ext uri="{FF2B5EF4-FFF2-40B4-BE49-F238E27FC236}">
                <a16:creationId xmlns:a16="http://schemas.microsoft.com/office/drawing/2014/main" id="{00A7DCDD-8CE5-4653-9C13-5267B2596E91}"/>
              </a:ext>
            </a:extLst>
          </p:cNvPr>
          <p:cNvSpPr>
            <a:spLocks noGrp="1"/>
          </p:cNvSpPr>
          <p:nvPr>
            <p:ph type="body" sz="half" idx="2"/>
          </p:nvPr>
        </p:nvSpPr>
        <p:spPr>
          <a:xfrm>
            <a:off x="7923214" y="3536829"/>
            <a:ext cx="2895598" cy="1797171"/>
          </a:xfrm>
        </p:spPr>
        <p:txBody>
          <a:bodyPr/>
          <a:lstStyle/>
          <a:p>
            <a:r>
              <a:rPr lang="en-US" dirty="0"/>
              <a:t>Subway was often the closest fast food.</a:t>
            </a:r>
          </a:p>
        </p:txBody>
      </p:sp>
      <p:pic>
        <p:nvPicPr>
          <p:cNvPr id="17" name="Picture 16">
            <a:extLst>
              <a:ext uri="{FF2B5EF4-FFF2-40B4-BE49-F238E27FC236}">
                <a16:creationId xmlns:a16="http://schemas.microsoft.com/office/drawing/2014/main" id="{DCFAFDC9-600C-46F8-A18E-97510F6D74D2}"/>
              </a:ext>
            </a:extLst>
          </p:cNvPr>
          <p:cNvPicPr>
            <a:picLocks noChangeAspect="1"/>
          </p:cNvPicPr>
          <p:nvPr/>
        </p:nvPicPr>
        <p:blipFill>
          <a:blip r:embed="rId2"/>
          <a:stretch>
            <a:fillRect/>
          </a:stretch>
        </p:blipFill>
        <p:spPr>
          <a:xfrm>
            <a:off x="2284412" y="1143000"/>
            <a:ext cx="4202347" cy="4305300"/>
          </a:xfrm>
          <a:prstGeom prst="rect">
            <a:avLst/>
          </a:prstGeom>
        </p:spPr>
      </p:pic>
    </p:spTree>
    <p:extLst>
      <p:ext uri="{BB962C8B-B14F-4D97-AF65-F5344CB8AC3E}">
        <p14:creationId xmlns:p14="http://schemas.microsoft.com/office/powerpoint/2010/main" val="216652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dirty="0"/>
              <a:t>Motivation &amp; Summary</a:t>
            </a:r>
          </a:p>
        </p:txBody>
      </p:sp>
    </p:spTree>
    <p:extLst>
      <p:ext uri="{BB962C8B-B14F-4D97-AF65-F5344CB8AC3E}">
        <p14:creationId xmlns:p14="http://schemas.microsoft.com/office/powerpoint/2010/main" val="356176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609600"/>
            <a:ext cx="9143538" cy="1066800"/>
          </a:xfrm>
        </p:spPr>
        <p:txBody>
          <a:bodyPr anchor="b">
            <a:normAutofit/>
          </a:bodyPr>
          <a:lstStyle/>
          <a:p>
            <a:pPr algn="ctr"/>
            <a:r>
              <a:rPr lang="en-US" dirty="0"/>
              <a:t>Unanticipated Challenges</a:t>
            </a:r>
          </a:p>
        </p:txBody>
      </p:sp>
      <p:graphicFrame>
        <p:nvGraphicFramePr>
          <p:cNvPr id="5" name="Content Placeholder 1">
            <a:extLst>
              <a:ext uri="{FF2B5EF4-FFF2-40B4-BE49-F238E27FC236}">
                <a16:creationId xmlns:a16="http://schemas.microsoft.com/office/drawing/2014/main" id="{3BDA0D83-B5FF-418C-A22F-6D0E71C2AC56}"/>
              </a:ext>
            </a:extLst>
          </p:cNvPr>
          <p:cNvGraphicFramePr>
            <a:graphicFrameLocks noGrp="1"/>
          </p:cNvGraphicFramePr>
          <p:nvPr>
            <p:ph idx="1"/>
            <p:extLst>
              <p:ext uri="{D42A27DB-BD31-4B8C-83A1-F6EECF244321}">
                <p14:modId xmlns:p14="http://schemas.microsoft.com/office/powerpoint/2010/main" val="165858117"/>
              </p:ext>
            </p:extLst>
          </p:nvPr>
        </p:nvGraphicFramePr>
        <p:xfrm>
          <a:off x="1522876" y="1905000"/>
          <a:ext cx="9143538" cy="3697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Data Analysis</a:t>
            </a:r>
          </a:p>
        </p:txBody>
      </p:sp>
    </p:spTree>
    <p:extLst>
      <p:ext uri="{BB962C8B-B14F-4D97-AF65-F5344CB8AC3E}">
        <p14:creationId xmlns:p14="http://schemas.microsoft.com/office/powerpoint/2010/main" val="361901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E53-E422-4236-8218-0B9FD21BD7EB}"/>
              </a:ext>
            </a:extLst>
          </p:cNvPr>
          <p:cNvSpPr>
            <a:spLocks noGrp="1"/>
          </p:cNvSpPr>
          <p:nvPr>
            <p:ph type="title"/>
          </p:nvPr>
        </p:nvSpPr>
        <p:spPr/>
        <p:txBody>
          <a:bodyPr/>
          <a:lstStyle/>
          <a:p>
            <a:pPr algn="ctr"/>
            <a:r>
              <a:rPr lang="en-US" dirty="0"/>
              <a:t>Top and Bottom counties for Health Outcomes</a:t>
            </a:r>
          </a:p>
        </p:txBody>
      </p:sp>
      <p:pic>
        <p:nvPicPr>
          <p:cNvPr id="4" name="Picture 3">
            <a:extLst>
              <a:ext uri="{FF2B5EF4-FFF2-40B4-BE49-F238E27FC236}">
                <a16:creationId xmlns:a16="http://schemas.microsoft.com/office/drawing/2014/main" id="{39A724B0-CD14-4F20-9B2A-47957D97BD91}"/>
              </a:ext>
            </a:extLst>
          </p:cNvPr>
          <p:cNvPicPr>
            <a:picLocks noChangeAspect="1"/>
          </p:cNvPicPr>
          <p:nvPr/>
        </p:nvPicPr>
        <p:blipFill>
          <a:blip r:embed="rId2"/>
          <a:stretch>
            <a:fillRect/>
          </a:stretch>
        </p:blipFill>
        <p:spPr>
          <a:xfrm>
            <a:off x="1674812" y="1905000"/>
            <a:ext cx="9143539" cy="3800021"/>
          </a:xfrm>
          <a:prstGeom prst="rect">
            <a:avLst/>
          </a:prstGeom>
        </p:spPr>
      </p:pic>
    </p:spTree>
    <p:extLst>
      <p:ext uri="{BB962C8B-B14F-4D97-AF65-F5344CB8AC3E}">
        <p14:creationId xmlns:p14="http://schemas.microsoft.com/office/powerpoint/2010/main" val="375080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7EAD-3BA7-45E9-8376-B6CD5F356193}"/>
              </a:ext>
            </a:extLst>
          </p:cNvPr>
          <p:cNvSpPr>
            <a:spLocks noGrp="1"/>
          </p:cNvSpPr>
          <p:nvPr>
            <p:ph type="title"/>
          </p:nvPr>
        </p:nvSpPr>
        <p:spPr>
          <a:xfrm>
            <a:off x="1522643" y="373290"/>
            <a:ext cx="9143538" cy="1066800"/>
          </a:xfrm>
        </p:spPr>
        <p:txBody>
          <a:bodyPr/>
          <a:lstStyle/>
          <a:p>
            <a:pPr algn="ctr"/>
            <a:r>
              <a:rPr lang="en-US" dirty="0"/>
              <a:t>Poor Mental and Physical Health Days</a:t>
            </a:r>
          </a:p>
        </p:txBody>
      </p:sp>
      <p:pic>
        <p:nvPicPr>
          <p:cNvPr id="4" name="Picture 3">
            <a:extLst>
              <a:ext uri="{FF2B5EF4-FFF2-40B4-BE49-F238E27FC236}">
                <a16:creationId xmlns:a16="http://schemas.microsoft.com/office/drawing/2014/main" id="{3C15E5A4-1BB9-40FE-B3DD-3A9FE5D3D23B}"/>
              </a:ext>
            </a:extLst>
          </p:cNvPr>
          <p:cNvPicPr>
            <a:picLocks noChangeAspect="1"/>
          </p:cNvPicPr>
          <p:nvPr/>
        </p:nvPicPr>
        <p:blipFill>
          <a:blip r:embed="rId3"/>
          <a:stretch>
            <a:fillRect/>
          </a:stretch>
        </p:blipFill>
        <p:spPr>
          <a:xfrm>
            <a:off x="6932612" y="2346960"/>
            <a:ext cx="4667250" cy="340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F02B516-A966-4D52-875E-6859A6ECC79A}"/>
              </a:ext>
            </a:extLst>
          </p:cNvPr>
          <p:cNvPicPr>
            <a:picLocks noChangeAspect="1"/>
          </p:cNvPicPr>
          <p:nvPr/>
        </p:nvPicPr>
        <p:blipFill>
          <a:blip r:embed="rId4"/>
          <a:stretch>
            <a:fillRect/>
          </a:stretch>
        </p:blipFill>
        <p:spPr>
          <a:xfrm>
            <a:off x="912812" y="2362200"/>
            <a:ext cx="4651651" cy="3414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0CC3D4B4-F7A7-4458-9C3A-D9FA45F0FD71}"/>
              </a:ext>
            </a:extLst>
          </p:cNvPr>
          <p:cNvSpPr txBox="1"/>
          <p:nvPr/>
        </p:nvSpPr>
        <p:spPr>
          <a:xfrm>
            <a:off x="863600" y="1531813"/>
            <a:ext cx="4495800" cy="369332"/>
          </a:xfrm>
          <a:prstGeom prst="rect">
            <a:avLst/>
          </a:prstGeom>
          <a:noFill/>
          <a:ln>
            <a:solidFill>
              <a:schemeClr val="accent1">
                <a:lumMod val="20000"/>
                <a:lumOff val="80000"/>
              </a:schemeClr>
            </a:solidFill>
          </a:ln>
        </p:spPr>
        <p:txBody>
          <a:bodyPr wrap="square" rtlCol="0" anchor="ctr" anchorCtr="1">
            <a:spAutoFit/>
          </a:bodyPr>
          <a:lstStyle/>
          <a:p>
            <a:r>
              <a:rPr lang="en-US" dirty="0"/>
              <a:t>Number of Physically Unhealthy Days</a:t>
            </a:r>
          </a:p>
        </p:txBody>
      </p:sp>
      <p:sp>
        <p:nvSpPr>
          <p:cNvPr id="5" name="TextBox 4">
            <a:extLst>
              <a:ext uri="{FF2B5EF4-FFF2-40B4-BE49-F238E27FC236}">
                <a16:creationId xmlns:a16="http://schemas.microsoft.com/office/drawing/2014/main" id="{9C9B8B6F-062E-46A4-85D8-8CD91894F6E6}"/>
              </a:ext>
            </a:extLst>
          </p:cNvPr>
          <p:cNvSpPr txBox="1"/>
          <p:nvPr/>
        </p:nvSpPr>
        <p:spPr>
          <a:xfrm>
            <a:off x="6827837" y="1531813"/>
            <a:ext cx="4876800" cy="369332"/>
          </a:xfrm>
          <a:prstGeom prst="rect">
            <a:avLst/>
          </a:prstGeom>
          <a:noFill/>
          <a:ln>
            <a:solidFill>
              <a:schemeClr val="accent1">
                <a:lumMod val="20000"/>
                <a:lumOff val="80000"/>
              </a:schemeClr>
            </a:solidFill>
          </a:ln>
        </p:spPr>
        <p:txBody>
          <a:bodyPr wrap="square" rtlCol="0" anchor="ctr" anchorCtr="1">
            <a:spAutoFit/>
          </a:bodyPr>
          <a:lstStyle/>
          <a:p>
            <a:r>
              <a:rPr lang="en-US" dirty="0"/>
              <a:t>Number of Mentally Unhealthy Days</a:t>
            </a:r>
          </a:p>
        </p:txBody>
      </p:sp>
    </p:spTree>
    <p:extLst>
      <p:ext uri="{BB962C8B-B14F-4D97-AF65-F5344CB8AC3E}">
        <p14:creationId xmlns:p14="http://schemas.microsoft.com/office/powerpoint/2010/main" val="19083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6CE-BB3E-4A06-8F0B-F2A9F9B50C54}"/>
              </a:ext>
            </a:extLst>
          </p:cNvPr>
          <p:cNvSpPr>
            <a:spLocks noGrp="1"/>
          </p:cNvSpPr>
          <p:nvPr>
            <p:ph type="title"/>
          </p:nvPr>
        </p:nvSpPr>
        <p:spPr>
          <a:xfrm>
            <a:off x="1522643" y="228600"/>
            <a:ext cx="9143538" cy="1066800"/>
          </a:xfrm>
        </p:spPr>
        <p:txBody>
          <a:bodyPr/>
          <a:lstStyle/>
          <a:p>
            <a:pPr algn="ctr"/>
            <a:r>
              <a:rPr lang="en-US" dirty="0"/>
              <a:t>Smoking Rate and Poor or Fair Health Outcomes</a:t>
            </a:r>
          </a:p>
        </p:txBody>
      </p:sp>
      <p:pic>
        <p:nvPicPr>
          <p:cNvPr id="4" name="Picture 3">
            <a:extLst>
              <a:ext uri="{FF2B5EF4-FFF2-40B4-BE49-F238E27FC236}">
                <a16:creationId xmlns:a16="http://schemas.microsoft.com/office/drawing/2014/main" id="{107B7324-F8CC-4B81-BEC2-9202284832D2}"/>
              </a:ext>
            </a:extLst>
          </p:cNvPr>
          <p:cNvPicPr>
            <a:picLocks noChangeAspect="1"/>
          </p:cNvPicPr>
          <p:nvPr/>
        </p:nvPicPr>
        <p:blipFill>
          <a:blip r:embed="rId2"/>
          <a:stretch>
            <a:fillRect/>
          </a:stretch>
        </p:blipFill>
        <p:spPr>
          <a:xfrm>
            <a:off x="6580188" y="1828800"/>
            <a:ext cx="4695825" cy="3448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8D8EB4DD-D849-4E13-8214-7EB52D78177A}"/>
              </a:ext>
            </a:extLst>
          </p:cNvPr>
          <p:cNvSpPr txBox="1"/>
          <p:nvPr/>
        </p:nvSpPr>
        <p:spPr>
          <a:xfrm>
            <a:off x="912812" y="1750101"/>
            <a:ext cx="4495800" cy="2585323"/>
          </a:xfrm>
          <a:prstGeom prst="rect">
            <a:avLst/>
          </a:prstGeom>
          <a:noFill/>
          <a:ln>
            <a:solidFill>
              <a:schemeClr val="accent1">
                <a:lumMod val="20000"/>
                <a:lumOff val="80000"/>
              </a:schemeClr>
            </a:solidFill>
          </a:ln>
        </p:spPr>
        <p:txBody>
          <a:bodyPr wrap="square" rtlCol="0" anchor="ctr" anchorCtr="1">
            <a:spAutoFit/>
          </a:bodyPr>
          <a:lstStyle/>
          <a:p>
            <a:pPr marL="285750" indent="-285750">
              <a:buFont typeface="Arial" panose="020B0604020202020204" pitchFamily="34" charset="0"/>
              <a:buChar char="•"/>
            </a:pPr>
            <a:r>
              <a:rPr lang="en-US" dirty="0">
                <a:solidFill>
                  <a:srgbClr val="555555"/>
                </a:solidFill>
                <a:latin typeface="Lato"/>
              </a:rPr>
              <a:t>Smoking: </a:t>
            </a:r>
            <a:r>
              <a:rPr lang="en-US" b="0" i="0" dirty="0">
                <a:solidFill>
                  <a:srgbClr val="555555"/>
                </a:solidFill>
                <a:effectLst/>
                <a:latin typeface="Lato"/>
              </a:rPr>
              <a:t>percentage of the adult population in a county who both report that they currently smoke every day or most days and have smoked at least 100 cigarettes in their lifetime.</a:t>
            </a:r>
          </a:p>
          <a:p>
            <a:endParaRPr lang="en-US" b="0" i="0" dirty="0">
              <a:solidFill>
                <a:srgbClr val="555555"/>
              </a:solidFill>
              <a:effectLst/>
              <a:latin typeface="Lato"/>
            </a:endParaRPr>
          </a:p>
          <a:p>
            <a:pPr marL="285750" indent="-285750">
              <a:buFont typeface="Arial" panose="020B0604020202020204" pitchFamily="34" charset="0"/>
              <a:buChar char="•"/>
            </a:pPr>
            <a:r>
              <a:rPr lang="en-US" b="0" i="0" dirty="0">
                <a:solidFill>
                  <a:srgbClr val="555555"/>
                </a:solidFill>
                <a:effectLst/>
                <a:latin typeface="Lato"/>
              </a:rPr>
              <a:t>Future analysis: smoking rates compared to mentally unhealthy days. </a:t>
            </a:r>
          </a:p>
          <a:p>
            <a:r>
              <a:rPr lang="en-US" dirty="0">
                <a:solidFill>
                  <a:srgbClr val="555555"/>
                </a:solidFill>
                <a:latin typeface="Lato"/>
              </a:rPr>
              <a:t> </a:t>
            </a:r>
            <a:endParaRPr lang="en-US" dirty="0"/>
          </a:p>
        </p:txBody>
      </p:sp>
    </p:spTree>
    <p:extLst>
      <p:ext uri="{BB962C8B-B14F-4D97-AF65-F5344CB8AC3E}">
        <p14:creationId xmlns:p14="http://schemas.microsoft.com/office/powerpoint/2010/main" val="21386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8F45-77D4-42A3-866B-9C5531D52F2D}"/>
              </a:ext>
            </a:extLst>
          </p:cNvPr>
          <p:cNvSpPr>
            <a:spLocks noGrp="1"/>
          </p:cNvSpPr>
          <p:nvPr>
            <p:ph type="title"/>
          </p:nvPr>
        </p:nvSpPr>
        <p:spPr>
          <a:xfrm>
            <a:off x="1041673" y="117144"/>
            <a:ext cx="10105477" cy="1066800"/>
          </a:xfrm>
        </p:spPr>
        <p:txBody>
          <a:bodyPr/>
          <a:lstStyle/>
          <a:p>
            <a:pPr algn="ctr"/>
            <a:r>
              <a:rPr lang="en-US" dirty="0"/>
              <a:t>Physical Inactivity and Access to Exercise Opportunities</a:t>
            </a:r>
          </a:p>
        </p:txBody>
      </p:sp>
      <p:pic>
        <p:nvPicPr>
          <p:cNvPr id="4" name="Picture 3">
            <a:extLst>
              <a:ext uri="{FF2B5EF4-FFF2-40B4-BE49-F238E27FC236}">
                <a16:creationId xmlns:a16="http://schemas.microsoft.com/office/drawing/2014/main" id="{D6C04A3D-2498-4A43-8613-B3AC93D77506}"/>
              </a:ext>
            </a:extLst>
          </p:cNvPr>
          <p:cNvPicPr>
            <a:picLocks noChangeAspect="1"/>
          </p:cNvPicPr>
          <p:nvPr/>
        </p:nvPicPr>
        <p:blipFill>
          <a:blip r:embed="rId3"/>
          <a:stretch>
            <a:fillRect/>
          </a:stretch>
        </p:blipFill>
        <p:spPr>
          <a:xfrm>
            <a:off x="7183070" y="2580467"/>
            <a:ext cx="4343401" cy="3036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6620485F-5D92-43F6-B68E-766AC37863C1}"/>
              </a:ext>
            </a:extLst>
          </p:cNvPr>
          <p:cNvPicPr>
            <a:picLocks noChangeAspect="1"/>
          </p:cNvPicPr>
          <p:nvPr/>
        </p:nvPicPr>
        <p:blipFill>
          <a:blip r:embed="rId4"/>
          <a:stretch>
            <a:fillRect/>
          </a:stretch>
        </p:blipFill>
        <p:spPr>
          <a:xfrm>
            <a:off x="662354" y="2614144"/>
            <a:ext cx="4343400" cy="2969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A008D42-3028-44F0-84E1-01FEAE057A08}"/>
              </a:ext>
            </a:extLst>
          </p:cNvPr>
          <p:cNvSpPr txBox="1"/>
          <p:nvPr/>
        </p:nvSpPr>
        <p:spPr>
          <a:xfrm>
            <a:off x="1522876" y="5681398"/>
            <a:ext cx="9143538" cy="646331"/>
          </a:xfrm>
          <a:prstGeom prst="rect">
            <a:avLst/>
          </a:prstGeom>
          <a:noFill/>
          <a:ln>
            <a:solidFill>
              <a:schemeClr val="accent1">
                <a:lumMod val="20000"/>
                <a:lumOff val="80000"/>
              </a:schemeClr>
            </a:solidFill>
          </a:ln>
        </p:spPr>
        <p:txBody>
          <a:bodyPr wrap="square" rtlCol="0" anchor="ctr" anchorCtr="1">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Future opportunities: walking scores, climate, elevation, season at time of survey, exercise and mentally unhealthy days. </a:t>
            </a:r>
          </a:p>
        </p:txBody>
      </p:sp>
      <p:sp>
        <p:nvSpPr>
          <p:cNvPr id="3" name="TextBox 2">
            <a:extLst>
              <a:ext uri="{FF2B5EF4-FFF2-40B4-BE49-F238E27FC236}">
                <a16:creationId xmlns:a16="http://schemas.microsoft.com/office/drawing/2014/main" id="{64087E1F-ED73-414C-9010-1C9247BF9AB2}"/>
              </a:ext>
            </a:extLst>
          </p:cNvPr>
          <p:cNvSpPr txBox="1"/>
          <p:nvPr/>
        </p:nvSpPr>
        <p:spPr>
          <a:xfrm>
            <a:off x="520883" y="1423526"/>
            <a:ext cx="5029200" cy="646331"/>
          </a:xfrm>
          <a:prstGeom prst="rect">
            <a:avLst/>
          </a:prstGeom>
          <a:noFill/>
          <a:ln>
            <a:solidFill>
              <a:schemeClr val="accent1">
                <a:lumMod val="20000"/>
                <a:lumOff val="80000"/>
              </a:schemeClr>
            </a:solidFill>
          </a:ln>
        </p:spPr>
        <p:txBody>
          <a:bodyPr wrap="square" rtlCol="0" anchor="ctr" anchorCtr="1">
            <a:spAutoFit/>
          </a:bodyPr>
          <a:lstStyle/>
          <a:p>
            <a:r>
              <a:rPr lang="en-US" dirty="0"/>
              <a:t>Physical Inactivity: no leisure-time physical activity in the past month</a:t>
            </a:r>
          </a:p>
        </p:txBody>
      </p:sp>
      <p:sp>
        <p:nvSpPr>
          <p:cNvPr id="5" name="TextBox 4">
            <a:extLst>
              <a:ext uri="{FF2B5EF4-FFF2-40B4-BE49-F238E27FC236}">
                <a16:creationId xmlns:a16="http://schemas.microsoft.com/office/drawing/2014/main" id="{D898C552-8C2E-4386-A1EB-13262A95CF6A}"/>
              </a:ext>
            </a:extLst>
          </p:cNvPr>
          <p:cNvSpPr txBox="1"/>
          <p:nvPr/>
        </p:nvSpPr>
        <p:spPr>
          <a:xfrm>
            <a:off x="6627812" y="1347633"/>
            <a:ext cx="5029200" cy="923330"/>
          </a:xfrm>
          <a:prstGeom prst="rect">
            <a:avLst/>
          </a:prstGeom>
          <a:noFill/>
          <a:ln>
            <a:solidFill>
              <a:schemeClr val="accent1">
                <a:lumMod val="20000"/>
                <a:lumOff val="80000"/>
              </a:schemeClr>
            </a:solidFill>
          </a:ln>
        </p:spPr>
        <p:txBody>
          <a:bodyPr wrap="square" rtlCol="0" anchor="ctr" anchorCtr="1">
            <a:spAutoFit/>
          </a:bodyPr>
          <a:lstStyle/>
          <a:p>
            <a:r>
              <a:rPr lang="en-US" dirty="0"/>
              <a:t>Access to Exercise Opportunities: individuals in a county who live reasonably close to a location for physical activity.  </a:t>
            </a:r>
          </a:p>
        </p:txBody>
      </p:sp>
      <p:cxnSp>
        <p:nvCxnSpPr>
          <p:cNvPr id="7" name="Straight Connector 6">
            <a:extLst>
              <a:ext uri="{FF2B5EF4-FFF2-40B4-BE49-F238E27FC236}">
                <a16:creationId xmlns:a16="http://schemas.microsoft.com/office/drawing/2014/main" id="{0A9B6B05-9D28-4879-AD0B-144834DBC868}"/>
              </a:ext>
            </a:extLst>
          </p:cNvPr>
          <p:cNvCxnSpPr/>
          <p:nvPr/>
        </p:nvCxnSpPr>
        <p:spPr>
          <a:xfrm>
            <a:off x="6094411" y="1850629"/>
            <a:ext cx="0" cy="35052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37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35253C-EA59-4D32-B343-22704B94DEE9}"/>
              </a:ext>
            </a:extLst>
          </p:cNvPr>
          <p:cNvPicPr>
            <a:picLocks noChangeAspect="1"/>
          </p:cNvPicPr>
          <p:nvPr/>
        </p:nvPicPr>
        <p:blipFill>
          <a:blip r:embed="rId2"/>
          <a:stretch>
            <a:fillRect/>
          </a:stretch>
        </p:blipFill>
        <p:spPr>
          <a:xfrm>
            <a:off x="7407275" y="1669473"/>
            <a:ext cx="4781550" cy="3476625"/>
          </a:xfrm>
          <a:prstGeom prst="rect">
            <a:avLst/>
          </a:prstGeom>
        </p:spPr>
      </p:pic>
      <p:sp>
        <p:nvSpPr>
          <p:cNvPr id="4" name="Title 3">
            <a:extLst>
              <a:ext uri="{FF2B5EF4-FFF2-40B4-BE49-F238E27FC236}">
                <a16:creationId xmlns:a16="http://schemas.microsoft.com/office/drawing/2014/main" id="{C3923A62-B125-44A2-9F47-FE7DE7681A41}"/>
              </a:ext>
            </a:extLst>
          </p:cNvPr>
          <p:cNvSpPr>
            <a:spLocks noGrp="1"/>
          </p:cNvSpPr>
          <p:nvPr>
            <p:ph type="title"/>
          </p:nvPr>
        </p:nvSpPr>
        <p:spPr>
          <a:xfrm>
            <a:off x="1522876" y="409573"/>
            <a:ext cx="9143538" cy="1066800"/>
          </a:xfrm>
        </p:spPr>
        <p:txBody>
          <a:bodyPr/>
          <a:lstStyle/>
          <a:p>
            <a:pPr algn="ctr"/>
            <a:r>
              <a:rPr lang="en-US" dirty="0"/>
              <a:t>Food Deprivation Index</a:t>
            </a:r>
          </a:p>
        </p:txBody>
      </p:sp>
      <p:sp>
        <p:nvSpPr>
          <p:cNvPr id="5" name="Content Placeholder 4">
            <a:extLst>
              <a:ext uri="{FF2B5EF4-FFF2-40B4-BE49-F238E27FC236}">
                <a16:creationId xmlns:a16="http://schemas.microsoft.com/office/drawing/2014/main" id="{C531D4B3-9D28-4C60-AE66-1B0FF7E74180}"/>
              </a:ext>
            </a:extLst>
          </p:cNvPr>
          <p:cNvSpPr>
            <a:spLocks noGrp="1"/>
          </p:cNvSpPr>
          <p:nvPr>
            <p:ph idx="1"/>
          </p:nvPr>
        </p:nvSpPr>
        <p:spPr>
          <a:xfrm>
            <a:off x="1522876" y="1905001"/>
            <a:ext cx="5790736" cy="3476626"/>
          </a:xfrm>
        </p:spPr>
        <p:txBody>
          <a:bodyPr/>
          <a:lstStyle/>
          <a:p>
            <a:r>
              <a:rPr lang="en-US" b="0" i="0" dirty="0">
                <a:solidFill>
                  <a:srgbClr val="555555"/>
                </a:solidFill>
                <a:effectLst/>
                <a:latin typeface="Lato"/>
              </a:rPr>
              <a:t>Definition: Limited Access to Healthy Foods measures the percentage of the population that is low income and does not live close to a grocery store.</a:t>
            </a:r>
          </a:p>
          <a:p>
            <a:r>
              <a:rPr lang="en-US" dirty="0">
                <a:solidFill>
                  <a:srgbClr val="555555"/>
                </a:solidFill>
                <a:latin typeface="Lato"/>
              </a:rPr>
              <a:t>Future Analysis: prevalence of fast food and unhealthy food options</a:t>
            </a:r>
            <a:endParaRPr lang="en-US" dirty="0"/>
          </a:p>
        </p:txBody>
      </p:sp>
    </p:spTree>
    <p:extLst>
      <p:ext uri="{BB962C8B-B14F-4D97-AF65-F5344CB8AC3E}">
        <p14:creationId xmlns:p14="http://schemas.microsoft.com/office/powerpoint/2010/main" val="96701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1422-7FA8-4E50-95B3-68AD4036F198}"/>
              </a:ext>
            </a:extLst>
          </p:cNvPr>
          <p:cNvSpPr>
            <a:spLocks noGrp="1"/>
          </p:cNvSpPr>
          <p:nvPr>
            <p:ph type="title"/>
          </p:nvPr>
        </p:nvSpPr>
        <p:spPr/>
        <p:txBody>
          <a:bodyPr/>
          <a:lstStyle/>
          <a:p>
            <a:r>
              <a:rPr lang="en-US" dirty="0"/>
              <a:t>Excessive Drinking and Poor or Fair Health Outcomes</a:t>
            </a:r>
          </a:p>
        </p:txBody>
      </p:sp>
      <p:sp>
        <p:nvSpPr>
          <p:cNvPr id="3" name="Content Placeholder 2">
            <a:extLst>
              <a:ext uri="{FF2B5EF4-FFF2-40B4-BE49-F238E27FC236}">
                <a16:creationId xmlns:a16="http://schemas.microsoft.com/office/drawing/2014/main" id="{C53D64A9-B845-493E-AE74-1AD4586CA87E}"/>
              </a:ext>
            </a:extLst>
          </p:cNvPr>
          <p:cNvSpPr>
            <a:spLocks noGrp="1"/>
          </p:cNvSpPr>
          <p:nvPr>
            <p:ph idx="1"/>
          </p:nvPr>
        </p:nvSpPr>
        <p:spPr>
          <a:xfrm>
            <a:off x="1522876" y="1905000"/>
            <a:ext cx="4342936" cy="3697465"/>
          </a:xfrm>
        </p:spPr>
        <p:txBody>
          <a:bodyPr/>
          <a:lstStyle/>
          <a:p>
            <a:r>
              <a:rPr lang="en-US" dirty="0"/>
              <a:t>Excessive Drinking: the percentage of a county’s adult population that reports binge or heavy drinking in the past 30 days.</a:t>
            </a:r>
          </a:p>
          <a:p>
            <a:r>
              <a:rPr lang="en-US" dirty="0"/>
              <a:t>Future analysis: Liquor store locations from Google API, comparison of excessive drinking and mental unhealthy days. </a:t>
            </a:r>
          </a:p>
        </p:txBody>
      </p:sp>
      <p:pic>
        <p:nvPicPr>
          <p:cNvPr id="5" name="Picture 4">
            <a:extLst>
              <a:ext uri="{FF2B5EF4-FFF2-40B4-BE49-F238E27FC236}">
                <a16:creationId xmlns:a16="http://schemas.microsoft.com/office/drawing/2014/main" id="{69F5CCC4-B08B-4181-B149-55E6651C66BB}"/>
              </a:ext>
            </a:extLst>
          </p:cNvPr>
          <p:cNvPicPr>
            <a:picLocks noChangeAspect="1"/>
          </p:cNvPicPr>
          <p:nvPr/>
        </p:nvPicPr>
        <p:blipFill>
          <a:blip r:embed="rId3"/>
          <a:stretch>
            <a:fillRect/>
          </a:stretch>
        </p:blipFill>
        <p:spPr>
          <a:xfrm>
            <a:off x="6475412" y="1905000"/>
            <a:ext cx="4800600" cy="3438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035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8D49-AC2B-41B7-AA22-3F549DE8E889}"/>
              </a:ext>
            </a:extLst>
          </p:cNvPr>
          <p:cNvSpPr>
            <a:spLocks noGrp="1"/>
          </p:cNvSpPr>
          <p:nvPr>
            <p:ph type="ctrTitle"/>
          </p:nvPr>
        </p:nvSpPr>
        <p:spPr/>
        <p:txBody>
          <a:bodyPr/>
          <a:lstStyle/>
          <a:p>
            <a:r>
              <a:rPr lang="en-US" dirty="0"/>
              <a:t>Questions? </a:t>
            </a:r>
          </a:p>
        </p:txBody>
      </p:sp>
      <p:sp>
        <p:nvSpPr>
          <p:cNvPr id="3" name="Subtitle 2">
            <a:extLst>
              <a:ext uri="{FF2B5EF4-FFF2-40B4-BE49-F238E27FC236}">
                <a16:creationId xmlns:a16="http://schemas.microsoft.com/office/drawing/2014/main" id="{9D0B69F6-D042-4877-AF65-E27D4132DA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370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2BA-C867-4BC0-984D-1F315863ED7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74C391B-89C3-49F1-BF98-871AB583B48C}"/>
              </a:ext>
            </a:extLst>
          </p:cNvPr>
          <p:cNvPicPr>
            <a:picLocks noChangeAspect="1"/>
          </p:cNvPicPr>
          <p:nvPr/>
        </p:nvPicPr>
        <p:blipFill>
          <a:blip r:embed="rId2"/>
          <a:stretch>
            <a:fillRect/>
          </a:stretch>
        </p:blipFill>
        <p:spPr>
          <a:xfrm>
            <a:off x="3660775" y="1724025"/>
            <a:ext cx="4867275" cy="3409950"/>
          </a:xfrm>
          <a:prstGeom prst="rect">
            <a:avLst/>
          </a:prstGeom>
        </p:spPr>
      </p:pic>
    </p:spTree>
    <p:extLst>
      <p:ext uri="{BB962C8B-B14F-4D97-AF65-F5344CB8AC3E}">
        <p14:creationId xmlns:p14="http://schemas.microsoft.com/office/powerpoint/2010/main" val="1614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609600"/>
            <a:ext cx="10972800" cy="1066800"/>
          </a:xfrm>
        </p:spPr>
        <p:txBody>
          <a:bodyPr>
            <a:noAutofit/>
          </a:bodyPr>
          <a:lstStyle/>
          <a:p>
            <a:pPr algn="ctr"/>
            <a:r>
              <a:rPr lang="en-US" dirty="0"/>
              <a:t>What factors affect preventable hospitalization?</a:t>
            </a:r>
          </a:p>
        </p:txBody>
      </p:sp>
      <p:sp>
        <p:nvSpPr>
          <p:cNvPr id="3" name="Content Placeholder 2"/>
          <p:cNvSpPr>
            <a:spLocks noGrp="1"/>
          </p:cNvSpPr>
          <p:nvPr>
            <p:ph idx="1"/>
          </p:nvPr>
        </p:nvSpPr>
        <p:spPr/>
        <p:txBody>
          <a:bodyPr/>
          <a:lstStyle/>
          <a:p>
            <a:endParaRPr lang="en-US" dirty="0"/>
          </a:p>
          <a:p>
            <a:r>
              <a:rPr lang="en-US" sz="2900" dirty="0"/>
              <a:t>Weather</a:t>
            </a:r>
          </a:p>
          <a:p>
            <a:r>
              <a:rPr lang="en-US" sz="2900" dirty="0"/>
              <a:t>Income</a:t>
            </a:r>
          </a:p>
          <a:p>
            <a:r>
              <a:rPr lang="en-US" sz="2900" dirty="0"/>
              <a:t>Parks / Recreation access</a:t>
            </a:r>
          </a:p>
        </p:txBody>
      </p:sp>
    </p:spTree>
    <p:extLst>
      <p:ext uri="{BB962C8B-B14F-4D97-AF65-F5344CB8AC3E}">
        <p14:creationId xmlns:p14="http://schemas.microsoft.com/office/powerpoint/2010/main" val="304538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1E1B-9AC8-4F63-B3C8-3FC1C8DF4DCE}"/>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E35C57D-5A64-4AAF-ADF0-89535A59628B}"/>
              </a:ext>
            </a:extLst>
          </p:cNvPr>
          <p:cNvSpPr>
            <a:spLocks noGrp="1"/>
          </p:cNvSpPr>
          <p:nvPr>
            <p:ph idx="1"/>
          </p:nvPr>
        </p:nvSpPr>
        <p:spPr/>
        <p:txBody>
          <a:bodyPr>
            <a:normAutofit fontScale="92500" lnSpcReduction="10000"/>
          </a:bodyPr>
          <a:lstStyle/>
          <a:p>
            <a:r>
              <a:rPr lang="en-US" dirty="0"/>
              <a:t>Discuss any difficulties that arose, and how you dealt with them</a:t>
            </a:r>
          </a:p>
          <a:p>
            <a:r>
              <a:rPr lang="en-US" dirty="0"/>
              <a:t>Discuss any additional questions that came up, but which you didn't have time to answer: What would you research next, if you had two more weeks?</a:t>
            </a:r>
          </a:p>
          <a:p>
            <a:endParaRPr lang="en-US" dirty="0"/>
          </a:p>
          <a:p>
            <a:r>
              <a:rPr lang="en-US" dirty="0"/>
              <a:t>Data source for preventable hospitalizations was Medicare, could be skewing the data</a:t>
            </a:r>
          </a:p>
          <a:p>
            <a:r>
              <a:rPr lang="en-US" dirty="0"/>
              <a:t>Most of the behavioral data is gathered via a phone survey and is self reported, which can lead to bias issues. </a:t>
            </a:r>
          </a:p>
          <a:p>
            <a:r>
              <a:rPr lang="en-US" dirty="0"/>
              <a:t>Prevalence of unhealthy food, access to liquor stores</a:t>
            </a:r>
          </a:p>
          <a:p>
            <a:endParaRPr lang="en-US" dirty="0"/>
          </a:p>
          <a:p>
            <a:endParaRPr lang="en-US" dirty="0"/>
          </a:p>
        </p:txBody>
      </p:sp>
    </p:spTree>
    <p:extLst>
      <p:ext uri="{BB962C8B-B14F-4D97-AF65-F5344CB8AC3E}">
        <p14:creationId xmlns:p14="http://schemas.microsoft.com/office/powerpoint/2010/main" val="25550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C9E2-2D09-4282-A2BB-CB01574F32C6}"/>
              </a:ext>
            </a:extLst>
          </p:cNvPr>
          <p:cNvSpPr>
            <a:spLocks noGrp="1"/>
          </p:cNvSpPr>
          <p:nvPr>
            <p:ph type="title"/>
          </p:nvPr>
        </p:nvSpPr>
        <p:spPr>
          <a:xfrm>
            <a:off x="227012" y="609600"/>
            <a:ext cx="11582400" cy="1600200"/>
          </a:xfrm>
        </p:spPr>
        <p:txBody>
          <a:bodyPr>
            <a:noAutofit/>
          </a:bodyPr>
          <a:lstStyle/>
          <a:p>
            <a:pPr algn="ctr"/>
            <a:r>
              <a:rPr lang="en-US" dirty="0"/>
              <a:t>Original Hypothesis</a:t>
            </a:r>
            <a:br>
              <a:rPr lang="en-US" sz="3600" dirty="0"/>
            </a:br>
            <a:endParaRPr lang="en-US" sz="3600" dirty="0"/>
          </a:p>
        </p:txBody>
      </p:sp>
      <p:sp>
        <p:nvSpPr>
          <p:cNvPr id="3" name="Content Placeholder 2">
            <a:extLst>
              <a:ext uri="{FF2B5EF4-FFF2-40B4-BE49-F238E27FC236}">
                <a16:creationId xmlns:a16="http://schemas.microsoft.com/office/drawing/2014/main" id="{9BC18CCD-388C-42E0-871A-712B0BF3C69C}"/>
              </a:ext>
            </a:extLst>
          </p:cNvPr>
          <p:cNvSpPr>
            <a:spLocks noGrp="1"/>
          </p:cNvSpPr>
          <p:nvPr>
            <p:ph idx="1"/>
          </p:nvPr>
        </p:nvSpPr>
        <p:spPr>
          <a:xfrm>
            <a:off x="1522643" y="1905000"/>
            <a:ext cx="9143538" cy="3886200"/>
          </a:xfrm>
        </p:spPr>
        <p:txBody>
          <a:bodyPr>
            <a:normAutofit/>
          </a:bodyPr>
          <a:lstStyle/>
          <a:p>
            <a:pPr algn="ctr"/>
            <a:endParaRPr lang="en-US" sz="2900" dirty="0"/>
          </a:p>
          <a:p>
            <a:pPr marL="0" indent="0" algn="ctr">
              <a:buNone/>
            </a:pPr>
            <a:r>
              <a:rPr lang="en-US" sz="2900" dirty="0"/>
              <a:t>If a city has poor socioeconomic factors, then the preventable hospitalization rates will be higher than cities with more favorable socioeconomic factors.</a:t>
            </a:r>
          </a:p>
        </p:txBody>
      </p:sp>
    </p:spTree>
    <p:extLst>
      <p:ext uri="{BB962C8B-B14F-4D97-AF65-F5344CB8AC3E}">
        <p14:creationId xmlns:p14="http://schemas.microsoft.com/office/powerpoint/2010/main" val="37282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1">
            <a:extLst>
              <a:ext uri="{FF2B5EF4-FFF2-40B4-BE49-F238E27FC236}">
                <a16:creationId xmlns:a16="http://schemas.microsoft.com/office/drawing/2014/main" id="{2D9B08E1-81F6-4352-B182-B834A03D48D6}"/>
              </a:ext>
            </a:extLst>
          </p:cNvPr>
          <p:cNvGraphicFramePr>
            <a:graphicFrameLocks noGrp="1"/>
          </p:cNvGraphicFramePr>
          <p:nvPr>
            <p:ph idx="1"/>
            <p:extLst>
              <p:ext uri="{D42A27DB-BD31-4B8C-83A1-F6EECF244321}">
                <p14:modId xmlns:p14="http://schemas.microsoft.com/office/powerpoint/2010/main" val="13490624"/>
              </p:ext>
            </p:extLst>
          </p:nvPr>
        </p:nvGraphicFramePr>
        <p:xfrm>
          <a:off x="1522876" y="635000"/>
          <a:ext cx="9143538" cy="530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581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5E13A-F6F4-401D-BA9A-9CA4747ECB41}"/>
              </a:ext>
            </a:extLst>
          </p:cNvPr>
          <p:cNvSpPr>
            <a:spLocks noGrp="1"/>
          </p:cNvSpPr>
          <p:nvPr>
            <p:ph type="title"/>
          </p:nvPr>
        </p:nvSpPr>
        <p:spPr/>
        <p:txBody>
          <a:bodyPr>
            <a:normAutofit/>
          </a:bodyPr>
          <a:lstStyle/>
          <a:p>
            <a:pPr algn="ctr"/>
            <a:r>
              <a:rPr lang="en-US" dirty="0">
                <a:sym typeface="Calibri"/>
              </a:rPr>
              <a:t>Unsatisfactory</a:t>
            </a:r>
            <a:r>
              <a:rPr lang="en-US" sz="4400" dirty="0"/>
              <a:t> </a:t>
            </a:r>
            <a:r>
              <a:rPr lang="en-US" dirty="0"/>
              <a:t>Findings</a:t>
            </a:r>
          </a:p>
        </p:txBody>
      </p:sp>
      <p:pic>
        <p:nvPicPr>
          <p:cNvPr id="6" name="Content Placeholder 5" descr="A close up of a map&#10;&#10;Description automatically generated">
            <a:extLst>
              <a:ext uri="{FF2B5EF4-FFF2-40B4-BE49-F238E27FC236}">
                <a16:creationId xmlns:a16="http://schemas.microsoft.com/office/drawing/2014/main" id="{1E62815F-7FCA-4C90-8A96-3975EFA0B57A}"/>
              </a:ext>
            </a:extLst>
          </p:cNvPr>
          <p:cNvPicPr>
            <a:picLocks noGrp="1" noChangeAspect="1"/>
          </p:cNvPicPr>
          <p:nvPr>
            <p:ph sz="half" idx="1"/>
          </p:nvPr>
        </p:nvPicPr>
        <p:blipFill>
          <a:blip r:embed="rId3"/>
          <a:stretch>
            <a:fillRect/>
          </a:stretch>
        </p:blipFill>
        <p:spPr>
          <a:xfrm>
            <a:off x="303213" y="2057400"/>
            <a:ext cx="5654676" cy="3962400"/>
          </a:xfrm>
        </p:spPr>
      </p:pic>
      <p:pic>
        <p:nvPicPr>
          <p:cNvPr id="8" name="Content Placeholder 7" descr="A close up of a map&#10;&#10;Description automatically generated">
            <a:extLst>
              <a:ext uri="{FF2B5EF4-FFF2-40B4-BE49-F238E27FC236}">
                <a16:creationId xmlns:a16="http://schemas.microsoft.com/office/drawing/2014/main" id="{CA9D82BC-BC23-4428-A5B3-5A6AB0AE4AC4}"/>
              </a:ext>
            </a:extLst>
          </p:cNvPr>
          <p:cNvPicPr>
            <a:picLocks noGrp="1" noChangeAspect="1"/>
          </p:cNvPicPr>
          <p:nvPr>
            <p:ph sz="half" idx="2"/>
          </p:nvPr>
        </p:nvPicPr>
        <p:blipFill>
          <a:blip r:embed="rId4"/>
          <a:stretch>
            <a:fillRect/>
          </a:stretch>
        </p:blipFill>
        <p:spPr>
          <a:xfrm>
            <a:off x="6230938" y="2057400"/>
            <a:ext cx="5654674" cy="3962400"/>
          </a:xfrm>
        </p:spPr>
      </p:pic>
    </p:spTree>
    <p:extLst>
      <p:ext uri="{BB962C8B-B14F-4D97-AF65-F5344CB8AC3E}">
        <p14:creationId xmlns:p14="http://schemas.microsoft.com/office/powerpoint/2010/main" val="409054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D051-32BC-4EEA-B089-E9D7BAB9AFE8}"/>
              </a:ext>
            </a:extLst>
          </p:cNvPr>
          <p:cNvSpPr>
            <a:spLocks noGrp="1"/>
          </p:cNvSpPr>
          <p:nvPr>
            <p:ph type="ctrTitle"/>
          </p:nvPr>
        </p:nvSpPr>
        <p:spPr>
          <a:xfrm>
            <a:off x="1522414" y="1905000"/>
            <a:ext cx="9143998" cy="2667000"/>
          </a:xfrm>
        </p:spPr>
        <p:txBody>
          <a:bodyPr anchor="b">
            <a:normAutofit/>
          </a:bodyPr>
          <a:lstStyle/>
          <a:p>
            <a:r>
              <a:rPr lang="en-US" sz="6000" dirty="0"/>
              <a:t>Questions &amp; Data</a:t>
            </a:r>
          </a:p>
        </p:txBody>
      </p:sp>
    </p:spTree>
    <p:extLst>
      <p:ext uri="{BB962C8B-B14F-4D97-AF65-F5344CB8AC3E}">
        <p14:creationId xmlns:p14="http://schemas.microsoft.com/office/powerpoint/2010/main" val="18520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xfrm>
            <a:off x="1371078" y="638074"/>
            <a:ext cx="9143540" cy="1066801"/>
          </a:xfrm>
          <a:prstGeom prst="rect">
            <a:avLst/>
          </a:prstGeom>
        </p:spPr>
        <p:txBody>
          <a:bodyPr>
            <a:normAutofit/>
          </a:bodyPr>
          <a:lstStyle>
            <a:lvl1pPr algn="ctr">
              <a:defRPr sz="4400"/>
            </a:lvl1pPr>
          </a:lstStyle>
          <a:p>
            <a:pPr hangingPunct="0"/>
            <a:r>
              <a:rPr sz="3200" kern="1200" dirty="0">
                <a:solidFill>
                  <a:schemeClr val="accent1">
                    <a:lumMod val="50000"/>
                  </a:schemeClr>
                </a:solidFill>
                <a:latin typeface="+mj-lt"/>
                <a:ea typeface="+mj-ea"/>
                <a:cs typeface="+mj-cs"/>
              </a:rPr>
              <a:t>Adjusted Question</a:t>
            </a:r>
          </a:p>
        </p:txBody>
      </p:sp>
      <p:sp>
        <p:nvSpPr>
          <p:cNvPr id="147" name="Content Placeholder 2"/>
          <p:cNvSpPr txBox="1">
            <a:spLocks noGrp="1"/>
          </p:cNvSpPr>
          <p:nvPr>
            <p:ph type="body" idx="1"/>
          </p:nvPr>
        </p:nvSpPr>
        <p:spPr>
          <a:prstGeom prst="rect">
            <a:avLst/>
          </a:prstGeom>
        </p:spPr>
        <p:txBody>
          <a:bodyPr/>
          <a:lstStyle/>
          <a:p>
            <a:pPr marL="0" indent="0">
              <a:buNone/>
              <a:defRPr sz="2900"/>
            </a:pPr>
            <a:r>
              <a:rPr dirty="0"/>
              <a:t>How is a county’s fair health score impacted by various environmental and social factors?</a:t>
            </a:r>
            <a:endParaRPr sz="2200" dirty="0"/>
          </a:p>
          <a:p>
            <a:pPr marL="0" indent="0">
              <a:buSzTx/>
              <a:buNone/>
              <a:defRPr sz="3200"/>
            </a:pPr>
            <a:endParaRPr sz="2200" dirty="0"/>
          </a:p>
          <a:p>
            <a:pPr>
              <a:defRPr sz="3200"/>
            </a:pPr>
            <a:endParaRPr sz="3200" kern="1200" dirty="0">
              <a:solidFill>
                <a:schemeClr val="accent1">
                  <a:lumMod val="50000"/>
                </a:schemeClr>
              </a:solidFill>
              <a:latin typeface="+mj-lt"/>
              <a:ea typeface="+mj-ea"/>
              <a:cs typeface="+mj-cs"/>
            </a:endParaRPr>
          </a:p>
          <a:p>
            <a:pPr marL="0" indent="0">
              <a:buNone/>
              <a:defRPr sz="2900"/>
            </a:pPr>
            <a:r>
              <a:rPr dirty="0"/>
              <a:t>If a county has poor socioeconomic factors, then the poor or fair health percentage will be greater than counties with more favorable socioeconomic factors.</a:t>
            </a:r>
          </a:p>
        </p:txBody>
      </p:sp>
      <p:sp>
        <p:nvSpPr>
          <p:cNvPr id="148" name="TextBox 3"/>
          <p:cNvSpPr txBox="1"/>
          <p:nvPr/>
        </p:nvSpPr>
        <p:spPr>
          <a:xfrm>
            <a:off x="3264062" y="3407104"/>
            <a:ext cx="5612725"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4400">
                <a:solidFill>
                  <a:srgbClr val="355D7E"/>
                </a:solidFill>
              </a:defRPr>
            </a:lvl1pPr>
          </a:lstStyle>
          <a:p>
            <a:pPr algn="ctr" hangingPunct="0"/>
            <a:r>
              <a:rPr sz="3200" dirty="0">
                <a:solidFill>
                  <a:schemeClr val="accent1">
                    <a:lumMod val="50000"/>
                  </a:schemeClr>
                </a:solidFill>
                <a:latin typeface="+mj-lt"/>
                <a:ea typeface="+mj-ea"/>
                <a:cs typeface="+mj-cs"/>
                <a:sym typeface="Calibri"/>
              </a:rPr>
              <a:t>New Hypothesis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xfrm>
            <a:off x="608012" y="609600"/>
            <a:ext cx="10066745" cy="1066800"/>
          </a:xfrm>
          <a:prstGeom prst="rect">
            <a:avLst/>
          </a:prstGeom>
        </p:spPr>
        <p:txBody>
          <a:bodyPr>
            <a:noAutofit/>
          </a:bodyPr>
          <a:lstStyle/>
          <a:p>
            <a:pPr algn="ctr"/>
            <a:r>
              <a:rPr kern="1200" dirty="0">
                <a:solidFill>
                  <a:schemeClr val="accent1">
                    <a:lumMod val="50000"/>
                  </a:schemeClr>
                </a:solidFill>
                <a:latin typeface="+mj-lt"/>
                <a:ea typeface="+mj-ea"/>
                <a:cs typeface="+mj-cs"/>
              </a:rPr>
              <a:t>Questions – "Is there a strong correlation between.."</a:t>
            </a:r>
          </a:p>
        </p:txBody>
      </p:sp>
      <p:grpSp>
        <p:nvGrpSpPr>
          <p:cNvPr id="165" name="Diagram 44"/>
          <p:cNvGrpSpPr/>
          <p:nvPr/>
        </p:nvGrpSpPr>
        <p:grpSpPr>
          <a:xfrm>
            <a:off x="1527175" y="2446843"/>
            <a:ext cx="9144001" cy="2613603"/>
            <a:chOff x="0" y="0"/>
            <a:chExt cx="9144000" cy="2613601"/>
          </a:xfrm>
        </p:grpSpPr>
        <p:sp>
          <p:nvSpPr>
            <p:cNvPr id="153" name="Rectangle"/>
            <p:cNvSpPr/>
            <p:nvPr/>
          </p:nvSpPr>
          <p:spPr>
            <a:xfrm>
              <a:off x="0" y="295200"/>
              <a:ext cx="9144000" cy="504001"/>
            </a:xfrm>
            <a:prstGeom prst="rect">
              <a:avLst/>
            </a:prstGeom>
            <a:solidFill>
              <a:srgbClr val="FFFFFF">
                <a:alpha val="90000"/>
              </a:srgbClr>
            </a:solidFill>
            <a:ln w="6350" cap="flat">
              <a:solidFill>
                <a:schemeClr val="accent1"/>
              </a:solidFill>
              <a:prstDash val="solid"/>
              <a:miter lim="800000"/>
            </a:ln>
            <a:effectLst/>
          </p:spPr>
          <p:txBody>
            <a:bodyPr wrap="square" lIns="45719" tIns="45719" rIns="45719" bIns="45719" numCol="1" anchor="t">
              <a:noAutofit/>
            </a:bodyPr>
            <a:lstStyle/>
            <a:p>
              <a:pPr hangingPunct="0">
                <a:lnSpc>
                  <a:spcPct val="90000"/>
                </a:lnSpc>
                <a:spcBef>
                  <a:spcPts val="1800"/>
                </a:spcBef>
                <a:defRPr sz="2400"/>
              </a:pPr>
              <a:endParaRPr sz="2400" kern="0">
                <a:solidFill>
                  <a:srgbClr val="000000"/>
                </a:solidFill>
                <a:latin typeface="Calibri"/>
                <a:cs typeface="Calibri"/>
                <a:sym typeface="Calibri"/>
              </a:endParaRPr>
            </a:p>
          </p:txBody>
        </p:sp>
        <p:grpSp>
          <p:nvGrpSpPr>
            <p:cNvPr id="156" name="Group"/>
            <p:cNvGrpSpPr/>
            <p:nvPr/>
          </p:nvGrpSpPr>
          <p:grpSpPr>
            <a:xfrm>
              <a:off x="457200" y="0"/>
              <a:ext cx="6400800" cy="590402"/>
              <a:chOff x="0" y="0"/>
              <a:chExt cx="6400800" cy="590401"/>
            </a:xfrm>
          </p:grpSpPr>
          <p:sp>
            <p:nvSpPr>
              <p:cNvPr id="154" name="Rounded Rectangle"/>
              <p:cNvSpPr/>
              <p:nvPr/>
            </p:nvSpPr>
            <p:spPr>
              <a:xfrm>
                <a:off x="0" y="0"/>
                <a:ext cx="6400800" cy="590401"/>
              </a:xfrm>
              <a:prstGeom prst="roundRect">
                <a:avLst>
                  <a:gd name="adj" fmla="val 16667"/>
                </a:avLst>
              </a:prstGeom>
              <a:gradFill flip="none" rotWithShape="1">
                <a:gsLst>
                  <a:gs pos="0">
                    <a:srgbClr val="A1BFD8"/>
                  </a:gs>
                  <a:gs pos="50000">
                    <a:srgbClr val="91B6D5"/>
                  </a:gs>
                  <a:gs pos="100000">
                    <a:srgbClr val="7CA2C0"/>
                  </a:gs>
                </a:gsLst>
                <a:lin ang="5400000" scaled="0"/>
              </a:gradFill>
              <a:ln w="12700" cap="flat">
                <a:noFill/>
                <a:miter lim="400000"/>
              </a:ln>
              <a:effectLst/>
            </p:spPr>
            <p:txBody>
              <a:bodyPr wrap="square" lIns="45719" tIns="45719" rIns="45719" bIns="45719" numCol="1" anchor="ctr">
                <a:noAutofit/>
              </a:bodyPr>
              <a:lstStyle/>
              <a:p>
                <a:pPr defTabSz="889000" hangingPunct="0">
                  <a:lnSpc>
                    <a:spcPct val="90000"/>
                  </a:lnSpc>
                  <a:spcBef>
                    <a:spcPts val="1000"/>
                  </a:spcBef>
                  <a:defRPr sz="2400">
                    <a:solidFill>
                      <a:srgbClr val="FFFFFF"/>
                    </a:solidFill>
                  </a:defRPr>
                </a:pPr>
                <a:endParaRPr sz="2400" kern="0">
                  <a:solidFill>
                    <a:srgbClr val="FFFFFF"/>
                  </a:solidFill>
                  <a:latin typeface="Calibri"/>
                  <a:cs typeface="Calibri"/>
                  <a:sym typeface="Calibri"/>
                </a:endParaRPr>
              </a:p>
            </p:txBody>
          </p:sp>
          <p:sp>
            <p:nvSpPr>
              <p:cNvPr id="155" name="Preventable hospitalization and the type of food nearby?"/>
              <p:cNvSpPr txBox="1"/>
              <p:nvPr/>
            </p:nvSpPr>
            <p:spPr>
              <a:xfrm>
                <a:off x="270756" y="18201"/>
                <a:ext cx="5859289" cy="55399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889000">
                  <a:lnSpc>
                    <a:spcPct val="90000"/>
                  </a:lnSpc>
                  <a:spcBef>
                    <a:spcPts val="800"/>
                  </a:spcBef>
                  <a:defRPr sz="2000">
                    <a:solidFill>
                      <a:srgbClr val="FFFFFF"/>
                    </a:solidFill>
                  </a:defRPr>
                </a:lvl1pPr>
              </a:lstStyle>
              <a:p>
                <a:pPr hangingPunct="0"/>
                <a:r>
                  <a:rPr kern="0">
                    <a:latin typeface="Calibri"/>
                    <a:cs typeface="Calibri"/>
                    <a:sym typeface="Calibri"/>
                  </a:rPr>
                  <a:t>Preventable hospitalization and the type of food nearby?</a:t>
                </a:r>
              </a:p>
            </p:txBody>
          </p:sp>
        </p:grpSp>
        <p:sp>
          <p:nvSpPr>
            <p:cNvPr id="157" name="Rectangle"/>
            <p:cNvSpPr/>
            <p:nvPr/>
          </p:nvSpPr>
          <p:spPr>
            <a:xfrm>
              <a:off x="0" y="1202400"/>
              <a:ext cx="9144000" cy="504001"/>
            </a:xfrm>
            <a:prstGeom prst="rect">
              <a:avLst/>
            </a:prstGeom>
            <a:solidFill>
              <a:srgbClr val="FFFFFF">
                <a:alpha val="90000"/>
              </a:srgbClr>
            </a:solidFill>
            <a:ln w="6350" cap="flat">
              <a:solidFill>
                <a:schemeClr val="accent1"/>
              </a:solidFill>
              <a:prstDash val="solid"/>
              <a:miter lim="800000"/>
            </a:ln>
            <a:effectLst/>
          </p:spPr>
          <p:txBody>
            <a:bodyPr wrap="square" lIns="45719" tIns="45719" rIns="45719" bIns="45719" numCol="1" anchor="t">
              <a:noAutofit/>
            </a:bodyPr>
            <a:lstStyle/>
            <a:p>
              <a:pPr hangingPunct="0">
                <a:lnSpc>
                  <a:spcPct val="90000"/>
                </a:lnSpc>
                <a:spcBef>
                  <a:spcPts val="1800"/>
                </a:spcBef>
                <a:defRPr sz="2400"/>
              </a:pPr>
              <a:endParaRPr sz="2400" kern="0">
                <a:solidFill>
                  <a:srgbClr val="000000"/>
                </a:solidFill>
                <a:latin typeface="Calibri"/>
                <a:cs typeface="Calibri"/>
                <a:sym typeface="Calibri"/>
              </a:endParaRPr>
            </a:p>
          </p:txBody>
        </p:sp>
        <p:grpSp>
          <p:nvGrpSpPr>
            <p:cNvPr id="160" name="Group"/>
            <p:cNvGrpSpPr/>
            <p:nvPr/>
          </p:nvGrpSpPr>
          <p:grpSpPr>
            <a:xfrm>
              <a:off x="457200" y="907200"/>
              <a:ext cx="6400800" cy="590402"/>
              <a:chOff x="0" y="0"/>
              <a:chExt cx="6400800" cy="590401"/>
            </a:xfrm>
          </p:grpSpPr>
          <p:sp>
            <p:nvSpPr>
              <p:cNvPr id="158" name="Rounded Rectangle"/>
              <p:cNvSpPr/>
              <p:nvPr/>
            </p:nvSpPr>
            <p:spPr>
              <a:xfrm>
                <a:off x="0" y="0"/>
                <a:ext cx="6400800" cy="590401"/>
              </a:xfrm>
              <a:prstGeom prst="roundRect">
                <a:avLst>
                  <a:gd name="adj" fmla="val 16667"/>
                </a:avLst>
              </a:prstGeom>
              <a:gradFill flip="none" rotWithShape="1">
                <a:gsLst>
                  <a:gs pos="0">
                    <a:srgbClr val="A1BFD8"/>
                  </a:gs>
                  <a:gs pos="50000">
                    <a:srgbClr val="91B6D5"/>
                  </a:gs>
                  <a:gs pos="100000">
                    <a:srgbClr val="7CA2C0"/>
                  </a:gs>
                </a:gsLst>
                <a:lin ang="5400000" scaled="0"/>
              </a:gradFill>
              <a:ln w="12700" cap="flat">
                <a:noFill/>
                <a:miter lim="400000"/>
              </a:ln>
              <a:effectLst/>
            </p:spPr>
            <p:txBody>
              <a:bodyPr wrap="square" lIns="45719" tIns="45719" rIns="45719" bIns="45719" numCol="1" anchor="ctr">
                <a:noAutofit/>
              </a:bodyPr>
              <a:lstStyle/>
              <a:p>
                <a:pPr defTabSz="889000" hangingPunct="0">
                  <a:lnSpc>
                    <a:spcPct val="90000"/>
                  </a:lnSpc>
                  <a:spcBef>
                    <a:spcPts val="1000"/>
                  </a:spcBef>
                  <a:defRPr sz="2000">
                    <a:solidFill>
                      <a:srgbClr val="FFFFFF"/>
                    </a:solidFill>
                  </a:defRPr>
                </a:pPr>
                <a:endParaRPr sz="2000" kern="0">
                  <a:solidFill>
                    <a:srgbClr val="FFFFFF"/>
                  </a:solidFill>
                  <a:latin typeface="Calibri"/>
                  <a:cs typeface="Calibri"/>
                  <a:sym typeface="Calibri"/>
                </a:endParaRPr>
              </a:p>
            </p:txBody>
          </p:sp>
          <p:sp>
            <p:nvSpPr>
              <p:cNvPr id="159" name="Preventable hospitalization and excessive drinking?"/>
              <p:cNvSpPr txBox="1"/>
              <p:nvPr/>
            </p:nvSpPr>
            <p:spPr>
              <a:xfrm>
                <a:off x="270756" y="156701"/>
                <a:ext cx="5859289" cy="2769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889000">
                  <a:lnSpc>
                    <a:spcPct val="90000"/>
                  </a:lnSpc>
                  <a:spcBef>
                    <a:spcPts val="800"/>
                  </a:spcBef>
                  <a:defRPr sz="2000">
                    <a:solidFill>
                      <a:srgbClr val="FFFFFF"/>
                    </a:solidFill>
                  </a:defRPr>
                </a:lvl1pPr>
              </a:lstStyle>
              <a:p>
                <a:pPr hangingPunct="0"/>
                <a:r>
                  <a:rPr kern="0">
                    <a:latin typeface="Calibri"/>
                    <a:cs typeface="Calibri"/>
                    <a:sym typeface="Calibri"/>
                  </a:rPr>
                  <a:t>Preventable hospitalization and excessive drinking?</a:t>
                </a:r>
              </a:p>
            </p:txBody>
          </p:sp>
        </p:grpSp>
        <p:sp>
          <p:nvSpPr>
            <p:cNvPr id="161" name="Rectangle"/>
            <p:cNvSpPr/>
            <p:nvPr/>
          </p:nvSpPr>
          <p:spPr>
            <a:xfrm>
              <a:off x="0" y="2109600"/>
              <a:ext cx="9144000" cy="504001"/>
            </a:xfrm>
            <a:prstGeom prst="rect">
              <a:avLst/>
            </a:prstGeom>
            <a:solidFill>
              <a:srgbClr val="FFFFFF">
                <a:alpha val="90000"/>
              </a:srgbClr>
            </a:solidFill>
            <a:ln w="6350" cap="flat">
              <a:solidFill>
                <a:schemeClr val="accent1"/>
              </a:solidFill>
              <a:prstDash val="solid"/>
              <a:miter lim="800000"/>
            </a:ln>
            <a:effectLst/>
          </p:spPr>
          <p:txBody>
            <a:bodyPr wrap="square" lIns="45719" tIns="45719" rIns="45719" bIns="45719" numCol="1" anchor="t">
              <a:noAutofit/>
            </a:bodyPr>
            <a:lstStyle/>
            <a:p>
              <a:pPr hangingPunct="0">
                <a:lnSpc>
                  <a:spcPct val="90000"/>
                </a:lnSpc>
                <a:spcBef>
                  <a:spcPts val="1800"/>
                </a:spcBef>
                <a:defRPr sz="2400"/>
              </a:pPr>
              <a:endParaRPr sz="2400" kern="0">
                <a:solidFill>
                  <a:srgbClr val="000000"/>
                </a:solidFill>
                <a:latin typeface="Calibri"/>
                <a:cs typeface="Calibri"/>
                <a:sym typeface="Calibri"/>
              </a:endParaRPr>
            </a:p>
          </p:txBody>
        </p:sp>
        <p:grpSp>
          <p:nvGrpSpPr>
            <p:cNvPr id="164" name="Group"/>
            <p:cNvGrpSpPr/>
            <p:nvPr/>
          </p:nvGrpSpPr>
          <p:grpSpPr>
            <a:xfrm>
              <a:off x="457200" y="1814400"/>
              <a:ext cx="6400800" cy="590402"/>
              <a:chOff x="0" y="0"/>
              <a:chExt cx="6400800" cy="590401"/>
            </a:xfrm>
          </p:grpSpPr>
          <p:sp>
            <p:nvSpPr>
              <p:cNvPr id="162" name="Rounded Rectangle"/>
              <p:cNvSpPr/>
              <p:nvPr/>
            </p:nvSpPr>
            <p:spPr>
              <a:xfrm>
                <a:off x="0" y="0"/>
                <a:ext cx="6400800" cy="590401"/>
              </a:xfrm>
              <a:prstGeom prst="roundRect">
                <a:avLst>
                  <a:gd name="adj" fmla="val 16667"/>
                </a:avLst>
              </a:prstGeom>
              <a:gradFill flip="none" rotWithShape="1">
                <a:gsLst>
                  <a:gs pos="0">
                    <a:srgbClr val="A1BFD8"/>
                  </a:gs>
                  <a:gs pos="50000">
                    <a:srgbClr val="91B6D5"/>
                  </a:gs>
                  <a:gs pos="100000">
                    <a:srgbClr val="7CA2C0"/>
                  </a:gs>
                </a:gsLst>
                <a:lin ang="5400000" scaled="0"/>
              </a:gradFill>
              <a:ln w="12700" cap="flat">
                <a:noFill/>
                <a:miter lim="400000"/>
              </a:ln>
              <a:effectLst/>
            </p:spPr>
            <p:txBody>
              <a:bodyPr wrap="square" lIns="45719" tIns="45719" rIns="45719" bIns="45719" numCol="1" anchor="ctr">
                <a:noAutofit/>
              </a:bodyPr>
              <a:lstStyle/>
              <a:p>
                <a:pPr defTabSz="889000" hangingPunct="0">
                  <a:lnSpc>
                    <a:spcPct val="90000"/>
                  </a:lnSpc>
                  <a:spcBef>
                    <a:spcPts val="1000"/>
                  </a:spcBef>
                  <a:defRPr sz="2400">
                    <a:solidFill>
                      <a:srgbClr val="FFFFFF"/>
                    </a:solidFill>
                  </a:defRPr>
                </a:pPr>
                <a:endParaRPr sz="2400" kern="0">
                  <a:solidFill>
                    <a:srgbClr val="FFFFFF"/>
                  </a:solidFill>
                  <a:latin typeface="Calibri"/>
                  <a:cs typeface="Calibri"/>
                  <a:sym typeface="Calibri"/>
                </a:endParaRPr>
              </a:p>
            </p:txBody>
          </p:sp>
          <p:sp>
            <p:nvSpPr>
              <p:cNvPr id="163" name="Preventable hospitalization and physical activity?"/>
              <p:cNvSpPr txBox="1"/>
              <p:nvPr/>
            </p:nvSpPr>
            <p:spPr>
              <a:xfrm>
                <a:off x="270756" y="156701"/>
                <a:ext cx="5859289" cy="2769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889000">
                  <a:lnSpc>
                    <a:spcPct val="90000"/>
                  </a:lnSpc>
                  <a:spcBef>
                    <a:spcPts val="800"/>
                  </a:spcBef>
                  <a:defRPr sz="2000">
                    <a:solidFill>
                      <a:srgbClr val="FFFFFF"/>
                    </a:solidFill>
                  </a:defRPr>
                </a:lvl1pPr>
              </a:lstStyle>
              <a:p>
                <a:pPr hangingPunct="0"/>
                <a:r>
                  <a:rPr kern="0">
                    <a:latin typeface="Calibri"/>
                    <a:cs typeface="Calibri"/>
                    <a:sym typeface="Calibri"/>
                  </a:rPr>
                  <a:t>Preventable hospitalization and physical activity?</a:t>
                </a:r>
              </a:p>
            </p:txBody>
          </p:sp>
        </p:gr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1_Project planning overview presentation">
  <a:themeElements>
    <a:clrScheme name="Project planning overview presentation">
      <a:dk1>
        <a:srgbClr val="000000"/>
      </a:dk1>
      <a:lt1>
        <a:srgbClr val="FFFFFF"/>
      </a:lt1>
      <a:dk2>
        <a:srgbClr val="A7A7A7"/>
      </a:dk2>
      <a:lt2>
        <a:srgbClr val="535353"/>
      </a:lt2>
      <a:accent1>
        <a:srgbClr val="94B6D2"/>
      </a:accent1>
      <a:accent2>
        <a:srgbClr val="DD8047"/>
      </a:accent2>
      <a:accent3>
        <a:srgbClr val="A5AB81"/>
      </a:accent3>
      <a:accent4>
        <a:srgbClr val="D8B25C"/>
      </a:accent4>
      <a:accent5>
        <a:srgbClr val="7BA79D"/>
      </a:accent5>
      <a:accent6>
        <a:srgbClr val="968C8C"/>
      </a:accent6>
      <a:hlink>
        <a:srgbClr val="0000FF"/>
      </a:hlink>
      <a:folHlink>
        <a:srgbClr val="FF00FF"/>
      </a:folHlink>
    </a:clrScheme>
    <a:fontScheme name="Project planning overview presentation">
      <a:majorFont>
        <a:latin typeface="Helvetica"/>
        <a:ea typeface="Helvetica"/>
        <a:cs typeface="Helvetica"/>
      </a:majorFont>
      <a:minorFont>
        <a:latin typeface="Calibri"/>
        <a:ea typeface="Calibri"/>
        <a:cs typeface="Calibri"/>
      </a:minorFont>
    </a:fontScheme>
    <a:fmtScheme name="Project planning overview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1710</Words>
  <Application>Microsoft Office PowerPoint</Application>
  <PresentationFormat>Custom</PresentationFormat>
  <Paragraphs>182</Paragraphs>
  <Slides>30</Slides>
  <Notes>20</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Helvetica</vt:lpstr>
      <vt:lpstr>Lato</vt:lpstr>
      <vt:lpstr>Wingdings</vt:lpstr>
      <vt:lpstr>Project planning overview presentation</vt:lpstr>
      <vt:lpstr>1_Project planning overview presentation</vt:lpstr>
      <vt:lpstr>Impact of Socioeconomic Factors on Health Outcomes</vt:lpstr>
      <vt:lpstr>Motivation &amp; Summary</vt:lpstr>
      <vt:lpstr>What factors affect preventable hospitalization?</vt:lpstr>
      <vt:lpstr>Original Hypothesis </vt:lpstr>
      <vt:lpstr>PowerPoint Presentation</vt:lpstr>
      <vt:lpstr>Unsatisfactory Findings</vt:lpstr>
      <vt:lpstr>Questions &amp; Data</vt:lpstr>
      <vt:lpstr>Adjusted Question</vt:lpstr>
      <vt:lpstr>Questions – "Is there a strong correlation between.."</vt:lpstr>
      <vt:lpstr>Data</vt:lpstr>
      <vt:lpstr>Data Cleanup &amp; Exploration</vt:lpstr>
      <vt:lpstr>Exploration &amp; Cleanup Process</vt:lpstr>
      <vt:lpstr>Prepare Data: Complete Data Set</vt:lpstr>
      <vt:lpstr>Prepare Data: Visualize Relationships</vt:lpstr>
      <vt:lpstr>Prepare Data: Incorporate Google Places API</vt:lpstr>
      <vt:lpstr>Unanticipated Insights</vt:lpstr>
      <vt:lpstr>Unanticipated Insights</vt:lpstr>
      <vt:lpstr>Unanticipated Insights</vt:lpstr>
      <vt:lpstr>Unanticipated Insights</vt:lpstr>
      <vt:lpstr>Unanticipated Challenges</vt:lpstr>
      <vt:lpstr>Data Analysis</vt:lpstr>
      <vt:lpstr>Top and Bottom counties for Health Outcomes</vt:lpstr>
      <vt:lpstr>Poor Mental and Physical Health Days</vt:lpstr>
      <vt:lpstr>Smoking Rate and Poor or Fair Health Outcomes</vt:lpstr>
      <vt:lpstr>Physical Inactivity and Access to Exercise Opportunities</vt:lpstr>
      <vt:lpstr>Food Deprivation Index</vt:lpstr>
      <vt:lpstr>Excessive Drinking and Poor or Fair Health Outcomes</vt:lpstr>
      <vt:lpstr>Questions? </vt:lpstr>
      <vt:lpstr>PowerPoint Presentation</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KU-EDW-DATA-PT-07-2020-U-C Project 1</dc:title>
  <dc:creator>Mindy Ketchum</dc:creator>
  <cp:lastModifiedBy>Harnack,Kristen</cp:lastModifiedBy>
  <cp:revision>65</cp:revision>
  <dcterms:created xsi:type="dcterms:W3CDTF">2020-09-09T01:13:14Z</dcterms:created>
  <dcterms:modified xsi:type="dcterms:W3CDTF">2020-09-09T23:25:34Z</dcterms:modified>
</cp:coreProperties>
</file>