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20"/>
  </p:notesMasterIdLst>
  <p:handoutMasterIdLst>
    <p:handoutMasterId r:id="rId21"/>
  </p:handoutMasterIdLst>
  <p:sldIdLst>
    <p:sldId id="268" r:id="rId2"/>
    <p:sldId id="284" r:id="rId3"/>
    <p:sldId id="280" r:id="rId4"/>
    <p:sldId id="269" r:id="rId5"/>
    <p:sldId id="279" r:id="rId6"/>
    <p:sldId id="281" r:id="rId7"/>
    <p:sldId id="277" r:id="rId8"/>
    <p:sldId id="285" r:id="rId9"/>
    <p:sldId id="271" r:id="rId10"/>
    <p:sldId id="272" r:id="rId11"/>
    <p:sldId id="282" r:id="rId12"/>
    <p:sldId id="283" r:id="rId13"/>
    <p:sldId id="273" r:id="rId14"/>
    <p:sldId id="286" r:id="rId15"/>
    <p:sldId id="274" r:id="rId16"/>
    <p:sldId id="275" r:id="rId17"/>
    <p:sldId id="276" r:id="rId18"/>
    <p:sldId id="278"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dy Ketchum" initials="MK" lastIdx="4" clrIdx="0">
    <p:extLst>
      <p:ext uri="{19B8F6BF-5375-455C-9EA6-DF929625EA0E}">
        <p15:presenceInfo xmlns:p15="http://schemas.microsoft.com/office/powerpoint/2012/main" userId="05ef3ba2a0efb53a" providerId="Windows Live"/>
      </p:ext>
    </p:extLst>
  </p:cmAuthor>
  <p:cmAuthor id="2" name="Hali Bielser" initials="HB" lastIdx="2" clrIdx="1">
    <p:extLst>
      <p:ext uri="{19B8F6BF-5375-455C-9EA6-DF929625EA0E}">
        <p15:presenceInfo xmlns:p15="http://schemas.microsoft.com/office/powerpoint/2012/main" userId="52d04b82b8c5f0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p:normalViewPr>
  <p:slideViewPr>
    <p:cSldViewPr>
      <p:cViewPr varScale="1">
        <p:scale>
          <a:sx n="48" d="100"/>
          <a:sy n="48" d="100"/>
        </p:scale>
        <p:origin x="52" y="244"/>
      </p:cViewPr>
      <p:guideLst>
        <p:guide orient="horz" pos="2160"/>
        <p:guide orient="horz" pos="384"/>
        <p:guide orient="horz" pos="3792"/>
        <p:guide pos="959"/>
        <p:guide pos="6719"/>
      </p:guideLst>
    </p:cSldViewPr>
  </p:slideViewPr>
  <p:outlineViewPr>
    <p:cViewPr>
      <p:scale>
        <a:sx n="33" d="100"/>
        <a:sy n="33" d="100"/>
      </p:scale>
      <p:origin x="0" y="-1928"/>
    </p:cViewPr>
  </p:outlineViewPr>
  <p:notesTextViewPr>
    <p:cViewPr>
      <p:scale>
        <a:sx n="100" d="100"/>
        <a:sy n="100" d="100"/>
      </p:scale>
      <p:origin x="0" y="0"/>
    </p:cViewPr>
  </p:notesTextViewPr>
  <p:notesViewPr>
    <p:cSldViewPr showGuides="1">
      <p:cViewPr varScale="1">
        <p:scale>
          <a:sx n="51" d="100"/>
          <a:sy n="51" d="100"/>
        </p:scale>
        <p:origin x="2692" y="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2T20:59:51.993" idx="4">
    <p:pos x="10" y="10"/>
    <p:text>See notes on word doc to describe wh</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9-02T20:45:33.257" idx="1">
    <p:pos x="10" y="10"/>
    <p:text>We used various sources to gather data. The www.countyhealthrankings.org website where their goal is "The County Health Rankings &amp; Roadmaps program is a collaboration between the Robert Wood Johnson Foundation and the University of Wisconsin Population Health Institute. We're working to improve health outcomes for all and to close the health gaps between those with the most and least opportunities for good health. This work is rooted in a deep belief in health equity, the idea that everyone has a fair and just opportunity to be as healthy as possible, regardless of race, ethnicity, gender, income, location, or any other factor."</p:text>
    <p:extLst>
      <p:ext uri="{C676402C-5697-4E1C-873F-D02D1690AC5C}">
        <p15:threadingInfo xmlns:p15="http://schemas.microsoft.com/office/powerpoint/2012/main" timeZoneBias="300"/>
      </p:ext>
    </p:extLst>
  </p:cm>
  <p:cm authorId="1" dt="2020-09-02T20:50:55.909" idx="2">
    <p:pos x="10" y="106"/>
    <p:text>We also used the google maps api key to find geographic data</p:text>
    <p:extLst>
      <p:ext uri="{C676402C-5697-4E1C-873F-D02D1690AC5C}">
        <p15:threadingInfo xmlns:p15="http://schemas.microsoft.com/office/powerpoint/2012/main" timeZoneBias="300">
          <p15:parentCm authorId="1" idx="1"/>
        </p15:threadingInfo>
      </p:ext>
    </p:extLst>
  </p:cm>
  <p:cm authorId="1" dt="2020-09-02T20:52:56.748" idx="3">
    <p:pos x="106" y="106"/>
    <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09-07T16:02:27.537" idx="2">
    <p:pos x="10" y="10"/>
    <p:text>Need to fix graph</p:text>
    <p:extLst>
      <p:ext uri="{C676402C-5697-4E1C-873F-D02D1690AC5C}">
        <p15:threadingInfo xmlns:p15="http://schemas.microsoft.com/office/powerpoint/2012/main" timeZoneBias="300"/>
      </p:ext>
    </p:extLst>
  </p:cm>
</p:cmLst>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4E0FDE-F145-41C5-B379-2A4070E74F5C}" type="doc">
      <dgm:prSet loTypeId="urn:microsoft.com/office/officeart/2005/8/layout/process4" loCatId="process" qsTypeId="urn:microsoft.com/office/officeart/2005/8/quickstyle/simple2" qsCatId="simple" csTypeId="urn:microsoft.com/office/officeart/2005/8/colors/accent1_2" csCatId="accent1" phldr="1"/>
      <dgm:spPr/>
      <dgm:t>
        <a:bodyPr/>
        <a:lstStyle/>
        <a:p>
          <a:endParaRPr lang="en-US"/>
        </a:p>
      </dgm:t>
    </dgm:pt>
    <dgm:pt modelId="{AFEC4C06-EDA3-4A3F-B5AE-3435EB936D9F}">
      <dgm:prSet/>
      <dgm:spPr/>
      <dgm:t>
        <a:bodyPr/>
        <a:lstStyle/>
        <a:p>
          <a:r>
            <a:rPr lang="en-US" dirty="0"/>
            <a:t>Data Exploration and Clean Up Process</a:t>
          </a:r>
        </a:p>
      </dgm:t>
    </dgm:pt>
    <dgm:pt modelId="{B274167E-8D75-4993-A089-17360E9E50F1}" type="parTrans" cxnId="{192FE1D9-6183-4064-9DAF-F3848170644D}">
      <dgm:prSet/>
      <dgm:spPr/>
      <dgm:t>
        <a:bodyPr/>
        <a:lstStyle/>
        <a:p>
          <a:endParaRPr lang="en-US"/>
        </a:p>
      </dgm:t>
    </dgm:pt>
    <dgm:pt modelId="{46C8B6BE-CFBF-48AD-9F81-B00EF88CF206}" type="sibTrans" cxnId="{192FE1D9-6183-4064-9DAF-F3848170644D}">
      <dgm:prSet/>
      <dgm:spPr/>
      <dgm:t>
        <a:bodyPr/>
        <a:lstStyle/>
        <a:p>
          <a:endParaRPr lang="en-US"/>
        </a:p>
      </dgm:t>
    </dgm:pt>
    <dgm:pt modelId="{A04680CC-0121-4400-A869-CB024979C3EE}">
      <dgm:prSet/>
      <dgm:spPr/>
      <dgm:t>
        <a:bodyPr/>
        <a:lstStyle/>
        <a:p>
          <a:r>
            <a:rPr lang="en-US" dirty="0"/>
            <a:t>Cleanse and Prepare Data</a:t>
          </a:r>
        </a:p>
      </dgm:t>
    </dgm:pt>
    <dgm:pt modelId="{E7C72BB1-FB78-413A-A69E-4463CFF0B122}" type="parTrans" cxnId="{0FD4802D-EB0E-4D5E-A4EE-3FA3203AF176}">
      <dgm:prSet/>
      <dgm:spPr/>
      <dgm:t>
        <a:bodyPr/>
        <a:lstStyle/>
        <a:p>
          <a:endParaRPr lang="en-US"/>
        </a:p>
      </dgm:t>
    </dgm:pt>
    <dgm:pt modelId="{FFAFBD00-BBAC-436C-A095-6BD443A94730}" type="sibTrans" cxnId="{0FD4802D-EB0E-4D5E-A4EE-3FA3203AF176}">
      <dgm:prSet/>
      <dgm:spPr/>
      <dgm:t>
        <a:bodyPr/>
        <a:lstStyle/>
        <a:p>
          <a:endParaRPr lang="en-US"/>
        </a:p>
      </dgm:t>
    </dgm:pt>
    <dgm:pt modelId="{7921D2C2-5546-40EA-AEA4-1EA2D0C78859}">
      <dgm:prSet/>
      <dgm:spPr/>
      <dgm:t>
        <a:bodyPr/>
        <a:lstStyle/>
        <a:p>
          <a:r>
            <a:rPr lang="en-US" dirty="0"/>
            <a:t>Transform and Develop Data</a:t>
          </a:r>
        </a:p>
      </dgm:t>
    </dgm:pt>
    <dgm:pt modelId="{5F57782A-B707-47C9-9326-FE1CCE052E56}" type="parTrans" cxnId="{AA680AC5-053F-45B7-97DF-A960421BB06D}">
      <dgm:prSet/>
      <dgm:spPr/>
      <dgm:t>
        <a:bodyPr/>
        <a:lstStyle/>
        <a:p>
          <a:endParaRPr lang="en-US"/>
        </a:p>
      </dgm:t>
    </dgm:pt>
    <dgm:pt modelId="{35F4129C-81E4-4341-A9B8-1DC992264F01}" type="sibTrans" cxnId="{AA680AC5-053F-45B7-97DF-A960421BB06D}">
      <dgm:prSet/>
      <dgm:spPr/>
      <dgm:t>
        <a:bodyPr/>
        <a:lstStyle/>
        <a:p>
          <a:endParaRPr lang="en-US"/>
        </a:p>
      </dgm:t>
    </dgm:pt>
    <dgm:pt modelId="{2DB29FAA-91B9-4F4B-A4D7-97EE3D4FA5D1}">
      <dgm:prSet/>
      <dgm:spPr/>
      <dgm:t>
        <a:bodyPr/>
        <a:lstStyle/>
        <a:p>
          <a:endParaRPr lang="en-US" dirty="0"/>
        </a:p>
      </dgm:t>
    </dgm:pt>
    <dgm:pt modelId="{A86A757B-31EE-4DF5-B063-F1421029626F}" type="parTrans" cxnId="{5CA38197-755A-4E35-A4ED-C2A7BF16ABC9}">
      <dgm:prSet/>
      <dgm:spPr/>
      <dgm:t>
        <a:bodyPr/>
        <a:lstStyle/>
        <a:p>
          <a:endParaRPr lang="en-US"/>
        </a:p>
      </dgm:t>
    </dgm:pt>
    <dgm:pt modelId="{5B64401A-5D23-438A-B7EE-6FE60D106928}" type="sibTrans" cxnId="{5CA38197-755A-4E35-A4ED-C2A7BF16ABC9}">
      <dgm:prSet/>
      <dgm:spPr/>
      <dgm:t>
        <a:bodyPr/>
        <a:lstStyle/>
        <a:p>
          <a:endParaRPr lang="en-US"/>
        </a:p>
      </dgm:t>
    </dgm:pt>
    <dgm:pt modelId="{008B52D0-58EB-49CF-8EC4-DF97ACB8031E}">
      <dgm:prSet/>
      <dgm:spPr/>
      <dgm:t>
        <a:bodyPr/>
        <a:lstStyle/>
        <a:p>
          <a:r>
            <a:rPr lang="en-US" dirty="0"/>
            <a:t>Research Sources and Gather Data</a:t>
          </a:r>
        </a:p>
      </dgm:t>
    </dgm:pt>
    <dgm:pt modelId="{A03E592C-443A-42C3-90FD-449E72BB8D8F}" type="sibTrans" cxnId="{9A181905-F827-45A6-9E27-44B674DBCF72}">
      <dgm:prSet/>
      <dgm:spPr/>
      <dgm:t>
        <a:bodyPr/>
        <a:lstStyle/>
        <a:p>
          <a:endParaRPr lang="en-US"/>
        </a:p>
      </dgm:t>
    </dgm:pt>
    <dgm:pt modelId="{417D4D1F-281E-4D29-B234-904A5F56A2C2}" type="parTrans" cxnId="{9A181905-F827-45A6-9E27-44B674DBCF72}">
      <dgm:prSet/>
      <dgm:spPr/>
      <dgm:t>
        <a:bodyPr/>
        <a:lstStyle/>
        <a:p>
          <a:endParaRPr lang="en-US"/>
        </a:p>
      </dgm:t>
    </dgm:pt>
    <dgm:pt modelId="{7F7DB36E-6BA5-4802-83D9-257F2B01BA0D}" type="pres">
      <dgm:prSet presAssocID="{464E0FDE-F145-41C5-B379-2A4070E74F5C}" presName="Name0" presStyleCnt="0">
        <dgm:presLayoutVars>
          <dgm:dir/>
          <dgm:animLvl val="lvl"/>
          <dgm:resizeHandles val="exact"/>
        </dgm:presLayoutVars>
      </dgm:prSet>
      <dgm:spPr/>
    </dgm:pt>
    <dgm:pt modelId="{EEF4359A-448D-41A7-BFD4-11AA8DAE13B0}" type="pres">
      <dgm:prSet presAssocID="{2DB29FAA-91B9-4F4B-A4D7-97EE3D4FA5D1}" presName="boxAndChildren" presStyleCnt="0"/>
      <dgm:spPr/>
    </dgm:pt>
    <dgm:pt modelId="{C149F58B-DA65-41D8-95D9-6AD50C4501ED}" type="pres">
      <dgm:prSet presAssocID="{2DB29FAA-91B9-4F4B-A4D7-97EE3D4FA5D1}" presName="parentTextBox" presStyleLbl="node1" presStyleIdx="0" presStyleCnt="2"/>
      <dgm:spPr/>
    </dgm:pt>
    <dgm:pt modelId="{2CABBFC9-231B-436A-A2AB-AD085ED2163F}" type="pres">
      <dgm:prSet presAssocID="{46C8B6BE-CFBF-48AD-9F81-B00EF88CF206}" presName="sp" presStyleCnt="0"/>
      <dgm:spPr/>
    </dgm:pt>
    <dgm:pt modelId="{5D6195DC-DA60-45E0-9932-31828BC683EB}" type="pres">
      <dgm:prSet presAssocID="{AFEC4C06-EDA3-4A3F-B5AE-3435EB936D9F}" presName="arrowAndChildren" presStyleCnt="0"/>
      <dgm:spPr/>
    </dgm:pt>
    <dgm:pt modelId="{89BCFCFF-185A-48FE-8C85-A51D9DB20252}" type="pres">
      <dgm:prSet presAssocID="{AFEC4C06-EDA3-4A3F-B5AE-3435EB936D9F}" presName="parentTextArrow" presStyleLbl="node1" presStyleIdx="0" presStyleCnt="2"/>
      <dgm:spPr/>
    </dgm:pt>
    <dgm:pt modelId="{87DFD3C8-77BA-4A5E-95EA-592F43C91F67}" type="pres">
      <dgm:prSet presAssocID="{AFEC4C06-EDA3-4A3F-B5AE-3435EB936D9F}" presName="arrow" presStyleLbl="node1" presStyleIdx="1" presStyleCnt="2"/>
      <dgm:spPr/>
    </dgm:pt>
    <dgm:pt modelId="{078F4FC9-5AE0-4497-BB9E-AEEA5B2DB77A}" type="pres">
      <dgm:prSet presAssocID="{AFEC4C06-EDA3-4A3F-B5AE-3435EB936D9F}" presName="descendantArrow" presStyleCnt="0"/>
      <dgm:spPr/>
    </dgm:pt>
    <dgm:pt modelId="{4D6682BD-A018-434F-8563-75EB4CCDDE31}" type="pres">
      <dgm:prSet presAssocID="{008B52D0-58EB-49CF-8EC4-DF97ACB8031E}" presName="childTextArrow" presStyleLbl="fgAccFollowNode1" presStyleIdx="0" presStyleCnt="3">
        <dgm:presLayoutVars>
          <dgm:bulletEnabled val="1"/>
        </dgm:presLayoutVars>
      </dgm:prSet>
      <dgm:spPr/>
    </dgm:pt>
    <dgm:pt modelId="{76DA2527-5DC0-4145-84AE-0DD87A84843B}" type="pres">
      <dgm:prSet presAssocID="{A04680CC-0121-4400-A869-CB024979C3EE}" presName="childTextArrow" presStyleLbl="fgAccFollowNode1" presStyleIdx="1" presStyleCnt="3">
        <dgm:presLayoutVars>
          <dgm:bulletEnabled val="1"/>
        </dgm:presLayoutVars>
      </dgm:prSet>
      <dgm:spPr/>
    </dgm:pt>
    <dgm:pt modelId="{03854754-4EC5-4D07-8A8C-55F804D27B77}" type="pres">
      <dgm:prSet presAssocID="{7921D2C2-5546-40EA-AEA4-1EA2D0C78859}" presName="childTextArrow" presStyleLbl="fgAccFollowNode1" presStyleIdx="2" presStyleCnt="3">
        <dgm:presLayoutVars>
          <dgm:bulletEnabled val="1"/>
        </dgm:presLayoutVars>
      </dgm:prSet>
      <dgm:spPr/>
    </dgm:pt>
  </dgm:ptLst>
  <dgm:cxnLst>
    <dgm:cxn modelId="{9A181905-F827-45A6-9E27-44B674DBCF72}" srcId="{AFEC4C06-EDA3-4A3F-B5AE-3435EB936D9F}" destId="{008B52D0-58EB-49CF-8EC4-DF97ACB8031E}" srcOrd="0" destOrd="0" parTransId="{417D4D1F-281E-4D29-B234-904A5F56A2C2}" sibTransId="{A03E592C-443A-42C3-90FD-449E72BB8D8F}"/>
    <dgm:cxn modelId="{0FD4802D-EB0E-4D5E-A4EE-3FA3203AF176}" srcId="{AFEC4C06-EDA3-4A3F-B5AE-3435EB936D9F}" destId="{A04680CC-0121-4400-A869-CB024979C3EE}" srcOrd="1" destOrd="0" parTransId="{E7C72BB1-FB78-413A-A69E-4463CFF0B122}" sibTransId="{FFAFBD00-BBAC-436C-A095-6BD443A94730}"/>
    <dgm:cxn modelId="{CE1DA936-A6DF-4A1B-8714-34FDBD14AE32}" type="presOf" srcId="{464E0FDE-F145-41C5-B379-2A4070E74F5C}" destId="{7F7DB36E-6BA5-4802-83D9-257F2B01BA0D}" srcOrd="0" destOrd="0" presId="urn:microsoft.com/office/officeart/2005/8/layout/process4"/>
    <dgm:cxn modelId="{FAEBCF44-8979-4006-9C3C-AC15E68EADF0}" type="presOf" srcId="{AFEC4C06-EDA3-4A3F-B5AE-3435EB936D9F}" destId="{87DFD3C8-77BA-4A5E-95EA-592F43C91F67}" srcOrd="1" destOrd="0" presId="urn:microsoft.com/office/officeart/2005/8/layout/process4"/>
    <dgm:cxn modelId="{6F365253-FEC2-41EB-A0D9-57898C413FDF}" type="presOf" srcId="{AFEC4C06-EDA3-4A3F-B5AE-3435EB936D9F}" destId="{89BCFCFF-185A-48FE-8C85-A51D9DB20252}" srcOrd="0" destOrd="0" presId="urn:microsoft.com/office/officeart/2005/8/layout/process4"/>
    <dgm:cxn modelId="{6C876D7E-D062-4009-86A1-7E01E531835B}" type="presOf" srcId="{A04680CC-0121-4400-A869-CB024979C3EE}" destId="{76DA2527-5DC0-4145-84AE-0DD87A84843B}" srcOrd="0" destOrd="0" presId="urn:microsoft.com/office/officeart/2005/8/layout/process4"/>
    <dgm:cxn modelId="{1E573495-37B5-4F46-8E36-614C0EB7CE43}" type="presOf" srcId="{2DB29FAA-91B9-4F4B-A4D7-97EE3D4FA5D1}" destId="{C149F58B-DA65-41D8-95D9-6AD50C4501ED}" srcOrd="0" destOrd="0" presId="urn:microsoft.com/office/officeart/2005/8/layout/process4"/>
    <dgm:cxn modelId="{5CA38197-755A-4E35-A4ED-C2A7BF16ABC9}" srcId="{464E0FDE-F145-41C5-B379-2A4070E74F5C}" destId="{2DB29FAA-91B9-4F4B-A4D7-97EE3D4FA5D1}" srcOrd="1" destOrd="0" parTransId="{A86A757B-31EE-4DF5-B063-F1421029626F}" sibTransId="{5B64401A-5D23-438A-B7EE-6FE60D106928}"/>
    <dgm:cxn modelId="{AA680AC5-053F-45B7-97DF-A960421BB06D}" srcId="{AFEC4C06-EDA3-4A3F-B5AE-3435EB936D9F}" destId="{7921D2C2-5546-40EA-AEA4-1EA2D0C78859}" srcOrd="2" destOrd="0" parTransId="{5F57782A-B707-47C9-9326-FE1CCE052E56}" sibTransId="{35F4129C-81E4-4341-A9B8-1DC992264F01}"/>
    <dgm:cxn modelId="{466FC0D5-3608-4084-B778-F416749303FF}" type="presOf" srcId="{7921D2C2-5546-40EA-AEA4-1EA2D0C78859}" destId="{03854754-4EC5-4D07-8A8C-55F804D27B77}" srcOrd="0" destOrd="0" presId="urn:microsoft.com/office/officeart/2005/8/layout/process4"/>
    <dgm:cxn modelId="{192FE1D9-6183-4064-9DAF-F3848170644D}" srcId="{464E0FDE-F145-41C5-B379-2A4070E74F5C}" destId="{AFEC4C06-EDA3-4A3F-B5AE-3435EB936D9F}" srcOrd="0" destOrd="0" parTransId="{B274167E-8D75-4993-A089-17360E9E50F1}" sibTransId="{46C8B6BE-CFBF-48AD-9F81-B00EF88CF206}"/>
    <dgm:cxn modelId="{1E732DFE-99E0-4D02-8A1D-B4B6100DE733}" type="presOf" srcId="{008B52D0-58EB-49CF-8EC4-DF97ACB8031E}" destId="{4D6682BD-A018-434F-8563-75EB4CCDDE31}" srcOrd="0" destOrd="0" presId="urn:microsoft.com/office/officeart/2005/8/layout/process4"/>
    <dgm:cxn modelId="{3CFDF414-3166-416D-AC5F-63D5DBB1C1FC}" type="presParOf" srcId="{7F7DB36E-6BA5-4802-83D9-257F2B01BA0D}" destId="{EEF4359A-448D-41A7-BFD4-11AA8DAE13B0}" srcOrd="0" destOrd="0" presId="urn:microsoft.com/office/officeart/2005/8/layout/process4"/>
    <dgm:cxn modelId="{A09C4DD0-06D5-4CE4-A2C8-F1CDB73AAC99}" type="presParOf" srcId="{EEF4359A-448D-41A7-BFD4-11AA8DAE13B0}" destId="{C149F58B-DA65-41D8-95D9-6AD50C4501ED}" srcOrd="0" destOrd="0" presId="urn:microsoft.com/office/officeart/2005/8/layout/process4"/>
    <dgm:cxn modelId="{1F7EF474-1959-477F-9DA6-36643AAE9788}" type="presParOf" srcId="{7F7DB36E-6BA5-4802-83D9-257F2B01BA0D}" destId="{2CABBFC9-231B-436A-A2AB-AD085ED2163F}" srcOrd="1" destOrd="0" presId="urn:microsoft.com/office/officeart/2005/8/layout/process4"/>
    <dgm:cxn modelId="{6154BFE5-8AE9-4478-B7FC-892753650082}" type="presParOf" srcId="{7F7DB36E-6BA5-4802-83D9-257F2B01BA0D}" destId="{5D6195DC-DA60-45E0-9932-31828BC683EB}" srcOrd="2" destOrd="0" presId="urn:microsoft.com/office/officeart/2005/8/layout/process4"/>
    <dgm:cxn modelId="{BF70B7B9-1102-4945-82AA-9F62A6E5AB67}" type="presParOf" srcId="{5D6195DC-DA60-45E0-9932-31828BC683EB}" destId="{89BCFCFF-185A-48FE-8C85-A51D9DB20252}" srcOrd="0" destOrd="0" presId="urn:microsoft.com/office/officeart/2005/8/layout/process4"/>
    <dgm:cxn modelId="{533C63FD-8169-4A4C-A99F-3919F38137B3}" type="presParOf" srcId="{5D6195DC-DA60-45E0-9932-31828BC683EB}" destId="{87DFD3C8-77BA-4A5E-95EA-592F43C91F67}" srcOrd="1" destOrd="0" presId="urn:microsoft.com/office/officeart/2005/8/layout/process4"/>
    <dgm:cxn modelId="{47A70256-5CCF-47CB-91B7-40BE0FFFA1F4}" type="presParOf" srcId="{5D6195DC-DA60-45E0-9932-31828BC683EB}" destId="{078F4FC9-5AE0-4497-BB9E-AEEA5B2DB77A}" srcOrd="2" destOrd="0" presId="urn:microsoft.com/office/officeart/2005/8/layout/process4"/>
    <dgm:cxn modelId="{FC7C93DC-1AE2-444C-B084-D0B6AFFB1952}" type="presParOf" srcId="{078F4FC9-5AE0-4497-BB9E-AEEA5B2DB77A}" destId="{4D6682BD-A018-434F-8563-75EB4CCDDE31}" srcOrd="0" destOrd="0" presId="urn:microsoft.com/office/officeart/2005/8/layout/process4"/>
    <dgm:cxn modelId="{05860087-23BE-4A55-B78D-B47E78CC4252}" type="presParOf" srcId="{078F4FC9-5AE0-4497-BB9E-AEEA5B2DB77A}" destId="{76DA2527-5DC0-4145-84AE-0DD87A84843B}" srcOrd="1" destOrd="0" presId="urn:microsoft.com/office/officeart/2005/8/layout/process4"/>
    <dgm:cxn modelId="{1532454B-6F29-4DB6-BC6F-8122EB26C7A4}" type="presParOf" srcId="{078F4FC9-5AE0-4497-BB9E-AEEA5B2DB77A}" destId="{03854754-4EC5-4D07-8A8C-55F804D27B77}"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19B94A-5113-46A2-9F4F-DBFA5A562BFF}"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D7A9A667-BFCA-455D-8F5C-E6CC181BB8E9}">
      <dgm:prSet custT="1"/>
      <dgm:spPr/>
      <dgm:t>
        <a:bodyPr/>
        <a:lstStyle/>
        <a:p>
          <a:pPr>
            <a:lnSpc>
              <a:spcPct val="100000"/>
            </a:lnSpc>
            <a:spcAft>
              <a:spcPts val="0"/>
            </a:spcAft>
            <a:defRPr cap="all"/>
          </a:pPr>
          <a:r>
            <a:rPr lang="en-US" sz="2400" kern="1200" cap="all" dirty="0">
              <a:solidFill>
                <a:prstClr val="black">
                  <a:hueOff val="0"/>
                  <a:satOff val="0"/>
                  <a:lumOff val="0"/>
                  <a:alphaOff val="0"/>
                </a:prstClr>
              </a:solidFill>
              <a:latin typeface="Calibri" panose="020F0502020204030204"/>
              <a:ea typeface="+mn-ea"/>
              <a:cs typeface="+mn-cs"/>
            </a:rPr>
            <a:t>Understand</a:t>
          </a:r>
        </a:p>
        <a:p>
          <a:pPr>
            <a:lnSpc>
              <a:spcPct val="100000"/>
            </a:lnSpc>
            <a:spcAft>
              <a:spcPts val="0"/>
            </a:spcAft>
            <a:defRPr cap="all"/>
          </a:pPr>
          <a:r>
            <a:rPr lang="en-US" sz="2400" kern="1200" dirty="0"/>
            <a:t>data</a:t>
          </a:r>
          <a:endParaRPr lang="en-US" sz="2100" kern="1200" dirty="0"/>
        </a:p>
      </dgm:t>
    </dgm:pt>
    <dgm:pt modelId="{BB5D9ECA-35C3-4C64-9A70-0494B1295515}" type="parTrans" cxnId="{2AF0CF09-3E24-44B9-8DA0-27C13C642BC5}">
      <dgm:prSet/>
      <dgm:spPr/>
      <dgm:t>
        <a:bodyPr/>
        <a:lstStyle/>
        <a:p>
          <a:endParaRPr lang="en-US"/>
        </a:p>
      </dgm:t>
    </dgm:pt>
    <dgm:pt modelId="{45D89E19-A535-48C1-9C59-146466E5C34C}" type="sibTrans" cxnId="{2AF0CF09-3E24-44B9-8DA0-27C13C642BC5}">
      <dgm:prSet/>
      <dgm:spPr/>
      <dgm:t>
        <a:bodyPr/>
        <a:lstStyle/>
        <a:p>
          <a:endParaRPr lang="en-US"/>
        </a:p>
      </dgm:t>
    </dgm:pt>
    <dgm:pt modelId="{EC1F5505-9394-439E-8238-26B8D83A7C41}">
      <dgm:prSet/>
      <dgm:spPr/>
      <dgm:t>
        <a:bodyPr/>
        <a:lstStyle/>
        <a:p>
          <a:pPr>
            <a:lnSpc>
              <a:spcPct val="100000"/>
            </a:lnSpc>
            <a:spcAft>
              <a:spcPts val="0"/>
            </a:spcAft>
            <a:defRPr cap="all"/>
          </a:pPr>
          <a:r>
            <a:rPr lang="en-US"/>
            <a:t>Narrow</a:t>
          </a:r>
        </a:p>
        <a:p>
          <a:pPr>
            <a:lnSpc>
              <a:spcPct val="100000"/>
            </a:lnSpc>
            <a:spcAft>
              <a:spcPts val="0"/>
            </a:spcAft>
            <a:defRPr cap="all"/>
          </a:pPr>
          <a:r>
            <a:rPr lang="en-US"/>
            <a:t>focus</a:t>
          </a:r>
        </a:p>
      </dgm:t>
    </dgm:pt>
    <dgm:pt modelId="{B9938637-4547-4C34-B9C6-67366F6F3B23}" type="parTrans" cxnId="{07E55B7D-9A28-45DB-8B45-A720B294114C}">
      <dgm:prSet/>
      <dgm:spPr/>
      <dgm:t>
        <a:bodyPr/>
        <a:lstStyle/>
        <a:p>
          <a:endParaRPr lang="en-US"/>
        </a:p>
      </dgm:t>
    </dgm:pt>
    <dgm:pt modelId="{78032486-BA2E-4C18-9025-2797AA660322}" type="sibTrans" cxnId="{07E55B7D-9A28-45DB-8B45-A720B294114C}">
      <dgm:prSet/>
      <dgm:spPr/>
      <dgm:t>
        <a:bodyPr/>
        <a:lstStyle/>
        <a:p>
          <a:endParaRPr lang="en-US"/>
        </a:p>
      </dgm:t>
    </dgm:pt>
    <dgm:pt modelId="{5CFD791E-9417-4BBD-AFCD-9D4833A1F1EB}">
      <dgm:prSet custT="1"/>
      <dgm:spPr/>
      <dgm:t>
        <a:bodyPr/>
        <a:lstStyle/>
        <a:p>
          <a:pPr>
            <a:lnSpc>
              <a:spcPct val="100000"/>
            </a:lnSpc>
            <a:spcAft>
              <a:spcPts val="0"/>
            </a:spcAft>
            <a:defRPr cap="all"/>
          </a:pPr>
          <a:r>
            <a:rPr lang="en-US" sz="2400"/>
            <a:t>Prepare</a:t>
          </a:r>
        </a:p>
        <a:p>
          <a:pPr>
            <a:lnSpc>
              <a:spcPct val="100000"/>
            </a:lnSpc>
            <a:spcAft>
              <a:spcPts val="0"/>
            </a:spcAft>
            <a:defRPr cap="all"/>
          </a:pPr>
          <a:r>
            <a:rPr lang="en-US" sz="2400"/>
            <a:t>data</a:t>
          </a:r>
        </a:p>
      </dgm:t>
    </dgm:pt>
    <dgm:pt modelId="{50C8750E-5A53-4F96-AFDC-142B523F8D8A}" type="parTrans" cxnId="{3A4C2090-8B06-425F-A636-49CAA12415C8}">
      <dgm:prSet/>
      <dgm:spPr/>
      <dgm:t>
        <a:bodyPr/>
        <a:lstStyle/>
        <a:p>
          <a:endParaRPr lang="en-US"/>
        </a:p>
      </dgm:t>
    </dgm:pt>
    <dgm:pt modelId="{DA27C990-D75D-4352-99EF-152C4FEA152F}" type="sibTrans" cxnId="{3A4C2090-8B06-425F-A636-49CAA12415C8}">
      <dgm:prSet/>
      <dgm:spPr/>
      <dgm:t>
        <a:bodyPr/>
        <a:lstStyle/>
        <a:p>
          <a:endParaRPr lang="en-US"/>
        </a:p>
      </dgm:t>
    </dgm:pt>
    <dgm:pt modelId="{383F806B-4DD1-49FE-8304-E50D2D6EE3D5}" type="pres">
      <dgm:prSet presAssocID="{4719B94A-5113-46A2-9F4F-DBFA5A562BFF}" presName="root" presStyleCnt="0">
        <dgm:presLayoutVars>
          <dgm:dir/>
          <dgm:resizeHandles val="exact"/>
        </dgm:presLayoutVars>
      </dgm:prSet>
      <dgm:spPr/>
    </dgm:pt>
    <dgm:pt modelId="{AB7AA50A-1F33-4529-AA2C-6DCF3FA5C64D}" type="pres">
      <dgm:prSet presAssocID="{D7A9A667-BFCA-455D-8F5C-E6CC181BB8E9}" presName="compNode" presStyleCnt="0"/>
      <dgm:spPr/>
    </dgm:pt>
    <dgm:pt modelId="{2B3EE34B-04CB-4111-8C4C-EEDFB202FE0F}" type="pres">
      <dgm:prSet presAssocID="{D7A9A667-BFCA-455D-8F5C-E6CC181BB8E9}" presName="iconBgRect" presStyleLbl="bgShp" presStyleIdx="0" presStyleCnt="3"/>
      <dgm:spPr>
        <a:solidFill>
          <a:schemeClr val="accent1">
            <a:lumMod val="40000"/>
            <a:lumOff val="60000"/>
          </a:schemeClr>
        </a:solidFill>
      </dgm:spPr>
    </dgm:pt>
    <dgm:pt modelId="{A4A2FF95-57AD-4F5D-8D66-4930D62C9407}" type="pres">
      <dgm:prSet presAssocID="{D7A9A667-BFCA-455D-8F5C-E6CC181BB8E9}" presName="iconRect" presStyleLbl="node1" presStyleIdx="0" presStyleCnt="3"/>
      <dgm:spPr>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ghtbulb and gear"/>
        </a:ext>
      </dgm:extLst>
    </dgm:pt>
    <dgm:pt modelId="{96552A84-3513-400B-9560-386A18B33A45}" type="pres">
      <dgm:prSet presAssocID="{D7A9A667-BFCA-455D-8F5C-E6CC181BB8E9}" presName="spaceRect" presStyleCnt="0"/>
      <dgm:spPr/>
    </dgm:pt>
    <dgm:pt modelId="{4AE32505-A0F4-416B-AFC0-A5877AE992F0}" type="pres">
      <dgm:prSet presAssocID="{D7A9A667-BFCA-455D-8F5C-E6CC181BB8E9}" presName="textRect" presStyleLbl="revTx" presStyleIdx="0" presStyleCnt="3">
        <dgm:presLayoutVars>
          <dgm:chMax val="1"/>
          <dgm:chPref val="1"/>
        </dgm:presLayoutVars>
      </dgm:prSet>
      <dgm:spPr/>
    </dgm:pt>
    <dgm:pt modelId="{F72C8C5D-9A90-4DFC-AD43-5AA47E65CEF8}" type="pres">
      <dgm:prSet presAssocID="{45D89E19-A535-48C1-9C59-146466E5C34C}" presName="sibTrans" presStyleCnt="0"/>
      <dgm:spPr/>
    </dgm:pt>
    <dgm:pt modelId="{A7127EE0-6787-4035-9AE4-67C15CDAC605}" type="pres">
      <dgm:prSet presAssocID="{EC1F5505-9394-439E-8238-26B8D83A7C41}" presName="compNode" presStyleCnt="0"/>
      <dgm:spPr/>
    </dgm:pt>
    <dgm:pt modelId="{1F403A32-B95B-4227-BDCC-048C5A8C02A3}" type="pres">
      <dgm:prSet presAssocID="{EC1F5505-9394-439E-8238-26B8D83A7C41}" presName="iconBgRect" presStyleLbl="bgShp" presStyleIdx="1" presStyleCnt="3"/>
      <dgm:spPr>
        <a:solidFill>
          <a:schemeClr val="accent1">
            <a:lumMod val="40000"/>
            <a:lumOff val="60000"/>
          </a:schemeClr>
        </a:solidFill>
      </dgm:spPr>
    </dgm:pt>
    <dgm:pt modelId="{7C5EFF7D-4729-4E7B-8AAC-B64B5EFF7C57}" type="pres">
      <dgm:prSet presAssocID="{EC1F5505-9394-439E-8238-26B8D83A7C41}" presName="iconRect" presStyleLbl="node1" presStyleIdx="1" presStyleCnt="3"/>
      <dgm:spPr>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ilter"/>
        </a:ext>
      </dgm:extLst>
    </dgm:pt>
    <dgm:pt modelId="{73A0D6AE-B387-4CD6-A708-A4592A60039B}" type="pres">
      <dgm:prSet presAssocID="{EC1F5505-9394-439E-8238-26B8D83A7C41}" presName="spaceRect" presStyleCnt="0"/>
      <dgm:spPr/>
    </dgm:pt>
    <dgm:pt modelId="{262B182E-D913-43D3-B413-4A7F39A62CC5}" type="pres">
      <dgm:prSet presAssocID="{EC1F5505-9394-439E-8238-26B8D83A7C41}" presName="textRect" presStyleLbl="revTx" presStyleIdx="1" presStyleCnt="3">
        <dgm:presLayoutVars>
          <dgm:chMax val="1"/>
          <dgm:chPref val="1"/>
        </dgm:presLayoutVars>
      </dgm:prSet>
      <dgm:spPr/>
    </dgm:pt>
    <dgm:pt modelId="{CBD7CD9C-ADB3-4C54-AE80-405B388EC34C}" type="pres">
      <dgm:prSet presAssocID="{78032486-BA2E-4C18-9025-2797AA660322}" presName="sibTrans" presStyleCnt="0"/>
      <dgm:spPr/>
    </dgm:pt>
    <dgm:pt modelId="{18A02251-5BC0-4EE1-B4AC-1C6F1325C998}" type="pres">
      <dgm:prSet presAssocID="{5CFD791E-9417-4BBD-AFCD-9D4833A1F1EB}" presName="compNode" presStyleCnt="0"/>
      <dgm:spPr/>
    </dgm:pt>
    <dgm:pt modelId="{5DE184A3-B379-4DFA-950B-F80210E99EA6}" type="pres">
      <dgm:prSet presAssocID="{5CFD791E-9417-4BBD-AFCD-9D4833A1F1EB}" presName="iconBgRect" presStyleLbl="bgShp" presStyleIdx="2" presStyleCnt="3"/>
      <dgm:spPr>
        <a:solidFill>
          <a:schemeClr val="accent1">
            <a:lumMod val="40000"/>
            <a:lumOff val="60000"/>
          </a:schemeClr>
        </a:solidFill>
      </dgm:spPr>
    </dgm:pt>
    <dgm:pt modelId="{F75C1847-D1B1-4D72-8B9B-242F0E657C08}" type="pres">
      <dgm:prSet presAssocID="{5CFD791E-9417-4BBD-AFCD-9D4833A1F1EB}" presName="iconRect" presStyleLbl="node1" presStyleIdx="2" presStyleCnt="3"/>
      <dgm:spPr>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list"/>
        </a:ext>
      </dgm:extLst>
    </dgm:pt>
    <dgm:pt modelId="{A5CA52AC-EBF2-45C9-8D5D-C6CC8C2805B2}" type="pres">
      <dgm:prSet presAssocID="{5CFD791E-9417-4BBD-AFCD-9D4833A1F1EB}" presName="spaceRect" presStyleCnt="0"/>
      <dgm:spPr/>
    </dgm:pt>
    <dgm:pt modelId="{84518E84-08A6-497E-9137-64DDB593FF4C}" type="pres">
      <dgm:prSet presAssocID="{5CFD791E-9417-4BBD-AFCD-9D4833A1F1EB}" presName="textRect" presStyleLbl="revTx" presStyleIdx="2" presStyleCnt="3">
        <dgm:presLayoutVars>
          <dgm:chMax val="1"/>
          <dgm:chPref val="1"/>
        </dgm:presLayoutVars>
      </dgm:prSet>
      <dgm:spPr/>
    </dgm:pt>
  </dgm:ptLst>
  <dgm:cxnLst>
    <dgm:cxn modelId="{2AF0CF09-3E24-44B9-8DA0-27C13C642BC5}" srcId="{4719B94A-5113-46A2-9F4F-DBFA5A562BFF}" destId="{D7A9A667-BFCA-455D-8F5C-E6CC181BB8E9}" srcOrd="0" destOrd="0" parTransId="{BB5D9ECA-35C3-4C64-9A70-0494B1295515}" sibTransId="{45D89E19-A535-48C1-9C59-146466E5C34C}"/>
    <dgm:cxn modelId="{352C580C-0467-4693-823D-023CC58FA406}" type="presOf" srcId="{EC1F5505-9394-439E-8238-26B8D83A7C41}" destId="{262B182E-D913-43D3-B413-4A7F39A62CC5}" srcOrd="0" destOrd="0" presId="urn:microsoft.com/office/officeart/2018/5/layout/IconCircleLabelList"/>
    <dgm:cxn modelId="{1BE54717-C657-4E48-912A-B3B62A02B0FE}" type="presOf" srcId="{D7A9A667-BFCA-455D-8F5C-E6CC181BB8E9}" destId="{4AE32505-A0F4-416B-AFC0-A5877AE992F0}" srcOrd="0" destOrd="0" presId="urn:microsoft.com/office/officeart/2018/5/layout/IconCircleLabelList"/>
    <dgm:cxn modelId="{07E55B7D-9A28-45DB-8B45-A720B294114C}" srcId="{4719B94A-5113-46A2-9F4F-DBFA5A562BFF}" destId="{EC1F5505-9394-439E-8238-26B8D83A7C41}" srcOrd="1" destOrd="0" parTransId="{B9938637-4547-4C34-B9C6-67366F6F3B23}" sibTransId="{78032486-BA2E-4C18-9025-2797AA660322}"/>
    <dgm:cxn modelId="{3A4C2090-8B06-425F-A636-49CAA12415C8}" srcId="{4719B94A-5113-46A2-9F4F-DBFA5A562BFF}" destId="{5CFD791E-9417-4BBD-AFCD-9D4833A1F1EB}" srcOrd="2" destOrd="0" parTransId="{50C8750E-5A53-4F96-AFDC-142B523F8D8A}" sibTransId="{DA27C990-D75D-4352-99EF-152C4FEA152F}"/>
    <dgm:cxn modelId="{DFCE9F95-A631-454F-94F2-06F0440C7FFD}" type="presOf" srcId="{5CFD791E-9417-4BBD-AFCD-9D4833A1F1EB}" destId="{84518E84-08A6-497E-9137-64DDB593FF4C}" srcOrd="0" destOrd="0" presId="urn:microsoft.com/office/officeart/2018/5/layout/IconCircleLabelList"/>
    <dgm:cxn modelId="{CEFD28F0-62DE-4F24-9A0B-1CE0CDE10376}" type="presOf" srcId="{4719B94A-5113-46A2-9F4F-DBFA5A562BFF}" destId="{383F806B-4DD1-49FE-8304-E50D2D6EE3D5}" srcOrd="0" destOrd="0" presId="urn:microsoft.com/office/officeart/2018/5/layout/IconCircleLabelList"/>
    <dgm:cxn modelId="{F18934FD-6484-41D7-AB0F-79B2CA617ACE}" type="presParOf" srcId="{383F806B-4DD1-49FE-8304-E50D2D6EE3D5}" destId="{AB7AA50A-1F33-4529-AA2C-6DCF3FA5C64D}" srcOrd="0" destOrd="0" presId="urn:microsoft.com/office/officeart/2018/5/layout/IconCircleLabelList"/>
    <dgm:cxn modelId="{0CEA20BC-E847-4FB0-B469-6FEAB62453F1}" type="presParOf" srcId="{AB7AA50A-1F33-4529-AA2C-6DCF3FA5C64D}" destId="{2B3EE34B-04CB-4111-8C4C-EEDFB202FE0F}" srcOrd="0" destOrd="0" presId="urn:microsoft.com/office/officeart/2018/5/layout/IconCircleLabelList"/>
    <dgm:cxn modelId="{A7355BFB-BD9F-4DC3-A75C-9098E3667629}" type="presParOf" srcId="{AB7AA50A-1F33-4529-AA2C-6DCF3FA5C64D}" destId="{A4A2FF95-57AD-4F5D-8D66-4930D62C9407}" srcOrd="1" destOrd="0" presId="urn:microsoft.com/office/officeart/2018/5/layout/IconCircleLabelList"/>
    <dgm:cxn modelId="{8A7439CD-DF49-4B95-9D23-BD8A5EA3A084}" type="presParOf" srcId="{AB7AA50A-1F33-4529-AA2C-6DCF3FA5C64D}" destId="{96552A84-3513-400B-9560-386A18B33A45}" srcOrd="2" destOrd="0" presId="urn:microsoft.com/office/officeart/2018/5/layout/IconCircleLabelList"/>
    <dgm:cxn modelId="{94AA9FBE-8504-4C4E-8EE3-9A823E78652A}" type="presParOf" srcId="{AB7AA50A-1F33-4529-AA2C-6DCF3FA5C64D}" destId="{4AE32505-A0F4-416B-AFC0-A5877AE992F0}" srcOrd="3" destOrd="0" presId="urn:microsoft.com/office/officeart/2018/5/layout/IconCircleLabelList"/>
    <dgm:cxn modelId="{AE3E5FD7-1172-48D5-ABD7-70D491818984}" type="presParOf" srcId="{383F806B-4DD1-49FE-8304-E50D2D6EE3D5}" destId="{F72C8C5D-9A90-4DFC-AD43-5AA47E65CEF8}" srcOrd="1" destOrd="0" presId="urn:microsoft.com/office/officeart/2018/5/layout/IconCircleLabelList"/>
    <dgm:cxn modelId="{3FF70F77-CAD0-4E8C-8F68-C3391A662951}" type="presParOf" srcId="{383F806B-4DD1-49FE-8304-E50D2D6EE3D5}" destId="{A7127EE0-6787-4035-9AE4-67C15CDAC605}" srcOrd="2" destOrd="0" presId="urn:microsoft.com/office/officeart/2018/5/layout/IconCircleLabelList"/>
    <dgm:cxn modelId="{9CD0A213-FD6B-4101-A7C5-9C23CEC55BCE}" type="presParOf" srcId="{A7127EE0-6787-4035-9AE4-67C15CDAC605}" destId="{1F403A32-B95B-4227-BDCC-048C5A8C02A3}" srcOrd="0" destOrd="0" presId="urn:microsoft.com/office/officeart/2018/5/layout/IconCircleLabelList"/>
    <dgm:cxn modelId="{B1204827-549E-4CDA-87E4-6F2EB1C6E431}" type="presParOf" srcId="{A7127EE0-6787-4035-9AE4-67C15CDAC605}" destId="{7C5EFF7D-4729-4E7B-8AAC-B64B5EFF7C57}" srcOrd="1" destOrd="0" presId="urn:microsoft.com/office/officeart/2018/5/layout/IconCircleLabelList"/>
    <dgm:cxn modelId="{555C44CF-1D7B-4C67-A04A-D017681F63AE}" type="presParOf" srcId="{A7127EE0-6787-4035-9AE4-67C15CDAC605}" destId="{73A0D6AE-B387-4CD6-A708-A4592A60039B}" srcOrd="2" destOrd="0" presId="urn:microsoft.com/office/officeart/2018/5/layout/IconCircleLabelList"/>
    <dgm:cxn modelId="{5D74F062-7A34-481A-A90A-00910D7437D9}" type="presParOf" srcId="{A7127EE0-6787-4035-9AE4-67C15CDAC605}" destId="{262B182E-D913-43D3-B413-4A7F39A62CC5}" srcOrd="3" destOrd="0" presId="urn:microsoft.com/office/officeart/2018/5/layout/IconCircleLabelList"/>
    <dgm:cxn modelId="{8424FCB6-785B-453D-915B-7B25A3217A7D}" type="presParOf" srcId="{383F806B-4DD1-49FE-8304-E50D2D6EE3D5}" destId="{CBD7CD9C-ADB3-4C54-AE80-405B388EC34C}" srcOrd="3" destOrd="0" presId="urn:microsoft.com/office/officeart/2018/5/layout/IconCircleLabelList"/>
    <dgm:cxn modelId="{0779BAFE-7AB9-459E-AEE0-B9BDDCFDD0AF}" type="presParOf" srcId="{383F806B-4DD1-49FE-8304-E50D2D6EE3D5}" destId="{18A02251-5BC0-4EE1-B4AC-1C6F1325C998}" srcOrd="4" destOrd="0" presId="urn:microsoft.com/office/officeart/2018/5/layout/IconCircleLabelList"/>
    <dgm:cxn modelId="{FC468D89-4473-4383-ADA3-7AAB5E4E0EEA}" type="presParOf" srcId="{18A02251-5BC0-4EE1-B4AC-1C6F1325C998}" destId="{5DE184A3-B379-4DFA-950B-F80210E99EA6}" srcOrd="0" destOrd="0" presId="urn:microsoft.com/office/officeart/2018/5/layout/IconCircleLabelList"/>
    <dgm:cxn modelId="{89FD3419-8422-42E0-81E8-D7715BF4EC55}" type="presParOf" srcId="{18A02251-5BC0-4EE1-B4AC-1C6F1325C998}" destId="{F75C1847-D1B1-4D72-8B9B-242F0E657C08}" srcOrd="1" destOrd="0" presId="urn:microsoft.com/office/officeart/2018/5/layout/IconCircleLabelList"/>
    <dgm:cxn modelId="{3A04E582-DB71-4FDC-9FD6-271F689EBE5E}" type="presParOf" srcId="{18A02251-5BC0-4EE1-B4AC-1C6F1325C998}" destId="{A5CA52AC-EBF2-45C9-8D5D-C6CC8C2805B2}" srcOrd="2" destOrd="0" presId="urn:microsoft.com/office/officeart/2018/5/layout/IconCircleLabelList"/>
    <dgm:cxn modelId="{28857859-797A-4416-B8A0-8350CB7B383F}" type="presParOf" srcId="{18A02251-5BC0-4EE1-B4AC-1C6F1325C998}" destId="{84518E84-08A6-497E-9137-64DDB593FF4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9B6CCB-AEA5-405C-99FF-16186E26E200}"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157C6BB-6088-4439-A862-38917D13687F}">
      <dgm:prSet/>
      <dgm:spPr/>
      <dgm:t>
        <a:bodyPr/>
        <a:lstStyle/>
        <a:p>
          <a:r>
            <a:rPr lang="en-US"/>
            <a:t>Data preparation</a:t>
          </a:r>
        </a:p>
      </dgm:t>
    </dgm:pt>
    <dgm:pt modelId="{8E88E177-00DB-4829-B1A0-97B8CDA2CEF5}" type="parTrans" cxnId="{0BDC6DCE-10A4-4039-B83F-31F85CA10167}">
      <dgm:prSet/>
      <dgm:spPr/>
      <dgm:t>
        <a:bodyPr/>
        <a:lstStyle/>
        <a:p>
          <a:endParaRPr lang="en-US"/>
        </a:p>
      </dgm:t>
    </dgm:pt>
    <dgm:pt modelId="{2E1D27B4-D3C7-4A11-8ABA-F09907C67D1E}" type="sibTrans" cxnId="{0BDC6DCE-10A4-4039-B83F-31F85CA10167}">
      <dgm:prSet/>
      <dgm:spPr/>
      <dgm:t>
        <a:bodyPr/>
        <a:lstStyle/>
        <a:p>
          <a:endParaRPr lang="en-US"/>
        </a:p>
      </dgm:t>
    </dgm:pt>
    <dgm:pt modelId="{83AA5B7F-3B12-4BB8-B035-FA8BEFA3E007}">
      <dgm:prSet/>
      <dgm:spPr/>
      <dgm:t>
        <a:bodyPr/>
        <a:lstStyle/>
        <a:p>
          <a:r>
            <a:rPr lang="en-US"/>
            <a:t>Initial data point </a:t>
          </a:r>
        </a:p>
      </dgm:t>
    </dgm:pt>
    <dgm:pt modelId="{5EA5B6B9-4C73-41A5-80F3-E2AA3E5CBDDF}" type="parTrans" cxnId="{6106BBC1-3B15-4446-BE9F-2EB9E067E858}">
      <dgm:prSet/>
      <dgm:spPr/>
      <dgm:t>
        <a:bodyPr/>
        <a:lstStyle/>
        <a:p>
          <a:endParaRPr lang="en-US"/>
        </a:p>
      </dgm:t>
    </dgm:pt>
    <dgm:pt modelId="{E77474BA-E55E-4CC3-8B06-B68077C01E68}" type="sibTrans" cxnId="{6106BBC1-3B15-4446-BE9F-2EB9E067E858}">
      <dgm:prSet/>
      <dgm:spPr/>
      <dgm:t>
        <a:bodyPr/>
        <a:lstStyle/>
        <a:p>
          <a:endParaRPr lang="en-US"/>
        </a:p>
      </dgm:t>
    </dgm:pt>
    <dgm:pt modelId="{61F5A37A-3452-4750-88B9-62333B144CD4}">
      <dgm:prSet/>
      <dgm:spPr/>
      <dgm:t>
        <a:bodyPr/>
        <a:lstStyle/>
        <a:p>
          <a:r>
            <a:rPr lang="en-US"/>
            <a:t>Accuracy of data</a:t>
          </a:r>
        </a:p>
      </dgm:t>
    </dgm:pt>
    <dgm:pt modelId="{6014E26A-8DF2-40DD-A188-6753E9038413}" type="parTrans" cxnId="{7C816988-C34C-420C-A968-B665D54588C0}">
      <dgm:prSet/>
      <dgm:spPr/>
      <dgm:t>
        <a:bodyPr/>
        <a:lstStyle/>
        <a:p>
          <a:endParaRPr lang="en-US"/>
        </a:p>
      </dgm:t>
    </dgm:pt>
    <dgm:pt modelId="{59D9C28B-290B-4386-AC09-1C42189B5949}" type="sibTrans" cxnId="{7C816988-C34C-420C-A968-B665D54588C0}">
      <dgm:prSet/>
      <dgm:spPr/>
      <dgm:t>
        <a:bodyPr/>
        <a:lstStyle/>
        <a:p>
          <a:endParaRPr lang="en-US"/>
        </a:p>
      </dgm:t>
    </dgm:pt>
    <dgm:pt modelId="{098C2197-8064-42A9-8610-B01B026A1998}">
      <dgm:prSet/>
      <dgm:spPr/>
      <dgm:t>
        <a:bodyPr/>
        <a:lstStyle/>
        <a:p>
          <a:r>
            <a:rPr lang="en-US"/>
            <a:t>Task distribution</a:t>
          </a:r>
        </a:p>
      </dgm:t>
    </dgm:pt>
    <dgm:pt modelId="{5739DFF8-4EF2-4222-80F8-2FB30E69CCB3}" type="parTrans" cxnId="{A1746FAA-103B-4CED-8623-6A25C9F77F77}">
      <dgm:prSet/>
      <dgm:spPr/>
      <dgm:t>
        <a:bodyPr/>
        <a:lstStyle/>
        <a:p>
          <a:endParaRPr lang="en-US"/>
        </a:p>
      </dgm:t>
    </dgm:pt>
    <dgm:pt modelId="{9A99ED35-CA83-4E78-BAD9-5D03F559EB2E}" type="sibTrans" cxnId="{A1746FAA-103B-4CED-8623-6A25C9F77F77}">
      <dgm:prSet/>
      <dgm:spPr/>
      <dgm:t>
        <a:bodyPr/>
        <a:lstStyle/>
        <a:p>
          <a:endParaRPr lang="en-US"/>
        </a:p>
      </dgm:t>
    </dgm:pt>
    <dgm:pt modelId="{D1B64E00-8BAE-4ECF-90AE-5F8ECEAEFBCF}" type="pres">
      <dgm:prSet presAssocID="{269B6CCB-AEA5-405C-99FF-16186E26E200}" presName="root" presStyleCnt="0">
        <dgm:presLayoutVars>
          <dgm:dir/>
          <dgm:resizeHandles val="exact"/>
        </dgm:presLayoutVars>
      </dgm:prSet>
      <dgm:spPr/>
    </dgm:pt>
    <dgm:pt modelId="{2B1658C9-57A4-41AC-B1E6-3B2CA5B1A593}" type="pres">
      <dgm:prSet presAssocID="{7157C6BB-6088-4439-A862-38917D13687F}" presName="compNode" presStyleCnt="0"/>
      <dgm:spPr/>
    </dgm:pt>
    <dgm:pt modelId="{16B3FC36-F3AE-4A11-9763-C75121FB3C6F}" type="pres">
      <dgm:prSet presAssocID="{7157C6BB-6088-4439-A862-38917D13687F}" presName="bgRect" presStyleLbl="bgShp" presStyleIdx="0" presStyleCnt="4"/>
      <dgm:spPr>
        <a:solidFill>
          <a:schemeClr val="accent1">
            <a:lumMod val="40000"/>
            <a:lumOff val="60000"/>
          </a:schemeClr>
        </a:solidFill>
      </dgm:spPr>
    </dgm:pt>
    <dgm:pt modelId="{C747EAAB-A5A0-4AC5-9B4A-95B444BDA00A}" type="pres">
      <dgm:prSet presAssocID="{7157C6BB-6088-4439-A862-38917D13687F}" presName="iconRect" presStyleLbl="node1" presStyleIdx="0" presStyleCnt="4"/>
      <dgm:spPr>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list"/>
        </a:ext>
      </dgm:extLst>
    </dgm:pt>
    <dgm:pt modelId="{E0E45650-8029-4DFA-9838-65E59456BBEC}" type="pres">
      <dgm:prSet presAssocID="{7157C6BB-6088-4439-A862-38917D13687F}" presName="spaceRect" presStyleCnt="0"/>
      <dgm:spPr/>
    </dgm:pt>
    <dgm:pt modelId="{E2BE390C-D6BF-4929-B198-D85218F24593}" type="pres">
      <dgm:prSet presAssocID="{7157C6BB-6088-4439-A862-38917D13687F}" presName="parTx" presStyleLbl="revTx" presStyleIdx="0" presStyleCnt="4">
        <dgm:presLayoutVars>
          <dgm:chMax val="0"/>
          <dgm:chPref val="0"/>
        </dgm:presLayoutVars>
      </dgm:prSet>
      <dgm:spPr/>
    </dgm:pt>
    <dgm:pt modelId="{CC15BFA5-934D-4C03-BE48-7B4F857ADBB5}" type="pres">
      <dgm:prSet presAssocID="{2E1D27B4-D3C7-4A11-8ABA-F09907C67D1E}" presName="sibTrans" presStyleCnt="0"/>
      <dgm:spPr/>
    </dgm:pt>
    <dgm:pt modelId="{257BC94E-5F41-4B4B-99C3-B1EE5CCD6DF9}" type="pres">
      <dgm:prSet presAssocID="{83AA5B7F-3B12-4BB8-B035-FA8BEFA3E007}" presName="compNode" presStyleCnt="0"/>
      <dgm:spPr/>
    </dgm:pt>
    <dgm:pt modelId="{105EA9B5-2ED3-41AE-838F-CB553DFEF185}" type="pres">
      <dgm:prSet presAssocID="{83AA5B7F-3B12-4BB8-B035-FA8BEFA3E007}" presName="bgRect" presStyleLbl="bgShp" presStyleIdx="1" presStyleCnt="4"/>
      <dgm:spPr>
        <a:solidFill>
          <a:schemeClr val="accent1">
            <a:lumMod val="40000"/>
            <a:lumOff val="60000"/>
          </a:schemeClr>
        </a:solidFill>
      </dgm:spPr>
    </dgm:pt>
    <dgm:pt modelId="{73592155-39EA-40D7-9A06-BAF2D1FE5CBB}" type="pres">
      <dgm:prSet presAssocID="{83AA5B7F-3B12-4BB8-B035-FA8BEFA3E007}" presName="iconRect" presStyleLbl="node1" presStyleIdx="1" presStyleCnt="4"/>
      <dgm:spPr>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13A4AD3-49F6-4844-A5A3-BB95055A6F59}" type="pres">
      <dgm:prSet presAssocID="{83AA5B7F-3B12-4BB8-B035-FA8BEFA3E007}" presName="spaceRect" presStyleCnt="0"/>
      <dgm:spPr/>
    </dgm:pt>
    <dgm:pt modelId="{70280649-8805-47A1-AA39-37CC79C3DE3A}" type="pres">
      <dgm:prSet presAssocID="{83AA5B7F-3B12-4BB8-B035-FA8BEFA3E007}" presName="parTx" presStyleLbl="revTx" presStyleIdx="1" presStyleCnt="4">
        <dgm:presLayoutVars>
          <dgm:chMax val="0"/>
          <dgm:chPref val="0"/>
        </dgm:presLayoutVars>
      </dgm:prSet>
      <dgm:spPr/>
    </dgm:pt>
    <dgm:pt modelId="{9525922B-63A6-460A-A9CA-C3E8A9BD0707}" type="pres">
      <dgm:prSet presAssocID="{E77474BA-E55E-4CC3-8B06-B68077C01E68}" presName="sibTrans" presStyleCnt="0"/>
      <dgm:spPr/>
    </dgm:pt>
    <dgm:pt modelId="{632F430B-728A-4EF9-82C7-DD2676011C1C}" type="pres">
      <dgm:prSet presAssocID="{61F5A37A-3452-4750-88B9-62333B144CD4}" presName="compNode" presStyleCnt="0"/>
      <dgm:spPr/>
    </dgm:pt>
    <dgm:pt modelId="{70F9B0B7-8318-4C2B-B7F7-F6681B6AFAAB}" type="pres">
      <dgm:prSet presAssocID="{61F5A37A-3452-4750-88B9-62333B144CD4}" presName="bgRect" presStyleLbl="bgShp" presStyleIdx="2" presStyleCnt="4"/>
      <dgm:spPr>
        <a:solidFill>
          <a:schemeClr val="accent1">
            <a:lumMod val="40000"/>
            <a:lumOff val="60000"/>
          </a:schemeClr>
        </a:solidFill>
      </dgm:spPr>
    </dgm:pt>
    <dgm:pt modelId="{30CA0CD2-1FB4-4C68-8CB0-3BA051150651}" type="pres">
      <dgm:prSet presAssocID="{61F5A37A-3452-4750-88B9-62333B144CD4}" presName="iconRect" presStyleLbl="node1" presStyleIdx="2" presStyleCnt="4"/>
      <dgm:spPr>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7A6C4736-104B-43E0-91D0-53678EF7CC27}" type="pres">
      <dgm:prSet presAssocID="{61F5A37A-3452-4750-88B9-62333B144CD4}" presName="spaceRect" presStyleCnt="0"/>
      <dgm:spPr/>
    </dgm:pt>
    <dgm:pt modelId="{BD68E163-43B4-4687-8071-C941ABCE016E}" type="pres">
      <dgm:prSet presAssocID="{61F5A37A-3452-4750-88B9-62333B144CD4}" presName="parTx" presStyleLbl="revTx" presStyleIdx="2" presStyleCnt="4">
        <dgm:presLayoutVars>
          <dgm:chMax val="0"/>
          <dgm:chPref val="0"/>
        </dgm:presLayoutVars>
      </dgm:prSet>
      <dgm:spPr/>
    </dgm:pt>
    <dgm:pt modelId="{AAF09C96-C425-4A06-89CA-1427449DF918}" type="pres">
      <dgm:prSet presAssocID="{59D9C28B-290B-4386-AC09-1C42189B5949}" presName="sibTrans" presStyleCnt="0"/>
      <dgm:spPr/>
    </dgm:pt>
    <dgm:pt modelId="{07052A1D-BCE9-4418-9620-EA61FDA1400A}" type="pres">
      <dgm:prSet presAssocID="{098C2197-8064-42A9-8610-B01B026A1998}" presName="compNode" presStyleCnt="0"/>
      <dgm:spPr/>
    </dgm:pt>
    <dgm:pt modelId="{6D9F20E2-4B64-4D7C-9CB0-59121BC5FA32}" type="pres">
      <dgm:prSet presAssocID="{098C2197-8064-42A9-8610-B01B026A1998}" presName="bgRect" presStyleLbl="bgShp" presStyleIdx="3" presStyleCnt="4"/>
      <dgm:spPr>
        <a:solidFill>
          <a:schemeClr val="accent1">
            <a:lumMod val="40000"/>
            <a:lumOff val="60000"/>
          </a:schemeClr>
        </a:solidFill>
      </dgm:spPr>
    </dgm:pt>
    <dgm:pt modelId="{57D67CA1-4B06-45B7-9402-8874A73D26C3}" type="pres">
      <dgm:prSet presAssocID="{098C2197-8064-42A9-8610-B01B026A1998}" presName="iconRect" presStyleLbl="node1" presStyleIdx="3" presStyleCnt="4"/>
      <dgm:spPr>
        <a:blipFill>
          <a:blip xmlns:r="http://schemas.openxmlformats.org/officeDocument/2006/relationships" r:embed="rId7">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1D058CC6-399E-4EBD-9174-1154B46E4996}" type="pres">
      <dgm:prSet presAssocID="{098C2197-8064-42A9-8610-B01B026A1998}" presName="spaceRect" presStyleCnt="0"/>
      <dgm:spPr/>
    </dgm:pt>
    <dgm:pt modelId="{F6C8982D-7AF0-49D6-A2D3-38FFBB9F499B}" type="pres">
      <dgm:prSet presAssocID="{098C2197-8064-42A9-8610-B01B026A1998}" presName="parTx" presStyleLbl="revTx" presStyleIdx="3" presStyleCnt="4">
        <dgm:presLayoutVars>
          <dgm:chMax val="0"/>
          <dgm:chPref val="0"/>
        </dgm:presLayoutVars>
      </dgm:prSet>
      <dgm:spPr/>
    </dgm:pt>
  </dgm:ptLst>
  <dgm:cxnLst>
    <dgm:cxn modelId="{A1A9333B-2257-4B1C-9FE7-20FFBEB69B46}" type="presOf" srcId="{098C2197-8064-42A9-8610-B01B026A1998}" destId="{F6C8982D-7AF0-49D6-A2D3-38FFBB9F499B}" srcOrd="0" destOrd="0" presId="urn:microsoft.com/office/officeart/2018/2/layout/IconVerticalSolidList"/>
    <dgm:cxn modelId="{BB939B5D-2D1C-4C08-90B4-78D6AC802EF9}" type="presOf" srcId="{83AA5B7F-3B12-4BB8-B035-FA8BEFA3E007}" destId="{70280649-8805-47A1-AA39-37CC79C3DE3A}" srcOrd="0" destOrd="0" presId="urn:microsoft.com/office/officeart/2018/2/layout/IconVerticalSolidList"/>
    <dgm:cxn modelId="{EA0C1747-8514-4828-8B83-DA4F5DDE60E7}" type="presOf" srcId="{61F5A37A-3452-4750-88B9-62333B144CD4}" destId="{BD68E163-43B4-4687-8071-C941ABCE016E}" srcOrd="0" destOrd="0" presId="urn:microsoft.com/office/officeart/2018/2/layout/IconVerticalSolidList"/>
    <dgm:cxn modelId="{A71C574D-F646-440B-93E8-47788C1856DE}" type="presOf" srcId="{7157C6BB-6088-4439-A862-38917D13687F}" destId="{E2BE390C-D6BF-4929-B198-D85218F24593}" srcOrd="0" destOrd="0" presId="urn:microsoft.com/office/officeart/2018/2/layout/IconVerticalSolidList"/>
    <dgm:cxn modelId="{7C816988-C34C-420C-A968-B665D54588C0}" srcId="{269B6CCB-AEA5-405C-99FF-16186E26E200}" destId="{61F5A37A-3452-4750-88B9-62333B144CD4}" srcOrd="2" destOrd="0" parTransId="{6014E26A-8DF2-40DD-A188-6753E9038413}" sibTransId="{59D9C28B-290B-4386-AC09-1C42189B5949}"/>
    <dgm:cxn modelId="{A1746FAA-103B-4CED-8623-6A25C9F77F77}" srcId="{269B6CCB-AEA5-405C-99FF-16186E26E200}" destId="{098C2197-8064-42A9-8610-B01B026A1998}" srcOrd="3" destOrd="0" parTransId="{5739DFF8-4EF2-4222-80F8-2FB30E69CCB3}" sibTransId="{9A99ED35-CA83-4E78-BAD9-5D03F559EB2E}"/>
    <dgm:cxn modelId="{EFA91CB2-42E2-4692-979B-8DDFF2A98891}" type="presOf" srcId="{269B6CCB-AEA5-405C-99FF-16186E26E200}" destId="{D1B64E00-8BAE-4ECF-90AE-5F8ECEAEFBCF}" srcOrd="0" destOrd="0" presId="urn:microsoft.com/office/officeart/2018/2/layout/IconVerticalSolidList"/>
    <dgm:cxn modelId="{6106BBC1-3B15-4446-BE9F-2EB9E067E858}" srcId="{269B6CCB-AEA5-405C-99FF-16186E26E200}" destId="{83AA5B7F-3B12-4BB8-B035-FA8BEFA3E007}" srcOrd="1" destOrd="0" parTransId="{5EA5B6B9-4C73-41A5-80F3-E2AA3E5CBDDF}" sibTransId="{E77474BA-E55E-4CC3-8B06-B68077C01E68}"/>
    <dgm:cxn modelId="{0BDC6DCE-10A4-4039-B83F-31F85CA10167}" srcId="{269B6CCB-AEA5-405C-99FF-16186E26E200}" destId="{7157C6BB-6088-4439-A862-38917D13687F}" srcOrd="0" destOrd="0" parTransId="{8E88E177-00DB-4829-B1A0-97B8CDA2CEF5}" sibTransId="{2E1D27B4-D3C7-4A11-8ABA-F09907C67D1E}"/>
    <dgm:cxn modelId="{661FDB1C-13BF-4CE1-A4D4-C1E50B124BE9}" type="presParOf" srcId="{D1B64E00-8BAE-4ECF-90AE-5F8ECEAEFBCF}" destId="{2B1658C9-57A4-41AC-B1E6-3B2CA5B1A593}" srcOrd="0" destOrd="0" presId="urn:microsoft.com/office/officeart/2018/2/layout/IconVerticalSolidList"/>
    <dgm:cxn modelId="{6F9969B9-E593-4BA0-BD05-607E3B4941C9}" type="presParOf" srcId="{2B1658C9-57A4-41AC-B1E6-3B2CA5B1A593}" destId="{16B3FC36-F3AE-4A11-9763-C75121FB3C6F}" srcOrd="0" destOrd="0" presId="urn:microsoft.com/office/officeart/2018/2/layout/IconVerticalSolidList"/>
    <dgm:cxn modelId="{29083DBF-EBDB-48E4-9BDA-3AF9FB7EB3FB}" type="presParOf" srcId="{2B1658C9-57A4-41AC-B1E6-3B2CA5B1A593}" destId="{C747EAAB-A5A0-4AC5-9B4A-95B444BDA00A}" srcOrd="1" destOrd="0" presId="urn:microsoft.com/office/officeart/2018/2/layout/IconVerticalSolidList"/>
    <dgm:cxn modelId="{850C4DAC-ABE3-4593-99F7-D91D509FAAB8}" type="presParOf" srcId="{2B1658C9-57A4-41AC-B1E6-3B2CA5B1A593}" destId="{E0E45650-8029-4DFA-9838-65E59456BBEC}" srcOrd="2" destOrd="0" presId="urn:microsoft.com/office/officeart/2018/2/layout/IconVerticalSolidList"/>
    <dgm:cxn modelId="{676A4D14-6323-4D9E-9D83-43DA2A8C2D42}" type="presParOf" srcId="{2B1658C9-57A4-41AC-B1E6-3B2CA5B1A593}" destId="{E2BE390C-D6BF-4929-B198-D85218F24593}" srcOrd="3" destOrd="0" presId="urn:microsoft.com/office/officeart/2018/2/layout/IconVerticalSolidList"/>
    <dgm:cxn modelId="{6AD82681-C1F9-4EF8-86F4-7ACA0B67310A}" type="presParOf" srcId="{D1B64E00-8BAE-4ECF-90AE-5F8ECEAEFBCF}" destId="{CC15BFA5-934D-4C03-BE48-7B4F857ADBB5}" srcOrd="1" destOrd="0" presId="urn:microsoft.com/office/officeart/2018/2/layout/IconVerticalSolidList"/>
    <dgm:cxn modelId="{EFC42703-092E-4E21-AB70-E181D7D36498}" type="presParOf" srcId="{D1B64E00-8BAE-4ECF-90AE-5F8ECEAEFBCF}" destId="{257BC94E-5F41-4B4B-99C3-B1EE5CCD6DF9}" srcOrd="2" destOrd="0" presId="urn:microsoft.com/office/officeart/2018/2/layout/IconVerticalSolidList"/>
    <dgm:cxn modelId="{E9D47F17-7CAC-4B4B-8793-9886FDDDA1FD}" type="presParOf" srcId="{257BC94E-5F41-4B4B-99C3-B1EE5CCD6DF9}" destId="{105EA9B5-2ED3-41AE-838F-CB553DFEF185}" srcOrd="0" destOrd="0" presId="urn:microsoft.com/office/officeart/2018/2/layout/IconVerticalSolidList"/>
    <dgm:cxn modelId="{73BD66FA-0AF9-4CF4-935C-D3B6D19E8C7D}" type="presParOf" srcId="{257BC94E-5F41-4B4B-99C3-B1EE5CCD6DF9}" destId="{73592155-39EA-40D7-9A06-BAF2D1FE5CBB}" srcOrd="1" destOrd="0" presId="urn:microsoft.com/office/officeart/2018/2/layout/IconVerticalSolidList"/>
    <dgm:cxn modelId="{F2F1A955-BD92-4BE8-8D83-67A906EDFA28}" type="presParOf" srcId="{257BC94E-5F41-4B4B-99C3-B1EE5CCD6DF9}" destId="{513A4AD3-49F6-4844-A5A3-BB95055A6F59}" srcOrd="2" destOrd="0" presId="urn:microsoft.com/office/officeart/2018/2/layout/IconVerticalSolidList"/>
    <dgm:cxn modelId="{267FCA46-350B-4B9C-AC5D-1003B0622B13}" type="presParOf" srcId="{257BC94E-5F41-4B4B-99C3-B1EE5CCD6DF9}" destId="{70280649-8805-47A1-AA39-37CC79C3DE3A}" srcOrd="3" destOrd="0" presId="urn:microsoft.com/office/officeart/2018/2/layout/IconVerticalSolidList"/>
    <dgm:cxn modelId="{EDF25E8C-6F81-4637-83E4-62C223EAD3C3}" type="presParOf" srcId="{D1B64E00-8BAE-4ECF-90AE-5F8ECEAEFBCF}" destId="{9525922B-63A6-460A-A9CA-C3E8A9BD0707}" srcOrd="3" destOrd="0" presId="urn:microsoft.com/office/officeart/2018/2/layout/IconVerticalSolidList"/>
    <dgm:cxn modelId="{DF696395-D52C-41B2-ADCA-9AB387578E1D}" type="presParOf" srcId="{D1B64E00-8BAE-4ECF-90AE-5F8ECEAEFBCF}" destId="{632F430B-728A-4EF9-82C7-DD2676011C1C}" srcOrd="4" destOrd="0" presId="urn:microsoft.com/office/officeart/2018/2/layout/IconVerticalSolidList"/>
    <dgm:cxn modelId="{DAA2277C-B2F0-470C-B613-7FC655F50519}" type="presParOf" srcId="{632F430B-728A-4EF9-82C7-DD2676011C1C}" destId="{70F9B0B7-8318-4C2B-B7F7-F6681B6AFAAB}" srcOrd="0" destOrd="0" presId="urn:microsoft.com/office/officeart/2018/2/layout/IconVerticalSolidList"/>
    <dgm:cxn modelId="{9D5A42D2-6317-46B9-96DE-2552A7E65C54}" type="presParOf" srcId="{632F430B-728A-4EF9-82C7-DD2676011C1C}" destId="{30CA0CD2-1FB4-4C68-8CB0-3BA051150651}" srcOrd="1" destOrd="0" presId="urn:microsoft.com/office/officeart/2018/2/layout/IconVerticalSolidList"/>
    <dgm:cxn modelId="{3945D8CE-B65C-4B0C-BE39-AFE4A4BD6DBB}" type="presParOf" srcId="{632F430B-728A-4EF9-82C7-DD2676011C1C}" destId="{7A6C4736-104B-43E0-91D0-53678EF7CC27}" srcOrd="2" destOrd="0" presId="urn:microsoft.com/office/officeart/2018/2/layout/IconVerticalSolidList"/>
    <dgm:cxn modelId="{A59E7037-B632-4555-BC61-FEB3CC83FB40}" type="presParOf" srcId="{632F430B-728A-4EF9-82C7-DD2676011C1C}" destId="{BD68E163-43B4-4687-8071-C941ABCE016E}" srcOrd="3" destOrd="0" presId="urn:microsoft.com/office/officeart/2018/2/layout/IconVerticalSolidList"/>
    <dgm:cxn modelId="{9E2A4E88-2DB4-4112-8799-4027BB870B18}" type="presParOf" srcId="{D1B64E00-8BAE-4ECF-90AE-5F8ECEAEFBCF}" destId="{AAF09C96-C425-4A06-89CA-1427449DF918}" srcOrd="5" destOrd="0" presId="urn:microsoft.com/office/officeart/2018/2/layout/IconVerticalSolidList"/>
    <dgm:cxn modelId="{50589F07-9A38-4721-B0D2-737F79D458CB}" type="presParOf" srcId="{D1B64E00-8BAE-4ECF-90AE-5F8ECEAEFBCF}" destId="{07052A1D-BCE9-4418-9620-EA61FDA1400A}" srcOrd="6" destOrd="0" presId="urn:microsoft.com/office/officeart/2018/2/layout/IconVerticalSolidList"/>
    <dgm:cxn modelId="{D19A37B5-019C-48FF-90C3-1B3D31C0F8E5}" type="presParOf" srcId="{07052A1D-BCE9-4418-9620-EA61FDA1400A}" destId="{6D9F20E2-4B64-4D7C-9CB0-59121BC5FA32}" srcOrd="0" destOrd="0" presId="urn:microsoft.com/office/officeart/2018/2/layout/IconVerticalSolidList"/>
    <dgm:cxn modelId="{C8C20295-53A3-40C9-8516-10E24908EE91}" type="presParOf" srcId="{07052A1D-BCE9-4418-9620-EA61FDA1400A}" destId="{57D67CA1-4B06-45B7-9402-8874A73D26C3}" srcOrd="1" destOrd="0" presId="urn:microsoft.com/office/officeart/2018/2/layout/IconVerticalSolidList"/>
    <dgm:cxn modelId="{6F94B8CA-CD3C-412F-BAD7-6DA50E761F47}" type="presParOf" srcId="{07052A1D-BCE9-4418-9620-EA61FDA1400A}" destId="{1D058CC6-399E-4EBD-9174-1154B46E4996}" srcOrd="2" destOrd="0" presId="urn:microsoft.com/office/officeart/2018/2/layout/IconVerticalSolidList"/>
    <dgm:cxn modelId="{8640971A-DDD1-472A-AFB6-101D94CAC1FD}" type="presParOf" srcId="{07052A1D-BCE9-4418-9620-EA61FDA1400A}" destId="{F6C8982D-7AF0-49D6-A2D3-38FFBB9F499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49F58B-DA65-41D8-95D9-6AD50C4501ED}">
      <dsp:nvSpPr>
        <dsp:cNvPr id="0" name=""/>
        <dsp:cNvSpPr/>
      </dsp:nvSpPr>
      <dsp:spPr>
        <a:xfrm>
          <a:off x="0" y="2428310"/>
          <a:ext cx="5593082" cy="159323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endParaRPr lang="en-US" sz="2600" kern="1200" dirty="0"/>
        </a:p>
      </dsp:txBody>
      <dsp:txXfrm>
        <a:off x="0" y="2428310"/>
        <a:ext cx="5593082" cy="1593234"/>
      </dsp:txXfrm>
    </dsp:sp>
    <dsp:sp modelId="{87DFD3C8-77BA-4A5E-95EA-592F43C91F67}">
      <dsp:nvSpPr>
        <dsp:cNvPr id="0" name=""/>
        <dsp:cNvSpPr/>
      </dsp:nvSpPr>
      <dsp:spPr>
        <a:xfrm rot="10800000">
          <a:off x="0" y="1814"/>
          <a:ext cx="5593082" cy="2450395"/>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Data Exploration and Clean Up Process</a:t>
          </a:r>
        </a:p>
      </dsp:txBody>
      <dsp:txXfrm rot="-10800000">
        <a:off x="0" y="1814"/>
        <a:ext cx="5593082" cy="860088"/>
      </dsp:txXfrm>
    </dsp:sp>
    <dsp:sp modelId="{4D6682BD-A018-434F-8563-75EB4CCDDE31}">
      <dsp:nvSpPr>
        <dsp:cNvPr id="0" name=""/>
        <dsp:cNvSpPr/>
      </dsp:nvSpPr>
      <dsp:spPr>
        <a:xfrm>
          <a:off x="2730" y="861902"/>
          <a:ext cx="1862540" cy="7326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Research Sources and Gather Data</a:t>
          </a:r>
        </a:p>
      </dsp:txBody>
      <dsp:txXfrm>
        <a:off x="2730" y="861902"/>
        <a:ext cx="1862540" cy="732668"/>
      </dsp:txXfrm>
    </dsp:sp>
    <dsp:sp modelId="{76DA2527-5DC0-4145-84AE-0DD87A84843B}">
      <dsp:nvSpPr>
        <dsp:cNvPr id="0" name=""/>
        <dsp:cNvSpPr/>
      </dsp:nvSpPr>
      <dsp:spPr>
        <a:xfrm>
          <a:off x="1865270" y="861902"/>
          <a:ext cx="1862540" cy="7326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dirty="0"/>
            <a:t>Cleanse and Prepare Data</a:t>
          </a:r>
        </a:p>
      </dsp:txBody>
      <dsp:txXfrm>
        <a:off x="1865270" y="861902"/>
        <a:ext cx="1862540" cy="732668"/>
      </dsp:txXfrm>
    </dsp:sp>
    <dsp:sp modelId="{03854754-4EC5-4D07-8A8C-55F804D27B77}">
      <dsp:nvSpPr>
        <dsp:cNvPr id="0" name=""/>
        <dsp:cNvSpPr/>
      </dsp:nvSpPr>
      <dsp:spPr>
        <a:xfrm>
          <a:off x="3727811" y="861902"/>
          <a:ext cx="1862540" cy="7326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dirty="0"/>
            <a:t>Transform and Develop Data</a:t>
          </a:r>
        </a:p>
      </dsp:txBody>
      <dsp:txXfrm>
        <a:off x="3727811" y="861902"/>
        <a:ext cx="1862540" cy="7326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3EE34B-04CB-4111-8C4C-EEDFB202FE0F}">
      <dsp:nvSpPr>
        <dsp:cNvPr id="0" name=""/>
        <dsp:cNvSpPr/>
      </dsp:nvSpPr>
      <dsp:spPr>
        <a:xfrm>
          <a:off x="575768" y="386232"/>
          <a:ext cx="1647000" cy="1647000"/>
        </a:xfrm>
        <a:prstGeom prst="ellipse">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A4A2FF95-57AD-4F5D-8D66-4930D62C9407}">
      <dsp:nvSpPr>
        <dsp:cNvPr id="0" name=""/>
        <dsp:cNvSpPr/>
      </dsp:nvSpPr>
      <dsp:spPr>
        <a:xfrm>
          <a:off x="926769" y="737232"/>
          <a:ext cx="945000" cy="945000"/>
        </a:xfrm>
        <a:prstGeom prst="rect">
          <a:avLst/>
        </a:prstGeom>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E32505-A0F4-416B-AFC0-A5877AE992F0}">
      <dsp:nvSpPr>
        <dsp:cNvPr id="0" name=""/>
        <dsp:cNvSpPr/>
      </dsp:nvSpPr>
      <dsp:spPr>
        <a:xfrm>
          <a:off x="49269" y="2546232"/>
          <a:ext cx="270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ts val="0"/>
            </a:spcAft>
            <a:buNone/>
            <a:defRPr cap="all"/>
          </a:pPr>
          <a:r>
            <a:rPr lang="en-US" sz="2400" kern="1200" cap="all" dirty="0">
              <a:solidFill>
                <a:prstClr val="black">
                  <a:hueOff val="0"/>
                  <a:satOff val="0"/>
                  <a:lumOff val="0"/>
                  <a:alphaOff val="0"/>
                </a:prstClr>
              </a:solidFill>
              <a:latin typeface="Calibri" panose="020F0502020204030204"/>
              <a:ea typeface="+mn-ea"/>
              <a:cs typeface="+mn-cs"/>
            </a:rPr>
            <a:t>Understand</a:t>
          </a:r>
        </a:p>
        <a:p>
          <a:pPr marL="0" lvl="0" indent="0" algn="ctr" defTabSz="1066800">
            <a:lnSpc>
              <a:spcPct val="100000"/>
            </a:lnSpc>
            <a:spcBef>
              <a:spcPct val="0"/>
            </a:spcBef>
            <a:spcAft>
              <a:spcPts val="0"/>
            </a:spcAft>
            <a:buNone/>
            <a:defRPr cap="all"/>
          </a:pPr>
          <a:r>
            <a:rPr lang="en-US" sz="2400" kern="1200" dirty="0"/>
            <a:t>data</a:t>
          </a:r>
          <a:endParaRPr lang="en-US" sz="2100" kern="1200" dirty="0"/>
        </a:p>
      </dsp:txBody>
      <dsp:txXfrm>
        <a:off x="49269" y="2546232"/>
        <a:ext cx="2700000" cy="765000"/>
      </dsp:txXfrm>
    </dsp:sp>
    <dsp:sp modelId="{1F403A32-B95B-4227-BDCC-048C5A8C02A3}">
      <dsp:nvSpPr>
        <dsp:cNvPr id="0" name=""/>
        <dsp:cNvSpPr/>
      </dsp:nvSpPr>
      <dsp:spPr>
        <a:xfrm>
          <a:off x="3748269" y="386232"/>
          <a:ext cx="1647000" cy="1647000"/>
        </a:xfrm>
        <a:prstGeom prst="ellipse">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7C5EFF7D-4729-4E7B-8AAC-B64B5EFF7C57}">
      <dsp:nvSpPr>
        <dsp:cNvPr id="0" name=""/>
        <dsp:cNvSpPr/>
      </dsp:nvSpPr>
      <dsp:spPr>
        <a:xfrm>
          <a:off x="4099269" y="737232"/>
          <a:ext cx="945000" cy="945000"/>
        </a:xfrm>
        <a:prstGeom prst="rect">
          <a:avLst/>
        </a:prstGeom>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2B182E-D913-43D3-B413-4A7F39A62CC5}">
      <dsp:nvSpPr>
        <dsp:cNvPr id="0" name=""/>
        <dsp:cNvSpPr/>
      </dsp:nvSpPr>
      <dsp:spPr>
        <a:xfrm>
          <a:off x="3221769" y="2546232"/>
          <a:ext cx="270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ts val="0"/>
            </a:spcAft>
            <a:buNone/>
            <a:defRPr cap="all"/>
          </a:pPr>
          <a:r>
            <a:rPr lang="en-US" sz="2400" kern="1200"/>
            <a:t>Narrow</a:t>
          </a:r>
        </a:p>
        <a:p>
          <a:pPr marL="0" lvl="0" indent="0" algn="ctr" defTabSz="1066800">
            <a:lnSpc>
              <a:spcPct val="100000"/>
            </a:lnSpc>
            <a:spcBef>
              <a:spcPct val="0"/>
            </a:spcBef>
            <a:spcAft>
              <a:spcPts val="0"/>
            </a:spcAft>
            <a:buNone/>
            <a:defRPr cap="all"/>
          </a:pPr>
          <a:r>
            <a:rPr lang="en-US" sz="2400" kern="1200"/>
            <a:t>focus</a:t>
          </a:r>
        </a:p>
      </dsp:txBody>
      <dsp:txXfrm>
        <a:off x="3221769" y="2546232"/>
        <a:ext cx="2700000" cy="765000"/>
      </dsp:txXfrm>
    </dsp:sp>
    <dsp:sp modelId="{5DE184A3-B379-4DFA-950B-F80210E99EA6}">
      <dsp:nvSpPr>
        <dsp:cNvPr id="0" name=""/>
        <dsp:cNvSpPr/>
      </dsp:nvSpPr>
      <dsp:spPr>
        <a:xfrm>
          <a:off x="6920769" y="386232"/>
          <a:ext cx="1647000" cy="1647000"/>
        </a:xfrm>
        <a:prstGeom prst="ellipse">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F75C1847-D1B1-4D72-8B9B-242F0E657C08}">
      <dsp:nvSpPr>
        <dsp:cNvPr id="0" name=""/>
        <dsp:cNvSpPr/>
      </dsp:nvSpPr>
      <dsp:spPr>
        <a:xfrm>
          <a:off x="7271769" y="737232"/>
          <a:ext cx="945000" cy="945000"/>
        </a:xfrm>
        <a:prstGeom prst="rect">
          <a:avLst/>
        </a:prstGeom>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518E84-08A6-497E-9137-64DDB593FF4C}">
      <dsp:nvSpPr>
        <dsp:cNvPr id="0" name=""/>
        <dsp:cNvSpPr/>
      </dsp:nvSpPr>
      <dsp:spPr>
        <a:xfrm>
          <a:off x="6394269" y="2546232"/>
          <a:ext cx="270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ts val="0"/>
            </a:spcAft>
            <a:buNone/>
            <a:defRPr cap="all"/>
          </a:pPr>
          <a:r>
            <a:rPr lang="en-US" sz="2400" kern="1200"/>
            <a:t>Prepare</a:t>
          </a:r>
        </a:p>
        <a:p>
          <a:pPr marL="0" lvl="0" indent="0" algn="ctr" defTabSz="1066800">
            <a:lnSpc>
              <a:spcPct val="100000"/>
            </a:lnSpc>
            <a:spcBef>
              <a:spcPct val="0"/>
            </a:spcBef>
            <a:spcAft>
              <a:spcPts val="0"/>
            </a:spcAft>
            <a:buNone/>
            <a:defRPr cap="all"/>
          </a:pPr>
          <a:r>
            <a:rPr lang="en-US" sz="2400" kern="1200"/>
            <a:t>data</a:t>
          </a:r>
        </a:p>
      </dsp:txBody>
      <dsp:txXfrm>
        <a:off x="6394269" y="2546232"/>
        <a:ext cx="2700000" cy="76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3FC36-F3AE-4A11-9763-C75121FB3C6F}">
      <dsp:nvSpPr>
        <dsp:cNvPr id="0" name=""/>
        <dsp:cNvSpPr/>
      </dsp:nvSpPr>
      <dsp:spPr>
        <a:xfrm>
          <a:off x="0" y="1534"/>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C747EAAB-A5A0-4AC5-9B4A-95B444BDA00A}">
      <dsp:nvSpPr>
        <dsp:cNvPr id="0" name=""/>
        <dsp:cNvSpPr/>
      </dsp:nvSpPr>
      <dsp:spPr>
        <a:xfrm>
          <a:off x="235274" y="176532"/>
          <a:ext cx="427772" cy="427772"/>
        </a:xfrm>
        <a:prstGeom prst="rect">
          <a:avLst/>
        </a:prstGeom>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BE390C-D6BF-4929-B198-D85218F24593}">
      <dsp:nvSpPr>
        <dsp:cNvPr id="0" name=""/>
        <dsp:cNvSpPr/>
      </dsp:nvSpPr>
      <dsp:spPr>
        <a:xfrm>
          <a:off x="898321" y="1534"/>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Data preparation</a:t>
          </a:r>
        </a:p>
      </dsp:txBody>
      <dsp:txXfrm>
        <a:off x="898321" y="1534"/>
        <a:ext cx="8245216" cy="777767"/>
      </dsp:txXfrm>
    </dsp:sp>
    <dsp:sp modelId="{105EA9B5-2ED3-41AE-838F-CB553DFEF185}">
      <dsp:nvSpPr>
        <dsp:cNvPr id="0" name=""/>
        <dsp:cNvSpPr/>
      </dsp:nvSpPr>
      <dsp:spPr>
        <a:xfrm>
          <a:off x="0" y="973744"/>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73592155-39EA-40D7-9A06-BAF2D1FE5CBB}">
      <dsp:nvSpPr>
        <dsp:cNvPr id="0" name=""/>
        <dsp:cNvSpPr/>
      </dsp:nvSpPr>
      <dsp:spPr>
        <a:xfrm>
          <a:off x="235274" y="1148741"/>
          <a:ext cx="427772" cy="427772"/>
        </a:xfrm>
        <a:prstGeom prst="rect">
          <a:avLst/>
        </a:prstGeom>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280649-8805-47A1-AA39-37CC79C3DE3A}">
      <dsp:nvSpPr>
        <dsp:cNvPr id="0" name=""/>
        <dsp:cNvSpPr/>
      </dsp:nvSpPr>
      <dsp:spPr>
        <a:xfrm>
          <a:off x="898321" y="973744"/>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Initial data point </a:t>
          </a:r>
        </a:p>
      </dsp:txBody>
      <dsp:txXfrm>
        <a:off x="898321" y="973744"/>
        <a:ext cx="8245216" cy="777767"/>
      </dsp:txXfrm>
    </dsp:sp>
    <dsp:sp modelId="{70F9B0B7-8318-4C2B-B7F7-F6681B6AFAAB}">
      <dsp:nvSpPr>
        <dsp:cNvPr id="0" name=""/>
        <dsp:cNvSpPr/>
      </dsp:nvSpPr>
      <dsp:spPr>
        <a:xfrm>
          <a:off x="0" y="1945953"/>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30CA0CD2-1FB4-4C68-8CB0-3BA051150651}">
      <dsp:nvSpPr>
        <dsp:cNvPr id="0" name=""/>
        <dsp:cNvSpPr/>
      </dsp:nvSpPr>
      <dsp:spPr>
        <a:xfrm>
          <a:off x="235274" y="2120951"/>
          <a:ext cx="427772" cy="427772"/>
        </a:xfrm>
        <a:prstGeom prst="rect">
          <a:avLst/>
        </a:prstGeom>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68E163-43B4-4687-8071-C941ABCE016E}">
      <dsp:nvSpPr>
        <dsp:cNvPr id="0" name=""/>
        <dsp:cNvSpPr/>
      </dsp:nvSpPr>
      <dsp:spPr>
        <a:xfrm>
          <a:off x="898321" y="1945953"/>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Accuracy of data</a:t>
          </a:r>
        </a:p>
      </dsp:txBody>
      <dsp:txXfrm>
        <a:off x="898321" y="1945953"/>
        <a:ext cx="8245216" cy="777767"/>
      </dsp:txXfrm>
    </dsp:sp>
    <dsp:sp modelId="{6D9F20E2-4B64-4D7C-9CB0-59121BC5FA32}">
      <dsp:nvSpPr>
        <dsp:cNvPr id="0" name=""/>
        <dsp:cNvSpPr/>
      </dsp:nvSpPr>
      <dsp:spPr>
        <a:xfrm>
          <a:off x="0" y="2918162"/>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57D67CA1-4B06-45B7-9402-8874A73D26C3}">
      <dsp:nvSpPr>
        <dsp:cNvPr id="0" name=""/>
        <dsp:cNvSpPr/>
      </dsp:nvSpPr>
      <dsp:spPr>
        <a:xfrm>
          <a:off x="235274" y="3093160"/>
          <a:ext cx="427772" cy="427772"/>
        </a:xfrm>
        <a:prstGeom prst="rect">
          <a:avLst/>
        </a:prstGeom>
        <a:blipFill>
          <a:blip xmlns:r="http://schemas.openxmlformats.org/officeDocument/2006/relationships" r:embed="rId7">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C8982D-7AF0-49D6-A2D3-38FFBB9F499B}">
      <dsp:nvSpPr>
        <dsp:cNvPr id="0" name=""/>
        <dsp:cNvSpPr/>
      </dsp:nvSpPr>
      <dsp:spPr>
        <a:xfrm>
          <a:off x="898321" y="2918162"/>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Task distribution</a:t>
          </a:r>
        </a:p>
      </dsp:txBody>
      <dsp:txXfrm>
        <a:off x="898321" y="2918162"/>
        <a:ext cx="8245216" cy="7777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9/7/2020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9/7/2020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Weak correlation between fair health and income ratio</a:t>
            </a:r>
          </a:p>
          <a:p>
            <a:pPr marL="628650" lvl="1" indent="-171450">
              <a:buFont typeface="Arial" panose="020B0604020202020204" pitchFamily="34" charset="0"/>
              <a:buChar char="•"/>
            </a:pPr>
            <a:r>
              <a:rPr lang="en-US" baseline="0" dirty="0"/>
              <a:t>Income ratio = ratio of household income at 80</a:t>
            </a:r>
            <a:r>
              <a:rPr lang="en-US" baseline="30000" dirty="0"/>
              <a:t>th</a:t>
            </a:r>
            <a:r>
              <a:rPr lang="en-US" baseline="0" dirty="0"/>
              <a:t> percentile of median household income to income at the 20</a:t>
            </a:r>
            <a:r>
              <a:rPr lang="en-US" baseline="30000" dirty="0"/>
              <a:t>th</a:t>
            </a:r>
            <a:r>
              <a:rPr lang="en-US" baseline="0" dirty="0"/>
              <a:t> percentile</a:t>
            </a:r>
          </a:p>
          <a:p>
            <a:pPr marL="171450" lvl="0" indent="-171450">
              <a:buFont typeface="Arial" panose="020B0604020202020204" pitchFamily="34" charset="0"/>
              <a:buChar char="•"/>
            </a:pPr>
            <a:r>
              <a:rPr lang="en-US" dirty="0"/>
              <a:t>Thought that there would be stronger correlation – lower ratio would see higher health since less of a gap</a:t>
            </a:r>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4258353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20 highest-ranking counties with poor health fell into 6 states</a:t>
            </a:r>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12</a:t>
            </a:fld>
            <a:endParaRPr lang="en-US" dirty="0"/>
          </a:p>
        </p:txBody>
      </p:sp>
    </p:spTree>
    <p:extLst>
      <p:ext uri="{BB962C8B-B14F-4D97-AF65-F5344CB8AC3E}">
        <p14:creationId xmlns:p14="http://schemas.microsoft.com/office/powerpoint/2010/main" val="2352331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Challenging to get data into desired format for analysis</a:t>
            </a:r>
          </a:p>
          <a:p>
            <a:pPr marL="171450" indent="-171450">
              <a:buFont typeface="Arial" panose="020B0604020202020204" pitchFamily="34" charset="0"/>
              <a:buChar char="•"/>
            </a:pPr>
            <a:r>
              <a:rPr lang="en-US" dirty="0"/>
              <a:t>Wanted to show all of a certain place type in relation to county</a:t>
            </a:r>
          </a:p>
          <a:p>
            <a:pPr marL="628650" lvl="1" indent="-171450">
              <a:buFont typeface="Arial" panose="020B0604020202020204" pitchFamily="34" charset="0"/>
              <a:buChar char="•"/>
            </a:pPr>
            <a:r>
              <a:rPr lang="en-US" dirty="0"/>
              <a:t>“Nearby” just returns nearest place type</a:t>
            </a:r>
          </a:p>
          <a:p>
            <a:pPr marL="628650" lvl="1" indent="-171450">
              <a:buFont typeface="Arial" panose="020B0604020202020204" pitchFamily="34" charset="0"/>
              <a:buChar char="•"/>
            </a:pPr>
            <a:r>
              <a:rPr lang="en-US" dirty="0"/>
              <a:t>Would like to see if counties with higher fair health scores have more parks, gyms, health care providers, etc.</a:t>
            </a:r>
          </a:p>
          <a:p>
            <a:pPr marL="171450" lvl="0" indent="-171450">
              <a:buFont typeface="Arial" panose="020B0604020202020204" pitchFamily="34" charset="0"/>
              <a:buChar char="•"/>
            </a:pPr>
            <a:r>
              <a:rPr lang="en-US" dirty="0"/>
              <a:t>Previously mentioned that “Preventable Hospital Stays” limited to Medicare Enrollees</a:t>
            </a:r>
          </a:p>
          <a:p>
            <a:pPr marL="628650" lvl="1" indent="-171450">
              <a:buFont typeface="Arial" panose="020B0604020202020204" pitchFamily="34" charset="0"/>
              <a:buChar char="•"/>
            </a:pPr>
            <a:r>
              <a:rPr lang="en-US" dirty="0"/>
              <a:t>Could have looked for other data source to try to get this for entire population</a:t>
            </a:r>
          </a:p>
          <a:p>
            <a:pPr marL="171450" lvl="0" indent="-171450">
              <a:buFont typeface="Arial" panose="020B0604020202020204" pitchFamily="34" charset="0"/>
              <a:buChar char="•"/>
            </a:pPr>
            <a:r>
              <a:rPr lang="en-US" dirty="0"/>
              <a:t>Data accuracy</a:t>
            </a:r>
          </a:p>
          <a:p>
            <a:pPr marL="628650" lvl="1" indent="-171450">
              <a:buFont typeface="Arial" panose="020B0604020202020204" pitchFamily="34" charset="0"/>
              <a:buChar char="•"/>
            </a:pPr>
            <a:r>
              <a:rPr lang="en-US" dirty="0"/>
              <a:t>Were respondents truthful about alcohol consumption, obesity, mental/physical health, etc.?</a:t>
            </a:r>
          </a:p>
          <a:p>
            <a:pPr marL="171450" lvl="0" indent="-171450">
              <a:buFont typeface="Arial" panose="020B0604020202020204" pitchFamily="34" charset="0"/>
              <a:buChar char="•"/>
            </a:pPr>
            <a:r>
              <a:rPr lang="en-US" dirty="0"/>
              <a:t>Research tasks</a:t>
            </a:r>
          </a:p>
          <a:p>
            <a:pPr marL="628650" lvl="1" indent="-171450">
              <a:buFont typeface="Arial" panose="020B0604020202020204" pitchFamily="34" charset="0"/>
              <a:buChar char="•"/>
            </a:pPr>
            <a:r>
              <a:rPr lang="en-US" dirty="0"/>
              <a:t>Tried doing some research individually but kept regrouping because new questions arose</a:t>
            </a:r>
          </a:p>
          <a:p>
            <a:pPr marL="628650" lvl="1" indent="-171450">
              <a:buFont typeface="Arial" panose="020B0604020202020204" pitchFamily="34" charset="0"/>
              <a:buChar char="•"/>
            </a:pPr>
            <a:r>
              <a:rPr lang="en-US" dirty="0"/>
              <a:t>Found it more effective to assign certain tasks to each person then work through each as group</a:t>
            </a:r>
          </a:p>
          <a:p>
            <a:pPr marL="628650" lvl="1" indent="-171450">
              <a:buFont typeface="Arial" panose="020B0604020202020204" pitchFamily="34" charset="0"/>
              <a:buChar char="•"/>
            </a:pPr>
            <a:r>
              <a:rPr lang="en-US" dirty="0"/>
              <a:t>Assisted in real-time</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13</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analysis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14</a:t>
            </a:fld>
            <a:endParaRPr lang="en-US" dirty="0"/>
          </a:p>
        </p:txBody>
      </p:sp>
    </p:spTree>
    <p:extLst>
      <p:ext uri="{BB962C8B-B14F-4D97-AF65-F5344CB8AC3E}">
        <p14:creationId xmlns:p14="http://schemas.microsoft.com/office/powerpoint/2010/main" val="3434819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15</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16</a:t>
            </a:fld>
            <a:endParaRPr lang="en-US" dirty="0"/>
          </a:p>
        </p:txBody>
      </p:sp>
    </p:spTree>
    <p:extLst>
      <p:ext uri="{BB962C8B-B14F-4D97-AF65-F5344CB8AC3E}">
        <p14:creationId xmlns:p14="http://schemas.microsoft.com/office/powerpoint/2010/main" val="3358315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17</a:t>
            </a:fld>
            <a:endParaRPr lang="en-US" dirty="0"/>
          </a:p>
        </p:txBody>
      </p:sp>
    </p:spTree>
    <p:extLst>
      <p:ext uri="{BB962C8B-B14F-4D97-AF65-F5344CB8AC3E}">
        <p14:creationId xmlns:p14="http://schemas.microsoft.com/office/powerpoint/2010/main" val="3974002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18</a:t>
            </a:fld>
            <a:endParaRPr lang="en-US" dirty="0"/>
          </a:p>
        </p:txBody>
      </p:sp>
    </p:spTree>
    <p:extLst>
      <p:ext uri="{BB962C8B-B14F-4D97-AF65-F5344CB8AC3E}">
        <p14:creationId xmlns:p14="http://schemas.microsoft.com/office/powerpoint/2010/main" val="3272217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analysis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387408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5566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analysis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3615402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581744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analysis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4268257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Understanding data</a:t>
            </a:r>
          </a:p>
          <a:p>
            <a:pPr marL="628650" lvl="1" indent="-171450">
              <a:buFont typeface="Arial" panose="020B0604020202020204" pitchFamily="34" charset="0"/>
              <a:buChar char="•"/>
            </a:pPr>
            <a:r>
              <a:rPr lang="en-US" dirty="0"/>
              <a:t>County</a:t>
            </a:r>
            <a:r>
              <a:rPr lang="en-US" baseline="0" dirty="0"/>
              <a:t> Health Rankings (CHR) had wealth of information</a:t>
            </a:r>
          </a:p>
          <a:p>
            <a:pPr marL="628650" lvl="1" indent="-171450">
              <a:buFont typeface="Arial" panose="020B0604020202020204" pitchFamily="34" charset="0"/>
              <a:buChar char="•"/>
            </a:pPr>
            <a:r>
              <a:rPr lang="en-US" baseline="0" dirty="0"/>
              <a:t>Hours spent reviewing documentation/asking additional questions</a:t>
            </a:r>
          </a:p>
          <a:p>
            <a:pPr marL="1085850" lvl="2" indent="-171450">
              <a:buFont typeface="Arial" panose="020B0604020202020204" pitchFamily="34" charset="0"/>
              <a:buChar char="•"/>
            </a:pPr>
            <a:r>
              <a:rPr lang="en-US" baseline="0" dirty="0"/>
              <a:t>Meanings of ratios</a:t>
            </a:r>
          </a:p>
          <a:p>
            <a:pPr marL="1085850" lvl="2" indent="-171450">
              <a:buFont typeface="Arial" panose="020B0604020202020204" pitchFamily="34" charset="0"/>
              <a:buChar char="•"/>
            </a:pPr>
            <a:r>
              <a:rPr lang="en-US" baseline="0" dirty="0"/>
              <a:t>How data were grouped</a:t>
            </a:r>
          </a:p>
          <a:p>
            <a:pPr marL="171450" lvl="0" indent="-171450">
              <a:buFont typeface="Arial" panose="020B0604020202020204" pitchFamily="34" charset="0"/>
              <a:buChar char="•"/>
            </a:pPr>
            <a:r>
              <a:rPr lang="en-US" baseline="0" dirty="0"/>
              <a:t>Narrow focus</a:t>
            </a:r>
          </a:p>
          <a:p>
            <a:pPr marL="628650" lvl="1" indent="-171450">
              <a:buFont typeface="Arial" panose="020B0604020202020204" pitchFamily="34" charset="0"/>
              <a:buChar char="•"/>
            </a:pPr>
            <a:r>
              <a:rPr lang="en-US" baseline="0" dirty="0"/>
              <a:t>Continued to think about other comparisons but had to narrow focus</a:t>
            </a:r>
          </a:p>
          <a:p>
            <a:pPr marL="628650" lvl="1" indent="-171450">
              <a:buFont typeface="Arial" panose="020B0604020202020204" pitchFamily="34" charset="0"/>
              <a:buChar char="•"/>
            </a:pPr>
            <a:r>
              <a:rPr lang="en-US" baseline="0" dirty="0"/>
              <a:t>Created filtered </a:t>
            </a:r>
            <a:r>
              <a:rPr lang="en-US" baseline="0" dirty="0" err="1"/>
              <a:t>dataframe</a:t>
            </a:r>
            <a:r>
              <a:rPr lang="en-US" baseline="0" dirty="0"/>
              <a:t> that contained only information we could analyze within given timeframe</a:t>
            </a:r>
          </a:p>
          <a:p>
            <a:pPr marL="628650" lvl="1" indent="-171450">
              <a:buFont typeface="Arial" panose="020B0604020202020204" pitchFamily="34" charset="0"/>
              <a:buChar char="•"/>
            </a:pPr>
            <a:r>
              <a:rPr lang="en-US" baseline="0" dirty="0"/>
              <a:t>Decided to look at top and bottom 20 counties within U.S. based on % fair health</a:t>
            </a:r>
          </a:p>
          <a:p>
            <a:pPr marL="171450" lvl="0" indent="-171450">
              <a:buFont typeface="Arial" panose="020B0604020202020204" pitchFamily="34" charset="0"/>
              <a:buChar char="•"/>
            </a:pPr>
            <a:r>
              <a:rPr lang="en-US" baseline="0" dirty="0"/>
              <a:t>Prepare data</a:t>
            </a:r>
          </a:p>
          <a:p>
            <a:pPr marL="628650" lvl="1" indent="-171450">
              <a:buFont typeface="Arial" panose="020B0604020202020204" pitchFamily="34" charset="0"/>
              <a:buChar char="•"/>
            </a:pPr>
            <a:r>
              <a:rPr lang="en-US" baseline="0" dirty="0"/>
              <a:t>Ranking assigned in CHR was not what we wanted to analyze</a:t>
            </a:r>
          </a:p>
          <a:p>
            <a:pPr marL="1085850" lvl="2" indent="-171450">
              <a:buFont typeface="Arial" panose="020B0604020202020204" pitchFamily="34" charset="0"/>
              <a:buChar char="•"/>
            </a:pPr>
            <a:r>
              <a:rPr lang="en-US" baseline="0" dirty="0"/>
              <a:t>By state, not entire country</a:t>
            </a:r>
          </a:p>
          <a:p>
            <a:pPr marL="1085850" lvl="2" indent="-171450">
              <a:buFont typeface="Arial" panose="020B0604020202020204" pitchFamily="34" charset="0"/>
              <a:buChar char="•"/>
            </a:pPr>
            <a:endParaRPr lang="en-US" baseline="0" dirty="0"/>
          </a:p>
          <a:p>
            <a:pPr marL="628650" lvl="1" indent="-171450">
              <a:buFont typeface="Arial" panose="020B0604020202020204" pitchFamily="34" charset="0"/>
              <a:buChar char="•"/>
            </a:pPr>
            <a:r>
              <a:rPr lang="en-US" baseline="0" dirty="0"/>
              <a:t>Added state and location (latitude/longitude) to </a:t>
            </a:r>
            <a:r>
              <a:rPr lang="en-US" baseline="0" dirty="0" err="1"/>
              <a:t>dataframe</a:t>
            </a:r>
            <a:r>
              <a:rPr lang="en-US" baseline="0" dirty="0"/>
              <a:t> to allow for </a:t>
            </a:r>
            <a:r>
              <a:rPr lang="en-US" baseline="0" dirty="0" err="1"/>
              <a:t>geoanalysis</a:t>
            </a:r>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Initially overwhelmed</a:t>
            </a:r>
            <a:r>
              <a:rPr lang="en-US" baseline="0" dirty="0"/>
              <a:t> by amount of data available for U.S. counties</a:t>
            </a:r>
          </a:p>
          <a:p>
            <a:pPr marL="171450" indent="-171450">
              <a:buFont typeface="Arial" panose="020B0604020202020204" pitchFamily="34" charset="0"/>
              <a:buChar char="•"/>
            </a:pPr>
            <a:r>
              <a:rPr lang="en-US" baseline="0" dirty="0"/>
              <a:t>Went through plethora of comparisons/analyses</a:t>
            </a:r>
          </a:p>
          <a:p>
            <a:pPr marL="171450" indent="-171450">
              <a:buFont typeface="Arial" panose="020B0604020202020204" pitchFamily="34" charset="0"/>
              <a:buChar char="•"/>
            </a:pPr>
            <a:r>
              <a:rPr lang="en-US" baseline="0" dirty="0"/>
              <a:t>Surprised by weak correlation between fair health and obesity</a:t>
            </a:r>
          </a:p>
          <a:p>
            <a:pPr marL="628650" lvl="1" indent="-171450">
              <a:buFont typeface="Arial" panose="020B0604020202020204" pitchFamily="34" charset="0"/>
              <a:buChar char="•"/>
            </a:pPr>
            <a:r>
              <a:rPr lang="en-US" baseline="0" dirty="0"/>
              <a:t>Obesity defined as adults reporting BMI &gt;30</a:t>
            </a:r>
          </a:p>
          <a:p>
            <a:pPr marL="628650" lvl="1" indent="-171450">
              <a:buFont typeface="Arial" panose="020B0604020202020204" pitchFamily="34" charset="0"/>
              <a:buChar char="•"/>
            </a:pPr>
            <a:r>
              <a:rPr lang="en-US" baseline="0" dirty="0"/>
              <a:t>Respondents may not have been truthful or understood how to define themselves as obese</a:t>
            </a:r>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1965874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9/7/2020</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9/7/2020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9/7/2020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9/7/2020</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9/7/2020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9/7/2020</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9/7/2020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9/7/2020</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9/7/2020</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9/7/2020</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9/7/2020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9/7/2020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9/7/2020</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comments" Target="../comments/commen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KU-EDW-DATA-PT-07-2020-U-C</a:t>
            </a:r>
            <a:r>
              <a:rPr lang="en-US" dirty="0"/>
              <a:t> </a:t>
            </a:r>
            <a:r>
              <a:rPr lang="en-US" sz="5400" dirty="0"/>
              <a:t>Project 1</a:t>
            </a:r>
            <a:endParaRPr lang="en-US" dirty="0"/>
          </a:p>
        </p:txBody>
      </p:sp>
      <p:sp>
        <p:nvSpPr>
          <p:cNvPr id="3" name="Content Placeholder 2"/>
          <p:cNvSpPr>
            <a:spLocks noGrp="1"/>
          </p:cNvSpPr>
          <p:nvPr>
            <p:ph type="subTitle" idx="1"/>
          </p:nvPr>
        </p:nvSpPr>
        <p:spPr/>
        <p:txBody>
          <a:bodyPr>
            <a:normAutofit/>
          </a:bodyPr>
          <a:lstStyle/>
          <a:p>
            <a:r>
              <a:rPr lang="en-US" dirty="0"/>
              <a:t>Presented By: </a:t>
            </a:r>
            <a:r>
              <a:rPr lang="en-US"/>
              <a:t>The Four Loopers</a:t>
            </a:r>
            <a:endParaRPr lang="en-US" dirty="0"/>
          </a:p>
          <a:p>
            <a:r>
              <a:rPr lang="en-US" i="1" dirty="0"/>
              <a:t>Hali Bielser, Kristen </a:t>
            </a:r>
            <a:r>
              <a:rPr lang="en-US" i="1" dirty="0" err="1"/>
              <a:t>Harnack</a:t>
            </a:r>
            <a:r>
              <a:rPr lang="en-US" i="1" dirty="0"/>
              <a:t>, Mindy Ketchum &amp; Brittany </a:t>
            </a:r>
            <a:r>
              <a:rPr lang="en-US" i="1" dirty="0" err="1"/>
              <a:t>Oullette</a:t>
            </a:r>
            <a:endParaRPr lang="en-US" i="1" dirty="0"/>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23214" y="1371600"/>
            <a:ext cx="3124200" cy="2057400"/>
          </a:xfrm>
        </p:spPr>
        <p:txBody>
          <a:bodyPr anchor="b">
            <a:normAutofit/>
          </a:bodyPr>
          <a:lstStyle/>
          <a:p>
            <a:r>
              <a:rPr lang="en-US" dirty="0"/>
              <a:t>Unanticipated Insights</a:t>
            </a:r>
          </a:p>
        </p:txBody>
      </p:sp>
      <p:pic>
        <p:nvPicPr>
          <p:cNvPr id="5" name="Picture 4" descr="A close up of a map&#10;&#10;Description automatically generated">
            <a:extLst>
              <a:ext uri="{FF2B5EF4-FFF2-40B4-BE49-F238E27FC236}">
                <a16:creationId xmlns:a16="http://schemas.microsoft.com/office/drawing/2014/main" id="{B83940A4-24F5-4FEB-A0D8-2AEF328905F9}"/>
              </a:ext>
            </a:extLst>
          </p:cNvPr>
          <p:cNvPicPr>
            <a:picLocks noChangeAspect="1"/>
          </p:cNvPicPr>
          <p:nvPr/>
        </p:nvPicPr>
        <p:blipFill>
          <a:blip r:embed="rId3"/>
          <a:stretch>
            <a:fillRect/>
          </a:stretch>
        </p:blipFill>
        <p:spPr>
          <a:xfrm>
            <a:off x="1400490" y="1384935"/>
            <a:ext cx="5760720" cy="3840479"/>
          </a:xfrm>
          <a:prstGeom prst="rect">
            <a:avLst/>
          </a:prstGeom>
          <a:noFill/>
        </p:spPr>
      </p:pic>
      <p:sp>
        <p:nvSpPr>
          <p:cNvPr id="2" name="Content Placeholder 1"/>
          <p:cNvSpPr>
            <a:spLocks noGrp="1"/>
          </p:cNvSpPr>
          <p:nvPr>
            <p:ph type="body" sz="half" idx="2"/>
          </p:nvPr>
        </p:nvSpPr>
        <p:spPr>
          <a:xfrm>
            <a:off x="7923214" y="3536829"/>
            <a:ext cx="3124200" cy="1797171"/>
          </a:xfrm>
        </p:spPr>
        <p:txBody>
          <a:bodyPr>
            <a:normAutofit/>
          </a:bodyPr>
          <a:lstStyle/>
          <a:p>
            <a:r>
              <a:rPr lang="en-US" dirty="0"/>
              <a:t>Weak correlation between fair health and obesity (.193)</a:t>
            </a:r>
          </a:p>
          <a:p>
            <a:endParaRPr lang="en-US" dirty="0"/>
          </a:p>
          <a:p>
            <a:pPr lvl="1"/>
            <a:endParaRPr lang="en-US" sz="1600"/>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23214" y="1371600"/>
            <a:ext cx="3124200" cy="2057400"/>
          </a:xfrm>
        </p:spPr>
        <p:txBody>
          <a:bodyPr anchor="b">
            <a:normAutofit/>
          </a:bodyPr>
          <a:lstStyle/>
          <a:p>
            <a:r>
              <a:rPr lang="en-US" dirty="0"/>
              <a:t>Unanticipated Insights</a:t>
            </a:r>
          </a:p>
        </p:txBody>
      </p:sp>
      <p:pic>
        <p:nvPicPr>
          <p:cNvPr id="6" name="Picture 5" descr="A screenshot of a cell phone&#10;&#10;Description automatically generated">
            <a:extLst>
              <a:ext uri="{FF2B5EF4-FFF2-40B4-BE49-F238E27FC236}">
                <a16:creationId xmlns:a16="http://schemas.microsoft.com/office/drawing/2014/main" id="{1CEC19A1-952A-4157-AD90-135D62ACB6BF}"/>
              </a:ext>
            </a:extLst>
          </p:cNvPr>
          <p:cNvPicPr>
            <a:picLocks noChangeAspect="1"/>
          </p:cNvPicPr>
          <p:nvPr/>
        </p:nvPicPr>
        <p:blipFill>
          <a:blip r:embed="rId3"/>
          <a:stretch>
            <a:fillRect/>
          </a:stretch>
        </p:blipFill>
        <p:spPr>
          <a:xfrm>
            <a:off x="1400490" y="1384935"/>
            <a:ext cx="5760720" cy="3840479"/>
          </a:xfrm>
          <a:prstGeom prst="rect">
            <a:avLst/>
          </a:prstGeom>
          <a:noFill/>
        </p:spPr>
      </p:pic>
      <p:sp>
        <p:nvSpPr>
          <p:cNvPr id="2" name="Content Placeholder 1"/>
          <p:cNvSpPr>
            <a:spLocks noGrp="1"/>
          </p:cNvSpPr>
          <p:nvPr>
            <p:ph type="body" sz="half" idx="2"/>
          </p:nvPr>
        </p:nvSpPr>
        <p:spPr>
          <a:xfrm>
            <a:off x="7923214" y="3536829"/>
            <a:ext cx="3124200" cy="1797171"/>
          </a:xfrm>
        </p:spPr>
        <p:txBody>
          <a:bodyPr>
            <a:normAutofit/>
          </a:bodyPr>
          <a:lstStyle/>
          <a:p>
            <a:r>
              <a:rPr lang="en-US" dirty="0"/>
              <a:t>Weak correlation between fair health and income ratio (.286)</a:t>
            </a:r>
          </a:p>
          <a:p>
            <a:endParaRPr lang="en-US" dirty="0"/>
          </a:p>
          <a:p>
            <a:pPr lvl="1"/>
            <a:endParaRPr lang="en-US" sz="1600"/>
          </a:p>
        </p:txBody>
      </p:sp>
    </p:spTree>
    <p:extLst>
      <p:ext uri="{BB962C8B-B14F-4D97-AF65-F5344CB8AC3E}">
        <p14:creationId xmlns:p14="http://schemas.microsoft.com/office/powerpoint/2010/main" val="2218539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23214" y="1371600"/>
            <a:ext cx="3124200" cy="2057400"/>
          </a:xfrm>
        </p:spPr>
        <p:txBody>
          <a:bodyPr anchor="b">
            <a:normAutofit/>
          </a:bodyPr>
          <a:lstStyle/>
          <a:p>
            <a:r>
              <a:rPr lang="en-US" dirty="0"/>
              <a:t>Unanticipated Insights</a:t>
            </a:r>
          </a:p>
        </p:txBody>
      </p:sp>
      <p:pic>
        <p:nvPicPr>
          <p:cNvPr id="6" name="Picture 5">
            <a:extLst>
              <a:ext uri="{FF2B5EF4-FFF2-40B4-BE49-F238E27FC236}">
                <a16:creationId xmlns:a16="http://schemas.microsoft.com/office/drawing/2014/main" id="{1CEC19A1-952A-4157-AD90-135D62ACB6BF}"/>
              </a:ext>
            </a:extLst>
          </p:cNvPr>
          <p:cNvPicPr>
            <a:picLocks noChangeAspect="1"/>
          </p:cNvPicPr>
          <p:nvPr/>
        </p:nvPicPr>
        <p:blipFill>
          <a:blip r:embed="rId3"/>
          <a:srcRect/>
          <a:stretch/>
        </p:blipFill>
        <p:spPr>
          <a:xfrm>
            <a:off x="1400490" y="1384935"/>
            <a:ext cx="5760719" cy="3840479"/>
          </a:xfrm>
          <a:prstGeom prst="rect">
            <a:avLst/>
          </a:prstGeom>
          <a:noFill/>
        </p:spPr>
      </p:pic>
      <p:sp>
        <p:nvSpPr>
          <p:cNvPr id="2" name="Content Placeholder 1"/>
          <p:cNvSpPr>
            <a:spLocks noGrp="1"/>
          </p:cNvSpPr>
          <p:nvPr>
            <p:ph type="body" sz="half" idx="2"/>
          </p:nvPr>
        </p:nvSpPr>
        <p:spPr>
          <a:xfrm>
            <a:off x="7923214" y="3536829"/>
            <a:ext cx="3124200" cy="1797171"/>
          </a:xfrm>
        </p:spPr>
        <p:txBody>
          <a:bodyPr>
            <a:normAutofit/>
          </a:bodyPr>
          <a:lstStyle/>
          <a:p>
            <a:r>
              <a:rPr lang="en-US" sz="1600" dirty="0"/>
              <a:t>Poo</a:t>
            </a:r>
            <a:r>
              <a:rPr lang="en-US" dirty="0"/>
              <a:t>r health concentrated in southern states</a:t>
            </a:r>
            <a:endParaRPr lang="en-US" sz="1600" dirty="0"/>
          </a:p>
        </p:txBody>
      </p:sp>
    </p:spTree>
    <p:extLst>
      <p:ext uri="{BB962C8B-B14F-4D97-AF65-F5344CB8AC3E}">
        <p14:creationId xmlns:p14="http://schemas.microsoft.com/office/powerpoint/2010/main" val="111367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r>
              <a:rPr lang="en-US" dirty="0"/>
              <a:t>Unanticipated Challenges</a:t>
            </a:r>
          </a:p>
        </p:txBody>
      </p:sp>
      <p:graphicFrame>
        <p:nvGraphicFramePr>
          <p:cNvPr id="5" name="Content Placeholder 1">
            <a:extLst>
              <a:ext uri="{FF2B5EF4-FFF2-40B4-BE49-F238E27FC236}">
                <a16:creationId xmlns:a16="http://schemas.microsoft.com/office/drawing/2014/main" id="{3BDA0D83-B5FF-418C-A22F-6D0E71C2AC56}"/>
              </a:ext>
            </a:extLst>
          </p:cNvPr>
          <p:cNvGraphicFramePr>
            <a:graphicFrameLocks noGrp="1"/>
          </p:cNvGraphicFramePr>
          <p:nvPr>
            <p:ph idx="1"/>
            <p:extLst>
              <p:ext uri="{D42A27DB-BD31-4B8C-83A1-F6EECF244321}">
                <p14:modId xmlns:p14="http://schemas.microsoft.com/office/powerpoint/2010/main" val="165858117"/>
              </p:ext>
            </p:extLst>
          </p:nvPr>
        </p:nvGraphicFramePr>
        <p:xfrm>
          <a:off x="1522876" y="1905000"/>
          <a:ext cx="9143538" cy="3697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sz="6000" dirty="0"/>
              <a:t>Data Analysis</a:t>
            </a:r>
          </a:p>
        </p:txBody>
      </p:sp>
    </p:spTree>
    <p:extLst>
      <p:ext uri="{BB962C8B-B14F-4D97-AF65-F5344CB8AC3E}">
        <p14:creationId xmlns:p14="http://schemas.microsoft.com/office/powerpoint/2010/main" val="361901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Team Resources</a:t>
            </a:r>
          </a:p>
        </p:txBody>
      </p:sp>
      <p:sp>
        <p:nvSpPr>
          <p:cNvPr id="2" name="Content Placeholder 1"/>
          <p:cNvSpPr>
            <a:spLocks noGrp="1"/>
          </p:cNvSpPr>
          <p:nvPr>
            <p:ph idx="1"/>
          </p:nvPr>
        </p:nvSpPr>
        <p:spPr/>
        <p:txBody>
          <a:bodyPr/>
          <a:lstStyle/>
          <a:p>
            <a:r>
              <a:rPr lang="en-US" dirty="0"/>
              <a:t>State assumptions about resources allocated to this project.</a:t>
            </a:r>
          </a:p>
          <a:p>
            <a:pPr lvl="1"/>
            <a:r>
              <a:rPr lang="en-US" dirty="0"/>
              <a:t>People</a:t>
            </a:r>
          </a:p>
          <a:p>
            <a:pPr lvl="1"/>
            <a:r>
              <a:rPr lang="en-US" dirty="0"/>
              <a:t>Equipment</a:t>
            </a:r>
          </a:p>
          <a:p>
            <a:pPr lvl="1"/>
            <a:r>
              <a:rPr lang="en-US" dirty="0"/>
              <a:t>Locations</a:t>
            </a:r>
          </a:p>
          <a:p>
            <a:pPr lvl="1"/>
            <a:r>
              <a:rPr lang="en-US" dirty="0"/>
              <a:t>Support &amp; outside services</a:t>
            </a:r>
          </a:p>
          <a:p>
            <a:pPr lvl="1"/>
            <a:r>
              <a:rPr lang="en-US" dirty="0"/>
              <a:t>Manufacturing</a:t>
            </a:r>
          </a:p>
          <a:p>
            <a:pPr lvl="1"/>
            <a:r>
              <a:rPr lang="en-US" dirty="0"/>
              <a:t>Sales</a:t>
            </a:r>
          </a:p>
        </p:txBody>
      </p:sp>
    </p:spTree>
    <p:extLst>
      <p:ext uri="{BB962C8B-B14F-4D97-AF65-F5344CB8AC3E}">
        <p14:creationId xmlns:p14="http://schemas.microsoft.com/office/powerpoint/2010/main" val="5153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Procedures</a:t>
            </a:r>
          </a:p>
        </p:txBody>
      </p:sp>
      <p:sp>
        <p:nvSpPr>
          <p:cNvPr id="2" name="Content Placeholder 1"/>
          <p:cNvSpPr>
            <a:spLocks noGrp="1"/>
          </p:cNvSpPr>
          <p:nvPr>
            <p:ph idx="1"/>
          </p:nvPr>
        </p:nvSpPr>
        <p:spPr/>
        <p:txBody>
          <a:bodyPr/>
          <a:lstStyle/>
          <a:p>
            <a:r>
              <a:rPr lang="en-US" dirty="0"/>
              <a:t>Highlight any procedural differences from usual projects of this type.</a:t>
            </a:r>
          </a:p>
          <a:p>
            <a:r>
              <a:rPr lang="en-US" dirty="0"/>
              <a:t>Discuss requirements, benefits, and issues of using new procedures.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Tree>
    <p:extLst>
      <p:ext uri="{BB962C8B-B14F-4D97-AF65-F5344CB8AC3E}">
        <p14:creationId xmlns:p14="http://schemas.microsoft.com/office/powerpoint/2010/main" val="281974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Schedule</a:t>
            </a:r>
          </a:p>
        </p:txBody>
      </p:sp>
      <p:sp>
        <p:nvSpPr>
          <p:cNvPr id="2" name="Content Placeholder 1"/>
          <p:cNvSpPr>
            <a:spLocks noGrp="1"/>
          </p:cNvSpPr>
          <p:nvPr>
            <p:ph idx="1"/>
          </p:nvPr>
        </p:nvSpPr>
        <p:spPr/>
        <p:txBody>
          <a:bodyPr/>
          <a:lstStyle/>
          <a:p>
            <a:r>
              <a:rPr lang="en-US" dirty="0"/>
              <a:t>Review high-level schedule.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Tree>
    <p:extLst>
      <p:ext uri="{BB962C8B-B14F-4D97-AF65-F5344CB8AC3E}">
        <p14:creationId xmlns:p14="http://schemas.microsoft.com/office/powerpoint/2010/main" val="258553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Related Documents</a:t>
            </a:r>
          </a:p>
        </p:txBody>
      </p:sp>
      <p:sp>
        <p:nvSpPr>
          <p:cNvPr id="2" name="Content Placeholder 1"/>
          <p:cNvSpPr>
            <a:spLocks noGrp="1"/>
          </p:cNvSpPr>
          <p:nvPr>
            <p:ph idx="1"/>
          </p:nvPr>
        </p:nvSpPr>
        <p:spPr/>
        <p:txBody>
          <a:bodyPr>
            <a:normAutofit lnSpcReduction="10000"/>
          </a:bodyPr>
          <a:lstStyle/>
          <a:p>
            <a:r>
              <a:rPr lang="en-US" dirty="0"/>
              <a:t>Marketing plan</a:t>
            </a:r>
          </a:p>
          <a:p>
            <a:pPr lvl="1"/>
            <a:r>
              <a:rPr lang="en-US" dirty="0"/>
              <a:t>Location or contact name/phone</a:t>
            </a:r>
          </a:p>
          <a:p>
            <a:r>
              <a:rPr lang="en-US" dirty="0"/>
              <a:t>Budget</a:t>
            </a:r>
          </a:p>
          <a:p>
            <a:pPr lvl="1"/>
            <a:r>
              <a:rPr lang="en-US" dirty="0"/>
              <a:t>Location or contact name/phone</a:t>
            </a:r>
          </a:p>
          <a:p>
            <a:r>
              <a:rPr lang="en-US" dirty="0"/>
              <a:t>Post-mortem</a:t>
            </a:r>
          </a:p>
          <a:p>
            <a:pPr lvl="1"/>
            <a:r>
              <a:rPr lang="en-US" dirty="0"/>
              <a:t>Location or contact name/phone</a:t>
            </a:r>
          </a:p>
          <a:p>
            <a:r>
              <a:rPr lang="en-US" dirty="0"/>
              <a:t>Submit questions</a:t>
            </a:r>
          </a:p>
          <a:p>
            <a:pPr lvl="1"/>
            <a:r>
              <a:rPr lang="en-US" dirty="0"/>
              <a:t>Location or contact name/phone</a:t>
            </a:r>
          </a:p>
        </p:txBody>
      </p:sp>
    </p:spTree>
    <p:extLst>
      <p:ext uri="{BB962C8B-B14F-4D97-AF65-F5344CB8AC3E}">
        <p14:creationId xmlns:p14="http://schemas.microsoft.com/office/powerpoint/2010/main" val="89784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dirty="0"/>
              <a:t>Motivation &amp; Summary</a:t>
            </a:r>
          </a:p>
        </p:txBody>
      </p:sp>
    </p:spTree>
    <p:extLst>
      <p:ext uri="{BB962C8B-B14F-4D97-AF65-F5344CB8AC3E}">
        <p14:creationId xmlns:p14="http://schemas.microsoft.com/office/powerpoint/2010/main" val="3561769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C9E2-2D09-4282-A2BB-CB01574F32C6}"/>
              </a:ext>
            </a:extLst>
          </p:cNvPr>
          <p:cNvSpPr>
            <a:spLocks noGrp="1"/>
          </p:cNvSpPr>
          <p:nvPr>
            <p:ph type="title"/>
          </p:nvPr>
        </p:nvSpPr>
        <p:spPr>
          <a:xfrm>
            <a:off x="227012" y="609600"/>
            <a:ext cx="11582400" cy="1600200"/>
          </a:xfrm>
        </p:spPr>
        <p:txBody>
          <a:bodyPr anchor="ctr">
            <a:noAutofit/>
          </a:bodyPr>
          <a:lstStyle/>
          <a:p>
            <a:pPr algn="ctr"/>
            <a:r>
              <a:rPr lang="en-US" sz="3600" dirty="0"/>
              <a:t>If a county has poor socioeconomic factors, then the preventable hospitalization rates will be higher and vice versa.</a:t>
            </a:r>
          </a:p>
        </p:txBody>
      </p:sp>
      <p:sp>
        <p:nvSpPr>
          <p:cNvPr id="3" name="Content Placeholder 2">
            <a:extLst>
              <a:ext uri="{FF2B5EF4-FFF2-40B4-BE49-F238E27FC236}">
                <a16:creationId xmlns:a16="http://schemas.microsoft.com/office/drawing/2014/main" id="{9BC18CCD-388C-42E0-871A-712B0BF3C69C}"/>
              </a:ext>
            </a:extLst>
          </p:cNvPr>
          <p:cNvSpPr>
            <a:spLocks noGrp="1"/>
          </p:cNvSpPr>
          <p:nvPr>
            <p:ph idx="1"/>
          </p:nvPr>
        </p:nvSpPr>
        <p:spPr>
          <a:xfrm>
            <a:off x="1522876" y="2209800"/>
            <a:ext cx="9143538" cy="3886200"/>
          </a:xfrm>
        </p:spPr>
        <p:txBody>
          <a:bodyPr>
            <a:normAutofit lnSpcReduction="10000"/>
          </a:bodyPr>
          <a:lstStyle/>
          <a:p>
            <a:r>
              <a:rPr lang="en-US" sz="3600" dirty="0"/>
              <a:t>Does access to exercise opportunities result in a lower preventable hospitalization rate?</a:t>
            </a:r>
          </a:p>
          <a:p>
            <a:r>
              <a:rPr lang="en-US" sz="3600" dirty="0"/>
              <a:t>Does income affect the preventable hospitalization rate?</a:t>
            </a:r>
          </a:p>
          <a:p>
            <a:r>
              <a:rPr lang="en-US" sz="3600" dirty="0"/>
              <a:t>Does mental/physical wellbeing have an impact on the preventable hospitalization rate?</a:t>
            </a:r>
          </a:p>
          <a:p>
            <a:endParaRPr lang="en-US" sz="3600" dirty="0"/>
          </a:p>
        </p:txBody>
      </p:sp>
    </p:spTree>
    <p:extLst>
      <p:ext uri="{BB962C8B-B14F-4D97-AF65-F5344CB8AC3E}">
        <p14:creationId xmlns:p14="http://schemas.microsoft.com/office/powerpoint/2010/main" val="372820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affects healthcare outcomes?</a:t>
            </a:r>
          </a:p>
        </p:txBody>
      </p:sp>
      <p:sp>
        <p:nvSpPr>
          <p:cNvPr id="3" name="Content Placeholder 2"/>
          <p:cNvSpPr>
            <a:spLocks noGrp="1"/>
          </p:cNvSpPr>
          <p:nvPr>
            <p:ph idx="1"/>
          </p:nvPr>
        </p:nvSpPr>
        <p:spPr/>
        <p:txBody>
          <a:bodyPr/>
          <a:lstStyle/>
          <a:p>
            <a:r>
              <a:rPr lang="en-US" dirty="0"/>
              <a:t>Weather</a:t>
            </a:r>
          </a:p>
          <a:p>
            <a:r>
              <a:rPr lang="en-US" dirty="0"/>
              <a:t>Income</a:t>
            </a:r>
          </a:p>
          <a:p>
            <a:r>
              <a:rPr lang="en-US" dirty="0"/>
              <a:t>Parks / Recreation access</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preventable hospitalization rate correlate to various environmental and social factors by county?</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6562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sz="6000" dirty="0"/>
              <a:t>Questions &amp; Data</a:t>
            </a:r>
          </a:p>
        </p:txBody>
      </p:sp>
    </p:spTree>
    <p:extLst>
      <p:ext uri="{BB962C8B-B14F-4D97-AF65-F5344CB8AC3E}">
        <p14:creationId xmlns:p14="http://schemas.microsoft.com/office/powerpoint/2010/main" val="185208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23214" y="1371600"/>
            <a:ext cx="3124200" cy="2057400"/>
          </a:xfrm>
        </p:spPr>
        <p:txBody>
          <a:bodyPr anchor="b">
            <a:normAutofit/>
          </a:bodyPr>
          <a:lstStyle/>
          <a:p>
            <a:r>
              <a:rPr lang="en-US" dirty="0"/>
              <a:t>Current Status</a:t>
            </a:r>
          </a:p>
        </p:txBody>
      </p:sp>
      <p:sp>
        <p:nvSpPr>
          <p:cNvPr id="9" name="Text Placeholder 3">
            <a:extLst>
              <a:ext uri="{FF2B5EF4-FFF2-40B4-BE49-F238E27FC236}">
                <a16:creationId xmlns:a16="http://schemas.microsoft.com/office/drawing/2014/main" id="{0401F317-F428-4606-B835-7ECB134A6D39}"/>
              </a:ext>
            </a:extLst>
          </p:cNvPr>
          <p:cNvSpPr>
            <a:spLocks noGrp="1"/>
          </p:cNvSpPr>
          <p:nvPr>
            <p:ph type="body" sz="half" idx="2"/>
          </p:nvPr>
        </p:nvSpPr>
        <p:spPr>
          <a:xfrm>
            <a:off x="7923214" y="3536829"/>
            <a:ext cx="3124200" cy="1797169"/>
          </a:xfrm>
        </p:spPr>
        <p:txBody>
          <a:bodyPr/>
          <a:lstStyle/>
          <a:p>
            <a:endParaRPr lang="en-US" dirty="0"/>
          </a:p>
        </p:txBody>
      </p:sp>
      <p:graphicFrame>
        <p:nvGraphicFramePr>
          <p:cNvPr id="5" name="Content Placeholder 1">
            <a:extLst>
              <a:ext uri="{FF2B5EF4-FFF2-40B4-BE49-F238E27FC236}">
                <a16:creationId xmlns:a16="http://schemas.microsoft.com/office/drawing/2014/main" id="{2D9B08E1-81F6-4352-B182-B834A03D48D6}"/>
              </a:ext>
            </a:extLst>
          </p:cNvPr>
          <p:cNvGraphicFramePr>
            <a:graphicFrameLocks noGrp="1"/>
          </p:cNvGraphicFramePr>
          <p:nvPr>
            <p:ph idx="1"/>
            <p:extLst>
              <p:ext uri="{D42A27DB-BD31-4B8C-83A1-F6EECF244321}">
                <p14:modId xmlns:p14="http://schemas.microsoft.com/office/powerpoint/2010/main" val="1664570405"/>
              </p:ext>
            </p:extLst>
          </p:nvPr>
        </p:nvGraphicFramePr>
        <p:xfrm>
          <a:off x="1491930" y="1293495"/>
          <a:ext cx="5593082"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02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sz="6000" dirty="0"/>
              <a:t>Data Cleanup &amp; Exploration</a:t>
            </a:r>
          </a:p>
        </p:txBody>
      </p:sp>
    </p:spTree>
    <p:extLst>
      <p:ext uri="{BB962C8B-B14F-4D97-AF65-F5344CB8AC3E}">
        <p14:creationId xmlns:p14="http://schemas.microsoft.com/office/powerpoint/2010/main" val="142911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r>
              <a:rPr lang="en-US" dirty="0"/>
              <a:t>Exploration &amp; Cleanup Process</a:t>
            </a:r>
          </a:p>
        </p:txBody>
      </p:sp>
      <p:graphicFrame>
        <p:nvGraphicFramePr>
          <p:cNvPr id="5" name="Content Placeholder 1">
            <a:extLst>
              <a:ext uri="{FF2B5EF4-FFF2-40B4-BE49-F238E27FC236}">
                <a16:creationId xmlns:a16="http://schemas.microsoft.com/office/drawing/2014/main" id="{47FC2124-A60C-4D69-BF2A-87E754483324}"/>
              </a:ext>
            </a:extLst>
          </p:cNvPr>
          <p:cNvGraphicFramePr>
            <a:graphicFrameLocks noGrp="1"/>
          </p:cNvGraphicFramePr>
          <p:nvPr>
            <p:ph idx="1"/>
            <p:extLst>
              <p:ext uri="{D42A27DB-BD31-4B8C-83A1-F6EECF244321}">
                <p14:modId xmlns:p14="http://schemas.microsoft.com/office/powerpoint/2010/main" val="1465033406"/>
              </p:ext>
            </p:extLst>
          </p:nvPr>
        </p:nvGraphicFramePr>
        <p:xfrm>
          <a:off x="1522876" y="1905000"/>
          <a:ext cx="9143538" cy="3697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723</Words>
  <Application>Microsoft Office PowerPoint</Application>
  <PresentationFormat>Custom</PresentationFormat>
  <Paragraphs>119</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Project planning overview presentation</vt:lpstr>
      <vt:lpstr>KU-EDW-DATA-PT-07-2020-U-C Project 1</vt:lpstr>
      <vt:lpstr>Motivation &amp; Summary</vt:lpstr>
      <vt:lpstr>If a county has poor socioeconomic factors, then the preventable hospitalization rates will be higher and vice versa.</vt:lpstr>
      <vt:lpstr>What affects healthcare outcomes?</vt:lpstr>
      <vt:lpstr>How does preventable hospitalization rate correlate to various environmental and social factors by county?</vt:lpstr>
      <vt:lpstr>Questions &amp; Data</vt:lpstr>
      <vt:lpstr>Current Status</vt:lpstr>
      <vt:lpstr>Data Cleanup &amp; Exploration</vt:lpstr>
      <vt:lpstr>Exploration &amp; Cleanup Process</vt:lpstr>
      <vt:lpstr>Unanticipated Insights</vt:lpstr>
      <vt:lpstr>Unanticipated Insights</vt:lpstr>
      <vt:lpstr>Unanticipated Insights</vt:lpstr>
      <vt:lpstr>Unanticipated Challenges</vt:lpstr>
      <vt:lpstr>Data Analysis</vt:lpstr>
      <vt:lpstr>Team Resources</vt:lpstr>
      <vt:lpstr>Procedures</vt:lpstr>
      <vt:lpstr>Schedule</vt:lpstr>
      <vt:lpstr>Related Documents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Hali Bielser</dc:creator>
  <cp:lastModifiedBy>Hali Bielser</cp:lastModifiedBy>
  <cp:revision>22</cp:revision>
  <dcterms:created xsi:type="dcterms:W3CDTF">2020-09-07T20:52:46Z</dcterms:created>
  <dcterms:modified xsi:type="dcterms:W3CDTF">2020-09-07T21:17:39Z</dcterms:modified>
</cp:coreProperties>
</file>