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Fair Health: Poor or Fair Health measures the percentage of adults in a county who consider themselves to be in poor or fair health.</a:t>
            </a:r>
          </a:p>
          <a:p>
            <a:pPr lvl="1" marL="628650" indent="-171450">
              <a:buSzPct val="100000"/>
              <a:buFont typeface="Arial"/>
              <a:buChar char="•"/>
            </a:pPr>
            <a:r>
              <a:t>https://www.countyhealthrankings.org/explore-health-rankings/measures-data-sources/county-health-rankings-model/health-outcomes/quality-of-life/poor-or-fair-health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block"/>
          <p:cNvSpPr/>
          <p:nvPr/>
        </p:nvSpPr>
        <p:spPr>
          <a:xfrm>
            <a:off x="1141412" y="1600200"/>
            <a:ext cx="11047414" cy="3276600"/>
          </a:xfrm>
          <a:prstGeom prst="rect">
            <a:avLst/>
          </a:prstGeom>
          <a:solidFill>
            <a:srgbClr val="355D7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" name="top graphic"/>
          <p:cNvGrpSpPr/>
          <p:nvPr/>
        </p:nvGrpSpPr>
        <p:grpSpPr>
          <a:xfrm>
            <a:off x="1278" y="-1"/>
            <a:ext cx="12188954" cy="429770"/>
            <a:chOff x="0" y="0"/>
            <a:chExt cx="12188952" cy="429768"/>
          </a:xfrm>
        </p:grpSpPr>
        <p:sp>
          <p:nvSpPr>
            <p:cNvPr id="16" name="Rectangle 7"/>
            <p:cNvSpPr/>
            <p:nvPr/>
          </p:nvSpPr>
          <p:spPr>
            <a:xfrm>
              <a:off x="-1" y="-1"/>
              <a:ext cx="12188954" cy="2286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" name="Rectangle 8"/>
            <p:cNvSpPr/>
            <p:nvPr/>
          </p:nvSpPr>
          <p:spPr>
            <a:xfrm>
              <a:off x="-1" y="228600"/>
              <a:ext cx="12188954" cy="201169"/>
            </a:xfrm>
            <a:prstGeom prst="rect">
              <a:avLst/>
            </a:prstGeom>
            <a:solidFill>
              <a:srgbClr val="775F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" name="Rectangle 9"/>
            <p:cNvSpPr/>
            <p:nvPr/>
          </p:nvSpPr>
          <p:spPr>
            <a:xfrm>
              <a:off x="-1" y="306324"/>
              <a:ext cx="12188954" cy="457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59"/>
            <a:ext cx="12190232" cy="777241"/>
            <a:chOff x="0" y="0"/>
            <a:chExt cx="12190231" cy="777240"/>
          </a:xfrm>
        </p:grpSpPr>
        <p:sp>
          <p:nvSpPr>
            <p:cNvPr id="20" name="Rectangle 12"/>
            <p:cNvSpPr/>
            <p:nvPr/>
          </p:nvSpPr>
          <p:spPr>
            <a:xfrm>
              <a:off x="0" y="137159"/>
              <a:ext cx="12188826" cy="64008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" name="Rectangle 13"/>
            <p:cNvSpPr/>
            <p:nvPr/>
          </p:nvSpPr>
          <p:spPr>
            <a:xfrm>
              <a:off x="1278" y="-1"/>
              <a:ext cx="12188954" cy="97216"/>
            </a:xfrm>
            <a:prstGeom prst="rect">
              <a:avLst/>
            </a:prstGeom>
            <a:solidFill>
              <a:srgbClr val="775F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" name="Rectangle 14"/>
            <p:cNvSpPr/>
            <p:nvPr/>
          </p:nvSpPr>
          <p:spPr>
            <a:xfrm>
              <a:off x="1278" y="91440"/>
              <a:ext cx="12188954" cy="2743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" name="Title Text"/>
          <p:cNvSpPr txBox="1"/>
          <p:nvPr>
            <p:ph type="title"/>
          </p:nvPr>
        </p:nvSpPr>
        <p:spPr>
          <a:xfrm>
            <a:off x="1522413" y="1905000"/>
            <a:ext cx="9143999" cy="26670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6600">
                <a:solidFill>
                  <a:srgbClr val="FFFFFF"/>
                </a:solidFill>
                <a:effectLst>
                  <a:outerShdw sx="100000" sy="100000" kx="0" ky="0" algn="b" rotWithShape="0" blurRad="889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522412" y="5029200"/>
            <a:ext cx="8229599" cy="838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top graphic"/>
          <p:cNvGrpSpPr/>
          <p:nvPr/>
        </p:nvGrpSpPr>
        <p:grpSpPr>
          <a:xfrm>
            <a:off x="1278" y="0"/>
            <a:ext cx="12188954" cy="320041"/>
            <a:chOff x="0" y="0"/>
            <a:chExt cx="12188952" cy="320040"/>
          </a:xfrm>
        </p:grpSpPr>
        <p:sp>
          <p:nvSpPr>
            <p:cNvPr id="131" name="Rectangle 10"/>
            <p:cNvSpPr/>
            <p:nvPr/>
          </p:nvSpPr>
          <p:spPr>
            <a:xfrm>
              <a:off x="-1" y="0"/>
              <a:ext cx="12188954" cy="170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Rectangle 11"/>
            <p:cNvSpPr/>
            <p:nvPr/>
          </p:nvSpPr>
          <p:spPr>
            <a:xfrm>
              <a:off x="-1" y="170234"/>
              <a:ext cx="12188954" cy="149807"/>
            </a:xfrm>
            <a:prstGeom prst="rect">
              <a:avLst/>
            </a:prstGeom>
            <a:solidFill>
              <a:srgbClr val="775F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Rectangle 12"/>
            <p:cNvSpPr/>
            <p:nvPr/>
          </p:nvSpPr>
          <p:spPr>
            <a:xfrm>
              <a:off x="-1" y="231421"/>
              <a:ext cx="12188954" cy="274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5" name="Title Text"/>
          <p:cNvSpPr txBox="1"/>
          <p:nvPr>
            <p:ph type="title"/>
          </p:nvPr>
        </p:nvSpPr>
        <p:spPr>
          <a:xfrm>
            <a:off x="1522876" y="609600"/>
            <a:ext cx="9143539" cy="1066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idx="1"/>
          </p:nvPr>
        </p:nvSpPr>
        <p:spPr>
          <a:xfrm>
            <a:off x="1522876" y="1905000"/>
            <a:ext cx="9143539" cy="369746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top graphic"/>
          <p:cNvGrpSpPr/>
          <p:nvPr/>
        </p:nvGrpSpPr>
        <p:grpSpPr>
          <a:xfrm>
            <a:off x="1278" y="0"/>
            <a:ext cx="12188954" cy="320041"/>
            <a:chOff x="0" y="0"/>
            <a:chExt cx="12188952" cy="320040"/>
          </a:xfrm>
        </p:grpSpPr>
        <p:sp>
          <p:nvSpPr>
            <p:cNvPr id="33" name="Rectangle 10"/>
            <p:cNvSpPr/>
            <p:nvPr/>
          </p:nvSpPr>
          <p:spPr>
            <a:xfrm>
              <a:off x="-1" y="0"/>
              <a:ext cx="12188954" cy="170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" name="Rectangle 11"/>
            <p:cNvSpPr/>
            <p:nvPr/>
          </p:nvSpPr>
          <p:spPr>
            <a:xfrm>
              <a:off x="-1" y="170234"/>
              <a:ext cx="12188954" cy="149807"/>
            </a:xfrm>
            <a:prstGeom prst="rect">
              <a:avLst/>
            </a:prstGeom>
            <a:solidFill>
              <a:srgbClr val="775F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" name="Rectangle 12"/>
            <p:cNvSpPr/>
            <p:nvPr/>
          </p:nvSpPr>
          <p:spPr>
            <a:xfrm>
              <a:off x="-1" y="231421"/>
              <a:ext cx="12188954" cy="274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7" name="Title Text"/>
          <p:cNvSpPr txBox="1"/>
          <p:nvPr>
            <p:ph type="title"/>
          </p:nvPr>
        </p:nvSpPr>
        <p:spPr>
          <a:xfrm>
            <a:off x="1522876" y="609600"/>
            <a:ext cx="9143539" cy="1066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1522876" y="1905000"/>
            <a:ext cx="9143539" cy="369746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1522412" y="1905000"/>
            <a:ext cx="9144001" cy="2667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1522412" y="4876800"/>
            <a:ext cx="8229599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top graphic"/>
          <p:cNvGrpSpPr/>
          <p:nvPr/>
        </p:nvGrpSpPr>
        <p:grpSpPr>
          <a:xfrm>
            <a:off x="1278" y="0"/>
            <a:ext cx="12188954" cy="320041"/>
            <a:chOff x="0" y="0"/>
            <a:chExt cx="12188952" cy="320040"/>
          </a:xfrm>
        </p:grpSpPr>
        <p:sp>
          <p:nvSpPr>
            <p:cNvPr id="55" name="Rectangle 10"/>
            <p:cNvSpPr/>
            <p:nvPr/>
          </p:nvSpPr>
          <p:spPr>
            <a:xfrm>
              <a:off x="-1" y="0"/>
              <a:ext cx="12188954" cy="170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Rectangle 11"/>
            <p:cNvSpPr/>
            <p:nvPr/>
          </p:nvSpPr>
          <p:spPr>
            <a:xfrm>
              <a:off x="-1" y="170234"/>
              <a:ext cx="12188954" cy="149807"/>
            </a:xfrm>
            <a:prstGeom prst="rect">
              <a:avLst/>
            </a:prstGeom>
            <a:solidFill>
              <a:srgbClr val="775F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" name="Rectangle 12"/>
            <p:cNvSpPr/>
            <p:nvPr/>
          </p:nvSpPr>
          <p:spPr>
            <a:xfrm>
              <a:off x="-1" y="231421"/>
              <a:ext cx="12188954" cy="274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9" name="Title Text"/>
          <p:cNvSpPr txBox="1"/>
          <p:nvPr>
            <p:ph type="title"/>
          </p:nvPr>
        </p:nvSpPr>
        <p:spPr>
          <a:xfrm>
            <a:off x="1522876" y="609600"/>
            <a:ext cx="9143539" cy="1066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half" idx="1"/>
          </p:nvPr>
        </p:nvSpPr>
        <p:spPr>
          <a:xfrm>
            <a:off x="1522412" y="1904999"/>
            <a:ext cx="4435566" cy="40889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top graphic"/>
          <p:cNvGrpSpPr/>
          <p:nvPr/>
        </p:nvGrpSpPr>
        <p:grpSpPr>
          <a:xfrm>
            <a:off x="1278" y="0"/>
            <a:ext cx="12188954" cy="320041"/>
            <a:chOff x="0" y="0"/>
            <a:chExt cx="12188952" cy="320040"/>
          </a:xfrm>
        </p:grpSpPr>
        <p:sp>
          <p:nvSpPr>
            <p:cNvPr id="68" name="Rectangle 10"/>
            <p:cNvSpPr/>
            <p:nvPr/>
          </p:nvSpPr>
          <p:spPr>
            <a:xfrm>
              <a:off x="-1" y="0"/>
              <a:ext cx="12188954" cy="170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Rectangle 11"/>
            <p:cNvSpPr/>
            <p:nvPr/>
          </p:nvSpPr>
          <p:spPr>
            <a:xfrm>
              <a:off x="-1" y="170234"/>
              <a:ext cx="12188954" cy="149807"/>
            </a:xfrm>
            <a:prstGeom prst="rect">
              <a:avLst/>
            </a:prstGeom>
            <a:solidFill>
              <a:srgbClr val="775F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Rectangle 12"/>
            <p:cNvSpPr/>
            <p:nvPr/>
          </p:nvSpPr>
          <p:spPr>
            <a:xfrm>
              <a:off x="-1" y="231421"/>
              <a:ext cx="12188954" cy="274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2" name="Title Text"/>
          <p:cNvSpPr txBox="1"/>
          <p:nvPr>
            <p:ph type="title"/>
          </p:nvPr>
        </p:nvSpPr>
        <p:spPr>
          <a:xfrm>
            <a:off x="1522876" y="609600"/>
            <a:ext cx="9143539" cy="1066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1522412" y="1828800"/>
            <a:ext cx="4419600" cy="68580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b="1" sz="2000"/>
            </a:lvl1pPr>
            <a:lvl2pPr marL="0" indent="457200">
              <a:spcBef>
                <a:spcPts val="0"/>
              </a:spcBef>
              <a:buClrTx/>
              <a:buSzTx/>
              <a:buNone/>
              <a:defRPr b="1" sz="2000"/>
            </a:lvl2pPr>
            <a:lvl3pPr marL="0" indent="914400">
              <a:spcBef>
                <a:spcPts val="0"/>
              </a:spcBef>
              <a:buClrTx/>
              <a:buSzTx/>
              <a:buNone/>
              <a:defRPr b="1" sz="2000"/>
            </a:lvl3pPr>
            <a:lvl4pPr marL="0" indent="1371600">
              <a:spcBef>
                <a:spcPts val="0"/>
              </a:spcBef>
              <a:buClrTx/>
              <a:buSzTx/>
              <a:buNone/>
              <a:defRPr b="1" sz="2000"/>
            </a:lvl4pPr>
            <a:lvl5pPr marL="0" indent="1828800">
              <a:spcBef>
                <a:spcPts val="0"/>
              </a:spcBef>
              <a:buClrTx/>
              <a:buSzTx/>
              <a:buNone/>
              <a:defRPr b="1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4"/>
          <p:cNvSpPr/>
          <p:nvPr>
            <p:ph type="body" sz="quarter" idx="21"/>
          </p:nvPr>
        </p:nvSpPr>
        <p:spPr>
          <a:xfrm>
            <a:off x="6246814" y="1828800"/>
            <a:ext cx="4419599" cy="685802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None/>
              <a:defRPr b="1" sz="20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top graphic"/>
          <p:cNvGrpSpPr/>
          <p:nvPr/>
        </p:nvGrpSpPr>
        <p:grpSpPr>
          <a:xfrm>
            <a:off x="1278" y="0"/>
            <a:ext cx="12188954" cy="320041"/>
            <a:chOff x="0" y="0"/>
            <a:chExt cx="12188952" cy="320040"/>
          </a:xfrm>
        </p:grpSpPr>
        <p:sp>
          <p:nvSpPr>
            <p:cNvPr id="82" name="Rectangle 10"/>
            <p:cNvSpPr/>
            <p:nvPr/>
          </p:nvSpPr>
          <p:spPr>
            <a:xfrm>
              <a:off x="-1" y="0"/>
              <a:ext cx="12188954" cy="170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Rectangle 11"/>
            <p:cNvSpPr/>
            <p:nvPr/>
          </p:nvSpPr>
          <p:spPr>
            <a:xfrm>
              <a:off x="-1" y="170234"/>
              <a:ext cx="12188954" cy="149807"/>
            </a:xfrm>
            <a:prstGeom prst="rect">
              <a:avLst/>
            </a:prstGeom>
            <a:solidFill>
              <a:srgbClr val="775F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Rectangle 12"/>
            <p:cNvSpPr/>
            <p:nvPr/>
          </p:nvSpPr>
          <p:spPr>
            <a:xfrm>
              <a:off x="-1" y="231421"/>
              <a:ext cx="12188954" cy="274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6" name="Title Text"/>
          <p:cNvSpPr txBox="1"/>
          <p:nvPr>
            <p:ph type="title"/>
          </p:nvPr>
        </p:nvSpPr>
        <p:spPr>
          <a:xfrm>
            <a:off x="1522876" y="609600"/>
            <a:ext cx="9143539" cy="1066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top graphic"/>
          <p:cNvGrpSpPr/>
          <p:nvPr/>
        </p:nvGrpSpPr>
        <p:grpSpPr>
          <a:xfrm>
            <a:off x="1278" y="0"/>
            <a:ext cx="12188954" cy="320041"/>
            <a:chOff x="0" y="0"/>
            <a:chExt cx="12188952" cy="320040"/>
          </a:xfrm>
        </p:grpSpPr>
        <p:sp>
          <p:nvSpPr>
            <p:cNvPr id="101" name="Rectangle 10"/>
            <p:cNvSpPr/>
            <p:nvPr/>
          </p:nvSpPr>
          <p:spPr>
            <a:xfrm>
              <a:off x="-1" y="0"/>
              <a:ext cx="12188954" cy="170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Rectangle 11"/>
            <p:cNvSpPr/>
            <p:nvPr/>
          </p:nvSpPr>
          <p:spPr>
            <a:xfrm>
              <a:off x="-1" y="170234"/>
              <a:ext cx="12188954" cy="149807"/>
            </a:xfrm>
            <a:prstGeom prst="rect">
              <a:avLst/>
            </a:prstGeom>
            <a:solidFill>
              <a:srgbClr val="775F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Rectangle 12"/>
            <p:cNvSpPr/>
            <p:nvPr/>
          </p:nvSpPr>
          <p:spPr>
            <a:xfrm>
              <a:off x="-1" y="231421"/>
              <a:ext cx="12188954" cy="274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5" name="frame"/>
          <p:cNvSpPr/>
          <p:nvPr/>
        </p:nvSpPr>
        <p:spPr>
          <a:xfrm>
            <a:off x="1217609" y="1019175"/>
            <a:ext cx="6126481" cy="4572000"/>
          </a:xfrm>
          <a:prstGeom prst="rect">
            <a:avLst/>
          </a:prstGeom>
          <a:ln w="101600">
            <a:solidFill>
              <a:srgbClr val="355D7E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Title Text"/>
          <p:cNvSpPr txBox="1"/>
          <p:nvPr>
            <p:ph type="title"/>
          </p:nvPr>
        </p:nvSpPr>
        <p:spPr>
          <a:xfrm>
            <a:off x="7923214" y="1371600"/>
            <a:ext cx="3124201" cy="20574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1491929" y="1293494"/>
            <a:ext cx="5577842" cy="402336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574040" indent="-254000">
              <a:defRPr sz="2000"/>
            </a:lvl2pPr>
            <a:lvl3pPr marL="880110" indent="-285750">
              <a:defRPr sz="2000"/>
            </a:lvl3pPr>
            <a:lvl4pPr marL="1195251" indent="-326571">
              <a:defRPr sz="2000"/>
            </a:lvl4pPr>
            <a:lvl5pPr marL="1423851" indent="-326571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Text Placeholder 3"/>
          <p:cNvSpPr/>
          <p:nvPr>
            <p:ph type="body" sz="quarter" idx="21"/>
          </p:nvPr>
        </p:nvSpPr>
        <p:spPr>
          <a:xfrm>
            <a:off x="7923214" y="3536829"/>
            <a:ext cx="3124201" cy="179717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800"/>
              </a:spcBef>
              <a:buClrTx/>
              <a:buSzTx/>
              <a:buNone/>
              <a:defRPr sz="1600"/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top graphic"/>
          <p:cNvGrpSpPr/>
          <p:nvPr/>
        </p:nvGrpSpPr>
        <p:grpSpPr>
          <a:xfrm>
            <a:off x="1278" y="0"/>
            <a:ext cx="12188954" cy="320041"/>
            <a:chOff x="0" y="0"/>
            <a:chExt cx="12188952" cy="320040"/>
          </a:xfrm>
        </p:grpSpPr>
        <p:sp>
          <p:nvSpPr>
            <p:cNvPr id="116" name="Rectangle 10"/>
            <p:cNvSpPr/>
            <p:nvPr/>
          </p:nvSpPr>
          <p:spPr>
            <a:xfrm>
              <a:off x="-1" y="0"/>
              <a:ext cx="12188954" cy="17023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-1" y="170234"/>
              <a:ext cx="12188954" cy="149807"/>
            </a:xfrm>
            <a:prstGeom prst="rect">
              <a:avLst/>
            </a:prstGeom>
            <a:solidFill>
              <a:srgbClr val="775F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Rectangle 12"/>
            <p:cNvSpPr/>
            <p:nvPr/>
          </p:nvSpPr>
          <p:spPr>
            <a:xfrm>
              <a:off x="-1" y="231421"/>
              <a:ext cx="12188954" cy="274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0" name="frame"/>
          <p:cNvSpPr/>
          <p:nvPr/>
        </p:nvSpPr>
        <p:spPr>
          <a:xfrm>
            <a:off x="1217609" y="1019175"/>
            <a:ext cx="6126481" cy="4572000"/>
          </a:xfrm>
          <a:prstGeom prst="rect">
            <a:avLst/>
          </a:prstGeom>
          <a:ln w="101600">
            <a:solidFill>
              <a:srgbClr val="355D7E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Title Text"/>
          <p:cNvSpPr txBox="1"/>
          <p:nvPr>
            <p:ph type="title"/>
          </p:nvPr>
        </p:nvSpPr>
        <p:spPr>
          <a:xfrm>
            <a:off x="7923214" y="1371600"/>
            <a:ext cx="3124201" cy="2057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2" name="Picture Placeholder 2"/>
          <p:cNvSpPr/>
          <p:nvPr>
            <p:ph type="pic" sz="half" idx="21"/>
          </p:nvPr>
        </p:nvSpPr>
        <p:spPr>
          <a:xfrm>
            <a:off x="1400490" y="1202055"/>
            <a:ext cx="5760721" cy="420624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7923214" y="3536829"/>
            <a:ext cx="3124201" cy="17971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None/>
              <a:defRPr sz="1600"/>
            </a:lvl1pPr>
            <a:lvl2pPr marL="0" indent="457200">
              <a:spcBef>
                <a:spcPts val="800"/>
              </a:spcBef>
              <a:buClrTx/>
              <a:buSzTx/>
              <a:buNone/>
              <a:defRPr sz="1600"/>
            </a:lvl2pPr>
            <a:lvl3pPr marL="0" indent="914400">
              <a:spcBef>
                <a:spcPts val="800"/>
              </a:spcBef>
              <a:buClrTx/>
              <a:buSzTx/>
              <a:buNone/>
              <a:defRPr sz="1600"/>
            </a:lvl3pPr>
            <a:lvl4pPr marL="0" indent="1371600">
              <a:spcBef>
                <a:spcPts val="800"/>
              </a:spcBef>
              <a:buClrTx/>
              <a:buSzTx/>
              <a:buNone/>
              <a:defRPr sz="1600"/>
            </a:lvl4pPr>
            <a:lvl5pPr marL="0" indent="1828800">
              <a:spcBef>
                <a:spcPts val="800"/>
              </a:spcBef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ottom graphic"/>
          <p:cNvGrpSpPr/>
          <p:nvPr/>
        </p:nvGrpSpPr>
        <p:grpSpPr>
          <a:xfrm>
            <a:off x="0" y="6309359"/>
            <a:ext cx="12190232" cy="548641"/>
            <a:chOff x="0" y="0"/>
            <a:chExt cx="12190231" cy="548640"/>
          </a:xfrm>
        </p:grpSpPr>
        <p:sp>
          <p:nvSpPr>
            <p:cNvPr id="2" name="Rectangle 6"/>
            <p:cNvSpPr/>
            <p:nvPr/>
          </p:nvSpPr>
          <p:spPr>
            <a:xfrm>
              <a:off x="0" y="91440"/>
              <a:ext cx="12188826" cy="4572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Rectangle 7"/>
            <p:cNvSpPr/>
            <p:nvPr/>
          </p:nvSpPr>
          <p:spPr>
            <a:xfrm>
              <a:off x="1278" y="-1"/>
              <a:ext cx="12188954" cy="97217"/>
            </a:xfrm>
            <a:prstGeom prst="rect">
              <a:avLst/>
            </a:prstGeom>
            <a:solidFill>
              <a:srgbClr val="775F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" name="Rectangle 8"/>
            <p:cNvSpPr/>
            <p:nvPr/>
          </p:nvSpPr>
          <p:spPr>
            <a:xfrm>
              <a:off x="1278" y="69783"/>
              <a:ext cx="12188954" cy="2743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0420662" y="6518311"/>
            <a:ext cx="245751" cy="22570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55D7E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55D7E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55D7E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55D7E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55D7E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55D7E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55D7E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55D7E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55D7E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74320" marR="0" indent="-27432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80000"/>
        <a:buFontTx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94359" marR="0" indent="-274319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899160" marR="0" indent="-3048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80000"/>
        <a:buFontTx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211580" marR="0" indent="-3429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440180" marR="0" indent="-3429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80000"/>
        <a:buFontTx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668779" marR="0" indent="-342899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1897379" marR="0" indent="-3429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80000"/>
        <a:buFontTx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125979" marR="0" indent="-3429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2354579" marR="0" indent="-3429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80000"/>
        <a:buFontTx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xfrm>
            <a:off x="1366316" y="638073"/>
            <a:ext cx="9143540" cy="1066801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pPr/>
            <a:r>
              <a:t>Adjusted Question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900"/>
            </a:pPr>
            <a:r>
              <a:t>How is a county’s fair health score impacted by various environmental and social factors?</a:t>
            </a:r>
            <a:endParaRPr sz="2200"/>
          </a:p>
          <a:p>
            <a:pPr marL="0" indent="0">
              <a:buSzTx/>
              <a:buFont typeface="Wingdings"/>
              <a:buNone/>
              <a:defRPr sz="3200"/>
            </a:pPr>
          </a:p>
          <a:p>
            <a:pPr>
              <a:defRPr sz="3200"/>
            </a:pPr>
          </a:p>
          <a:p>
            <a:pPr>
              <a:defRPr sz="2900"/>
            </a:pPr>
            <a:r>
              <a:t>If a county has poor socioeconomic factors, then the poor or fair health percentage will be greater than counties with more favorable socioeconomic factors.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3259299" y="3190047"/>
            <a:ext cx="5612725" cy="101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400">
                <a:solidFill>
                  <a:srgbClr val="355D7E"/>
                </a:solidFill>
              </a:defRPr>
            </a:lvl1pPr>
          </a:lstStyle>
          <a:p>
            <a:pPr/>
            <a:r>
              <a:t>New Hypothesis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– "Is there a strong correlation between.."</a:t>
            </a:r>
          </a:p>
        </p:txBody>
      </p:sp>
      <p:grpSp>
        <p:nvGrpSpPr>
          <p:cNvPr id="165" name="Diagram 44"/>
          <p:cNvGrpSpPr/>
          <p:nvPr/>
        </p:nvGrpSpPr>
        <p:grpSpPr>
          <a:xfrm>
            <a:off x="1522412" y="2446842"/>
            <a:ext cx="9144001" cy="2613602"/>
            <a:chOff x="0" y="0"/>
            <a:chExt cx="9144000" cy="2613600"/>
          </a:xfrm>
        </p:grpSpPr>
        <p:sp>
          <p:nvSpPr>
            <p:cNvPr id="153" name="Rectangle"/>
            <p:cNvSpPr/>
            <p:nvPr/>
          </p:nvSpPr>
          <p:spPr>
            <a:xfrm>
              <a:off x="0" y="295200"/>
              <a:ext cx="9144000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1800"/>
                </a:spcBef>
                <a:defRPr sz="2400"/>
              </a:pPr>
            </a:p>
          </p:txBody>
        </p:sp>
        <p:grpSp>
          <p:nvGrpSpPr>
            <p:cNvPr id="156" name="Group"/>
            <p:cNvGrpSpPr/>
            <p:nvPr/>
          </p:nvGrpSpPr>
          <p:grpSpPr>
            <a:xfrm>
              <a:off x="457200" y="0"/>
              <a:ext cx="6400800" cy="590401"/>
              <a:chOff x="0" y="0"/>
              <a:chExt cx="6400800" cy="590400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0" y="0"/>
                <a:ext cx="6400800" cy="590401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A1BFD8"/>
                  </a:gs>
                  <a:gs pos="50000">
                    <a:srgbClr val="91B6D5"/>
                  </a:gs>
                  <a:gs pos="100000">
                    <a:srgbClr val="7CA2C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890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5" name="Preventable hospitalization and the type of food nearby?"/>
              <p:cNvSpPr txBox="1"/>
              <p:nvPr/>
            </p:nvSpPr>
            <p:spPr>
              <a:xfrm>
                <a:off x="270756" y="170829"/>
                <a:ext cx="5859289" cy="248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Preventable hospitalization and the type of food nearby?</a:t>
                </a:r>
              </a:p>
            </p:txBody>
          </p:sp>
        </p:grpSp>
        <p:sp>
          <p:nvSpPr>
            <p:cNvPr id="157" name="Rectangle"/>
            <p:cNvSpPr/>
            <p:nvPr/>
          </p:nvSpPr>
          <p:spPr>
            <a:xfrm>
              <a:off x="0" y="1202400"/>
              <a:ext cx="9144000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1800"/>
                </a:spcBef>
                <a:defRPr sz="2400"/>
              </a:pPr>
            </a:p>
          </p:txBody>
        </p:sp>
        <p:grpSp>
          <p:nvGrpSpPr>
            <p:cNvPr id="160" name="Group"/>
            <p:cNvGrpSpPr/>
            <p:nvPr/>
          </p:nvGrpSpPr>
          <p:grpSpPr>
            <a:xfrm>
              <a:off x="457200" y="907200"/>
              <a:ext cx="6400800" cy="590401"/>
              <a:chOff x="0" y="0"/>
              <a:chExt cx="6400800" cy="590400"/>
            </a:xfrm>
          </p:grpSpPr>
          <p:sp>
            <p:nvSpPr>
              <p:cNvPr id="158" name="Rounded Rectangle"/>
              <p:cNvSpPr/>
              <p:nvPr/>
            </p:nvSpPr>
            <p:spPr>
              <a:xfrm>
                <a:off x="0" y="0"/>
                <a:ext cx="6400800" cy="590401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A1BFD8"/>
                  </a:gs>
                  <a:gs pos="50000">
                    <a:srgbClr val="91B6D5"/>
                  </a:gs>
                  <a:gs pos="100000">
                    <a:srgbClr val="7CA2C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89000">
                  <a:lnSpc>
                    <a:spcPct val="90000"/>
                  </a:lnSpc>
                  <a:spcBef>
                    <a:spcPts val="1000"/>
                  </a:spcBef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" name="Preventable hospitalization and excessive drinking?"/>
              <p:cNvSpPr txBox="1"/>
              <p:nvPr/>
            </p:nvSpPr>
            <p:spPr>
              <a:xfrm>
                <a:off x="270756" y="170829"/>
                <a:ext cx="5859289" cy="248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Preventable hospitalization and excessive drinking?</a:t>
                </a:r>
              </a:p>
            </p:txBody>
          </p:sp>
        </p:grpSp>
        <p:sp>
          <p:nvSpPr>
            <p:cNvPr id="161" name="Rectangle"/>
            <p:cNvSpPr/>
            <p:nvPr/>
          </p:nvSpPr>
          <p:spPr>
            <a:xfrm>
              <a:off x="0" y="2109600"/>
              <a:ext cx="9144000" cy="5040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1800"/>
                </a:spcBef>
                <a:defRPr sz="2400"/>
              </a:pPr>
            </a:p>
          </p:txBody>
        </p:sp>
        <p:grpSp>
          <p:nvGrpSpPr>
            <p:cNvPr id="164" name="Group"/>
            <p:cNvGrpSpPr/>
            <p:nvPr/>
          </p:nvGrpSpPr>
          <p:grpSpPr>
            <a:xfrm>
              <a:off x="457200" y="1814400"/>
              <a:ext cx="6400800" cy="590401"/>
              <a:chOff x="0" y="0"/>
              <a:chExt cx="6400800" cy="590400"/>
            </a:xfrm>
          </p:grpSpPr>
          <p:sp>
            <p:nvSpPr>
              <p:cNvPr id="162" name="Rounded Rectangle"/>
              <p:cNvSpPr/>
              <p:nvPr/>
            </p:nvSpPr>
            <p:spPr>
              <a:xfrm>
                <a:off x="0" y="0"/>
                <a:ext cx="6400800" cy="590401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A1BFD8"/>
                  </a:gs>
                  <a:gs pos="50000">
                    <a:srgbClr val="91B6D5"/>
                  </a:gs>
                  <a:gs pos="100000">
                    <a:srgbClr val="7CA2C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890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3" name="Preventable hospitalization and physical activity?"/>
              <p:cNvSpPr txBox="1"/>
              <p:nvPr/>
            </p:nvSpPr>
            <p:spPr>
              <a:xfrm>
                <a:off x="270756" y="170829"/>
                <a:ext cx="5859289" cy="248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l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Preventable hospitalization and physical activity?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grpSp>
        <p:nvGrpSpPr>
          <p:cNvPr id="180" name="Diagram 3"/>
          <p:cNvGrpSpPr/>
          <p:nvPr/>
        </p:nvGrpSpPr>
        <p:grpSpPr>
          <a:xfrm>
            <a:off x="315493" y="2548545"/>
            <a:ext cx="11572677" cy="2410373"/>
            <a:chOff x="0" y="0"/>
            <a:chExt cx="11572676" cy="2410370"/>
          </a:xfrm>
        </p:grpSpPr>
        <p:sp>
          <p:nvSpPr>
            <p:cNvPr id="168" name="Rounded Rectangle"/>
            <p:cNvSpPr/>
            <p:nvPr/>
          </p:nvSpPr>
          <p:spPr>
            <a:xfrm>
              <a:off x="0" y="0"/>
              <a:ext cx="3254815" cy="206680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/>
            </a:p>
          </p:txBody>
        </p:sp>
        <p:grpSp>
          <p:nvGrpSpPr>
            <p:cNvPr id="171" name="Group"/>
            <p:cNvGrpSpPr/>
            <p:nvPr/>
          </p:nvGrpSpPr>
          <p:grpSpPr>
            <a:xfrm>
              <a:off x="361645" y="343564"/>
              <a:ext cx="3254816" cy="2066807"/>
              <a:chOff x="0" y="0"/>
              <a:chExt cx="3254814" cy="2066806"/>
            </a:xfrm>
          </p:grpSpPr>
          <p:sp>
            <p:nvSpPr>
              <p:cNvPr id="169" name="Rounded Rectangle"/>
              <p:cNvSpPr/>
              <p:nvPr/>
            </p:nvSpPr>
            <p:spPr>
              <a:xfrm>
                <a:off x="0" y="0"/>
                <a:ext cx="3254815" cy="2066807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755650">
                  <a:lnSpc>
                    <a:spcPct val="90000"/>
                  </a:lnSpc>
                  <a:spcBef>
                    <a:spcPts val="700"/>
                  </a:spcBef>
                </a:pPr>
              </a:p>
            </p:txBody>
          </p:sp>
          <p:sp>
            <p:nvSpPr>
              <p:cNvPr id="170" name="County Health Records (www.countyhealthrankings.org)"/>
              <p:cNvSpPr txBox="1"/>
              <p:nvPr/>
            </p:nvSpPr>
            <p:spPr>
              <a:xfrm>
                <a:off x="60535" y="736710"/>
                <a:ext cx="3133745" cy="5933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4769" tIns="64769" rIns="64769" bIns="64769" numCol="1" anchor="ctr">
                <a:spAutoFit/>
              </a:bodyPr>
              <a:lstStyle>
                <a:lvl1pPr defTabSz="755650">
                  <a:lnSpc>
                    <a:spcPct val="90000"/>
                  </a:lnSpc>
                  <a:spcBef>
                    <a:spcPts val="700"/>
                  </a:spcBef>
                  <a:defRPr sz="1700"/>
                </a:lvl1pPr>
              </a:lstStyle>
              <a:p>
                <a:pPr/>
                <a:r>
                  <a:t>County Health Records (www.countyhealthrankings.org)</a:t>
                </a:r>
              </a:p>
            </p:txBody>
          </p:sp>
        </p:grpSp>
        <p:sp>
          <p:nvSpPr>
            <p:cNvPr id="172" name="Rounded Rectangle"/>
            <p:cNvSpPr/>
            <p:nvPr/>
          </p:nvSpPr>
          <p:spPr>
            <a:xfrm>
              <a:off x="3978107" y="0"/>
              <a:ext cx="3254816" cy="206680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/>
            </a:p>
          </p:txBody>
        </p:sp>
        <p:grpSp>
          <p:nvGrpSpPr>
            <p:cNvPr id="175" name="Group"/>
            <p:cNvGrpSpPr/>
            <p:nvPr/>
          </p:nvGrpSpPr>
          <p:grpSpPr>
            <a:xfrm>
              <a:off x="4339754" y="343564"/>
              <a:ext cx="3254815" cy="2066807"/>
              <a:chOff x="0" y="0"/>
              <a:chExt cx="3254814" cy="2066806"/>
            </a:xfrm>
          </p:grpSpPr>
          <p:sp>
            <p:nvSpPr>
              <p:cNvPr id="173" name="Rounded Rectangle"/>
              <p:cNvSpPr/>
              <p:nvPr/>
            </p:nvSpPr>
            <p:spPr>
              <a:xfrm>
                <a:off x="0" y="0"/>
                <a:ext cx="3254815" cy="2066807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755650">
                  <a:lnSpc>
                    <a:spcPct val="90000"/>
                  </a:lnSpc>
                  <a:spcBef>
                    <a:spcPts val="700"/>
                  </a:spcBef>
                  <a:defRPr sz="1700"/>
                </a:pPr>
              </a:p>
            </p:txBody>
          </p:sp>
          <p:sp>
            <p:nvSpPr>
              <p:cNvPr id="174" name="Points of Interest (Google)"/>
              <p:cNvSpPr txBox="1"/>
              <p:nvPr/>
            </p:nvSpPr>
            <p:spPr>
              <a:xfrm>
                <a:off x="60535" y="859108"/>
                <a:ext cx="3133746" cy="348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4769" tIns="64769" rIns="64769" bIns="64769" numCol="1" anchor="ctr">
                <a:spAutoFit/>
              </a:bodyPr>
              <a:lstStyle>
                <a:lvl1pPr defTabSz="755650">
                  <a:lnSpc>
                    <a:spcPct val="90000"/>
                  </a:lnSpc>
                  <a:spcBef>
                    <a:spcPts val="700"/>
                  </a:spcBef>
                  <a:defRPr sz="1700"/>
                </a:lvl1pPr>
              </a:lstStyle>
              <a:p>
                <a:pPr/>
                <a:r>
                  <a:t>Points of Interest (Google)</a:t>
                </a:r>
              </a:p>
            </p:txBody>
          </p:sp>
        </p:grpSp>
        <p:sp>
          <p:nvSpPr>
            <p:cNvPr id="176" name="Rounded Rectangle"/>
            <p:cNvSpPr/>
            <p:nvPr/>
          </p:nvSpPr>
          <p:spPr>
            <a:xfrm>
              <a:off x="7956215" y="0"/>
              <a:ext cx="3254816" cy="206680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/>
            </a:p>
          </p:txBody>
        </p:sp>
        <p:grpSp>
          <p:nvGrpSpPr>
            <p:cNvPr id="179" name="Group"/>
            <p:cNvGrpSpPr/>
            <p:nvPr/>
          </p:nvGrpSpPr>
          <p:grpSpPr>
            <a:xfrm>
              <a:off x="8317862" y="343564"/>
              <a:ext cx="3254815" cy="2066807"/>
              <a:chOff x="0" y="0"/>
              <a:chExt cx="3254814" cy="2066806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0"/>
                <a:ext cx="3254815" cy="2066807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755650">
                  <a:lnSpc>
                    <a:spcPct val="90000"/>
                  </a:lnSpc>
                  <a:spcBef>
                    <a:spcPts val="700"/>
                  </a:spcBef>
                </a:pPr>
              </a:p>
            </p:txBody>
          </p:sp>
          <p:sp>
            <p:nvSpPr>
              <p:cNvPr id="178" name="Latitude and Longitude by county to locate points of interest (data.healthcare.gov)"/>
              <p:cNvSpPr txBox="1"/>
              <p:nvPr/>
            </p:nvSpPr>
            <p:spPr>
              <a:xfrm>
                <a:off x="60535" y="614313"/>
                <a:ext cx="3133746" cy="8381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4769" tIns="64769" rIns="64769" bIns="64769" numCol="1" anchor="ctr">
                <a:spAutoFit/>
              </a:bodyPr>
              <a:lstStyle>
                <a:lvl1pPr defTabSz="755650">
                  <a:lnSpc>
                    <a:spcPct val="90000"/>
                  </a:lnSpc>
                  <a:spcBef>
                    <a:spcPts val="700"/>
                  </a:spcBef>
                  <a:defRPr sz="1700"/>
                </a:lvl1pPr>
              </a:lstStyle>
              <a:p>
                <a:pPr/>
                <a:r>
                  <a:t>Latitude and Longitude by county to locate points of interest (data.healthcare.gov)</a:t>
                </a:r>
              </a:p>
            </p:txBody>
          </p:sp>
        </p:grpSp>
      </p:grpSp>
      <p:sp>
        <p:nvSpPr>
          <p:cNvPr id="181" name="Arrow: Right 237"/>
          <p:cNvSpPr/>
          <p:nvPr/>
        </p:nvSpPr>
        <p:spPr>
          <a:xfrm>
            <a:off x="3758855" y="4032560"/>
            <a:ext cx="9784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55D7E"/>
          </a:solidFill>
          <a:ln w="12700">
            <a:solidFill>
              <a:srgbClr val="6C8599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Arrow: Right 252"/>
          <p:cNvSpPr/>
          <p:nvPr/>
        </p:nvSpPr>
        <p:spPr>
          <a:xfrm>
            <a:off x="7664905" y="4048554"/>
            <a:ext cx="9784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55D7E"/>
          </a:solidFill>
          <a:ln w="12700">
            <a:solidFill>
              <a:srgbClr val="6C8599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ject planning overview presentation">
  <a:themeElements>
    <a:clrScheme name="Project planning overview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Project planning overview presenta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roject planning overview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roject planning overview presentation">
  <a:themeElements>
    <a:clrScheme name="Project planning overview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Project planning overview presenta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roject planning overview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