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comments/comment2.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media/image2.jpeg" ContentType="image/jpeg"/>
  <Override PartName="/ppt/notesSlides/notesSlide8.xml" ContentType="application/vnd.openxmlformats-officedocument.presentationml.notesSlide+xml"/>
  <Override PartName="/ppt/media/image3.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4.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2"/>
    <p:sldId id="260" r:id="rId13"/>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Mindy Ketchum" initials="MK" lastIdx="3"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5EE"/>
          </a:solidFill>
        </a:fill>
      </a:tcStyle>
    </a:wholeTbl>
    <a:band2H>
      <a:tcTxStyle b="def" i="def"/>
      <a:tcStyle>
        <a:tcBdr/>
        <a:fill>
          <a:solidFill>
            <a:srgbClr val="EEF2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2D7"/>
          </a:solidFill>
        </a:fill>
      </a:tcStyle>
    </a:wholeTbl>
    <a:band2H>
      <a:tcTxStyle b="def" i="def"/>
      <a:tcStyle>
        <a:tcBdr/>
        <a:fill>
          <a:solidFill>
            <a:srgbClr val="F0F1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ADA"/>
          </a:solidFill>
        </a:fill>
      </a:tcStyle>
    </a:wholeTbl>
    <a:band2H>
      <a:tcTxStyle b="def" i="def"/>
      <a:tcStyle>
        <a:tcBdr/>
        <a:fill>
          <a:solidFill>
            <a:srgbClr val="EE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comments" Target="comments/comment2.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9-02T20:59:51.993" idx="1">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9-02T20:45:33.257" idx="2">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
Mindy Ketchum
We also used the google maps api key to find geographic data</p:text>
    <p:extLst>
      <p:ext uri="{C676402C-5697-4E1C-873F-D02D1690AC5C}">
        <p15:threadingInfo xmlns:p15="http://schemas.microsoft.com/office/powerpoint/2012/main" timeZoneBias="300"/>
      </p:ext>
    </p:extLst>
  </p:cm>
  <p:cm authorId="0" dt="2020-09-02T20:52:56.748" idx="3">
    <p:pos x="106" y="106"/>
    <p:text/>
    <p:extLst>
      <p:ext uri="{C676402C-5697-4E1C-873F-D02D1690AC5C}">
        <p15:threadingInfo xmlns:p15="http://schemas.microsoft.com/office/powerpoint/2012/main" timeZoneBias="30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4" name="Shape 304"/>
          <p:cNvSpPr/>
          <p:nvPr>
            <p:ph type="sldImg"/>
          </p:nvPr>
        </p:nvSpPr>
        <p:spPr>
          <a:xfrm>
            <a:off x="1143000" y="685800"/>
            <a:ext cx="4572000" cy="3429000"/>
          </a:xfrm>
          <a:prstGeom prst="rect">
            <a:avLst/>
          </a:prstGeom>
        </p:spPr>
        <p:txBody>
          <a:bodyPr/>
          <a:lstStyle/>
          <a:p>
            <a:pPr/>
          </a:p>
        </p:txBody>
      </p:sp>
      <p:sp>
        <p:nvSpPr>
          <p:cNvPr id="305" name="Shape 3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 Id="rId3" Type="http://schemas.openxmlformats.org/officeDocument/2006/relationships/hyperlink" Target="https://www.walkscore.com/" TargetMode="External"/></Relationships>

</file>

<file path=ppt/notesSlides/_rels/notesSlide1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lvl1pPr marL="171450" indent="-171450">
              <a:buSzPct val="100000"/>
              <a:buFont typeface="Arial"/>
              <a:buChar char="•"/>
            </a:lvl1pPr>
          </a:lstStyle>
          <a:p>
            <a:pPr/>
            <a:r>
              <a:t>After determining sources, had to bring all data together to perform desired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marL="171450" indent="-171450">
              <a:buSzPct val="100000"/>
              <a:buFont typeface="Arial"/>
              <a:buChar char="•"/>
            </a:pPr>
            <a:r>
              <a:t>Weak correlation between fair health and income ratio</a:t>
            </a:r>
          </a:p>
          <a:p>
            <a:pPr lvl="1" marL="628650" indent="-171450">
              <a:buSzPct val="100000"/>
              <a:buFont typeface="Arial"/>
              <a:buChar char="•"/>
            </a:pPr>
            <a:r>
              <a:t>Income ratio = ratio of household income at 80</a:t>
            </a:r>
            <a:r>
              <a:rPr baseline="30000"/>
              <a:t>th</a:t>
            </a:r>
            <a:r>
              <a:t> percentile of median household income to income at the 20</a:t>
            </a:r>
            <a:r>
              <a:rPr baseline="30000"/>
              <a:t>th</a:t>
            </a:r>
            <a:r>
              <a:t> percentile</a:t>
            </a:r>
          </a:p>
          <a:p>
            <a:pPr marL="171450" indent="-171450">
              <a:buSzPct val="100000"/>
              <a:buFont typeface="Arial"/>
              <a:buChar char="•"/>
            </a:pPr>
            <a:r>
              <a:t>Thought that there would be stronger correlation – lower ratio would see higher health since less of a gap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lvl1pPr marL="171450" indent="-171450">
              <a:buSzPct val="100000"/>
              <a:buFont typeface="Arial"/>
              <a:buChar char="•"/>
            </a:lvl1pPr>
          </a:lstStyle>
          <a:p>
            <a:pPr/>
            <a:r>
              <a:t>20 highest-ranking counties with poor health fell into 6 states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Shape 454"/>
          <p:cNvSpPr/>
          <p:nvPr>
            <p:ph type="sldImg"/>
          </p:nvPr>
        </p:nvSpPr>
        <p:spPr>
          <a:prstGeom prst="rect">
            <a:avLst/>
          </a:prstGeom>
        </p:spPr>
        <p:txBody>
          <a:bodyPr/>
          <a:lstStyle/>
          <a:p>
            <a:pPr/>
          </a:p>
        </p:txBody>
      </p:sp>
      <p:sp>
        <p:nvSpPr>
          <p:cNvPr id="455" name="Shape 455"/>
          <p:cNvSpPr/>
          <p:nvPr>
            <p:ph type="body" sz="quarter" idx="1"/>
          </p:nvPr>
        </p:nvSpPr>
        <p:spPr>
          <a:prstGeom prst="rect">
            <a:avLst/>
          </a:prstGeom>
        </p:spPr>
        <p:txBody>
          <a:bodyPr/>
          <a:lstStyle/>
          <a:p>
            <a:pPr marL="171450" indent="-171450">
              <a:buSzPct val="100000"/>
              <a:buFont typeface="Arial"/>
              <a:buChar char="•"/>
            </a:pPr>
            <a:r>
              <a:t>Challenging to get data into desired format for analysis</a:t>
            </a:r>
          </a:p>
          <a:p>
            <a:pPr lvl="1" marL="628650" indent="-171450">
              <a:buSzPct val="100000"/>
              <a:buFont typeface="Arial"/>
              <a:buChar char="•"/>
            </a:pPr>
            <a:r>
              <a:t>Mentioned geodata challenges</a:t>
            </a:r>
          </a:p>
          <a:p>
            <a:pPr lvl="1" marL="628650" indent="-171450">
              <a:buSzPct val="100000"/>
              <a:buFont typeface="Arial"/>
              <a:buChar char="•"/>
            </a:pPr>
            <a:r>
              <a:t>Hard to stay focused - kept wanting to investigate other questions that arose during analysis</a:t>
            </a:r>
          </a:p>
          <a:p>
            <a:pPr marL="171450" indent="-171450">
              <a:buSzPct val="100000"/>
              <a:buFont typeface="Arial"/>
              <a:buChar char="•"/>
            </a:pPr>
            <a:r>
              <a:t>Wanted to show all of a certain place type in relation to county</a:t>
            </a:r>
          </a:p>
          <a:p>
            <a:pPr lvl="1" marL="628650" indent="-171450">
              <a:buSzPct val="100000"/>
              <a:buFont typeface="Arial"/>
              <a:buChar char="•"/>
            </a:pPr>
            <a:r>
              <a:t>“Nearby” just returns nearest place type</a:t>
            </a:r>
          </a:p>
          <a:p>
            <a:pPr lvl="1" marL="628650" indent="-171450">
              <a:buSzPct val="100000"/>
              <a:buFont typeface="Arial"/>
              <a:buChar char="•"/>
            </a:pPr>
            <a:r>
              <a:t>Would like to see if counties with higher fair health scores have more parks, gyms, health care providers, etc.</a:t>
            </a:r>
          </a:p>
          <a:p>
            <a:pPr marL="171450" indent="-171450">
              <a:buSzPct val="100000"/>
              <a:buFont typeface="Arial"/>
              <a:buChar char="•"/>
            </a:pPr>
            <a:r>
              <a:t>Previously mentioned that “Preventable Hospital Stays” limited to Medicare Enrollees</a:t>
            </a:r>
          </a:p>
          <a:p>
            <a:pPr lvl="1" marL="628650" indent="-171450">
              <a:buSzPct val="100000"/>
              <a:buFont typeface="Arial"/>
              <a:buChar char="•"/>
            </a:pPr>
            <a:r>
              <a:t>Could have looked for other data source to try to get this for entire population</a:t>
            </a:r>
          </a:p>
          <a:p>
            <a:pPr marL="171450" indent="-171450">
              <a:buSzPct val="100000"/>
              <a:buFont typeface="Arial"/>
              <a:buChar char="•"/>
            </a:pPr>
            <a:r>
              <a:t>Data accuracy</a:t>
            </a:r>
          </a:p>
          <a:p>
            <a:pPr lvl="1" marL="628650" indent="-171450">
              <a:buSzPct val="100000"/>
              <a:buFont typeface="Arial"/>
              <a:buChar char="•"/>
            </a:pPr>
            <a:r>
              <a:t>Were respondents truthful about alcohol consumption, obesity, mental/physical health, etc.?</a:t>
            </a:r>
          </a:p>
          <a:p>
            <a:pPr marL="171450" indent="-171450">
              <a:buSzPct val="100000"/>
              <a:buFont typeface="Arial"/>
              <a:buChar char="•"/>
            </a:pPr>
            <a:r>
              <a:t>Research tasks</a:t>
            </a:r>
          </a:p>
          <a:p>
            <a:pPr lvl="1" marL="628650" indent="-171450">
              <a:buSzPct val="100000"/>
              <a:buFont typeface="Arial"/>
              <a:buChar char="•"/>
            </a:pPr>
            <a:r>
              <a:t>Tried doing some research individually but kept regrouping because new questions arose</a:t>
            </a:r>
          </a:p>
          <a:p>
            <a:pPr lvl="1" marL="628650" indent="-171450">
              <a:buSzPct val="100000"/>
              <a:buFont typeface="Arial"/>
              <a:buChar char="•"/>
            </a:pPr>
            <a:r>
              <a:t>Found it more effective to assign certain tasks to each person then work through each as group</a:t>
            </a:r>
          </a:p>
          <a:p>
            <a:pPr lvl="1" marL="628650" indent="-171450">
              <a:buSzPct val="100000"/>
              <a:buFont typeface="Arial"/>
              <a:buChar char="•"/>
            </a:pPr>
            <a:r>
              <a:t>Assisted each other in real-time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a:p>
        </p:txBody>
      </p:sp>
      <p:sp>
        <p:nvSpPr>
          <p:cNvPr id="459" name="Shape 459"/>
          <p:cNvSpPr/>
          <p:nvPr>
            <p:ph type="body" sz="quarter" idx="1"/>
          </p:nvPr>
        </p:nvSpPr>
        <p:spPr>
          <a:prstGeom prst="rect">
            <a:avLst/>
          </a:prstGeom>
        </p:spPr>
        <p:txBody>
          <a:bodyPr/>
          <a:lstStyle>
            <a:lvl1pPr marL="171450" indent="-171450">
              <a:buSzPct val="100000"/>
              <a:buFont typeface="Arial"/>
              <a:buChar char="•"/>
            </a:lvl1pPr>
          </a:lstStyle>
          <a:p>
            <a:pPr/>
            <a:r>
              <a:t>After determining sources, had to bring all data together to perform desired analysis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defRPr>
                <a:solidFill>
                  <a:srgbClr val="555555"/>
                </a:solidFill>
                <a:latin typeface="Lato"/>
                <a:ea typeface="Lato"/>
                <a:cs typeface="Lato"/>
                <a:sym typeface="Lato"/>
              </a:defRPr>
            </a:pPr>
            <a: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pPr>
              <a:defRPr>
                <a:solidFill>
                  <a:srgbClr val="555555"/>
                </a:solidFill>
                <a:latin typeface="Lato"/>
                <a:ea typeface="Lato"/>
                <a:cs typeface="Lato"/>
                <a:sym typeface="Lato"/>
              </a:defRPr>
            </a:pPr>
          </a:p>
          <a:p>
            <a:pPr>
              <a:defRPr>
                <a:solidFill>
                  <a:srgbClr val="555555"/>
                </a:solidFill>
                <a:latin typeface="Lato"/>
                <a:ea typeface="Lato"/>
                <a:cs typeface="Lato"/>
                <a:sym typeface="Lato"/>
              </a:defRPr>
            </a:pPr>
            <a:r>
              <a:t>The numerator is the number of adults who reported 14 or more days in response to the question, “Thinking about your physical health, which includes physical illness and injury, for how many days during the past 30 days was your physical health not good?”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Shape 483"/>
          <p:cNvSpPr/>
          <p:nvPr>
            <p:ph type="sldImg"/>
          </p:nvPr>
        </p:nvSpPr>
        <p:spPr>
          <a:prstGeom prst="rect">
            <a:avLst/>
          </a:prstGeom>
        </p:spPr>
        <p:txBody>
          <a:bodyPr/>
          <a:lstStyle/>
          <a:p>
            <a:pPr/>
          </a:p>
        </p:txBody>
      </p:sp>
      <p:sp>
        <p:nvSpPr>
          <p:cNvPr id="484" name="Shape 484"/>
          <p:cNvSpPr/>
          <p:nvPr>
            <p:ph type="body" sz="quarter" idx="1"/>
          </p:nvPr>
        </p:nvSpPr>
        <p:spPr>
          <a:prstGeom prst="rect">
            <a:avLst/>
          </a:prstGeom>
        </p:spPr>
        <p:txBody>
          <a:bodyPr/>
          <a:lstStyle/>
          <a:p>
            <a:pPr>
              <a:defRPr>
                <a:solidFill>
                  <a:srgbClr val="555555"/>
                </a:solidFill>
                <a:latin typeface="Lato"/>
                <a:ea typeface="Lato"/>
                <a:cs typeface="Lato"/>
                <a:sym typeface="Lato"/>
              </a:defRPr>
            </a:pPr>
            <a:r>
              <a:t>Physical Inactivity is based on responses to the Behavioral Risk Factor Surveillance Survey and is the percentage of adults ages 20 and over reporting no leisure-time physical activity in the past month.</a:t>
            </a:r>
          </a:p>
          <a:p>
            <a:pPr>
              <a:defRPr>
                <a:solidFill>
                  <a:srgbClr val="555555"/>
                </a:solidFill>
                <a:latin typeface="Lato"/>
                <a:ea typeface="Lato"/>
                <a:cs typeface="Lato"/>
                <a:sym typeface="Lato"/>
              </a:defRPr>
            </a:pPr>
          </a:p>
          <a:p>
            <a:pPr>
              <a:defRPr>
                <a:solidFill>
                  <a:srgbClr val="555555"/>
                </a:solidFill>
                <a:latin typeface="Lato"/>
                <a:ea typeface="Lato"/>
                <a:cs typeface="Lato"/>
                <a:sym typeface="Lato"/>
              </a:defRPr>
            </a:pPr>
            <a: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defRPr>
                <a:solidFill>
                  <a:srgbClr val="555555"/>
                </a:solidFill>
                <a:latin typeface="Lato"/>
                <a:ea typeface="Lato"/>
                <a:cs typeface="Lato"/>
                <a:sym typeface="Lato"/>
              </a:defRPr>
            </a:pPr>
            <a:r>
              <a:t>• reside in a census block that is within a half mile of a park, or</a:t>
            </a:r>
            <a:br/>
            <a:r>
              <a:t>• reside in an urban census block that is within one mile of a recreational facility, or</a:t>
            </a:r>
            <a:br/>
            <a:r>
              <a:t>• reside in a rural census block that is within three miles of a recreational facility.</a:t>
            </a:r>
          </a:p>
          <a:p>
            <a:pPr/>
          </a:p>
          <a:p>
            <a:pPr>
              <a:defRPr>
                <a:solidFill>
                  <a:srgbClr val="555555"/>
                </a:solidFill>
                <a:latin typeface="Lato"/>
                <a:ea typeface="Lato"/>
                <a:cs typeface="Lato"/>
                <a:sym typeface="Lato"/>
              </a:defRPr>
            </a:pPr>
            <a:r>
              <a:t>The </a:t>
            </a:r>
            <a:r>
              <a:rPr u="sng">
                <a:solidFill>
                  <a:srgbClr val="F7B615"/>
                </a:solidFill>
                <a:uFill>
                  <a:solidFill>
                    <a:srgbClr val="F7B615"/>
                  </a:solidFill>
                </a:uFill>
                <a:hlinkClick r:id="rId3" invalidUrl="" action="" tgtFrame="" tooltip="" history="1" highlightClick="0" endSnd="0"/>
              </a:rPr>
              <a:t>Walk Score</a:t>
            </a:r>
            <a:r>
              <a:t> site lets you insert any address and find the walkability of that location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lvl1pPr>
              <a:defRPr>
                <a:solidFill>
                  <a:srgbClr val="555555"/>
                </a:solidFill>
                <a:latin typeface="Lato"/>
                <a:ea typeface="Lato"/>
                <a:cs typeface="Lato"/>
                <a:sym typeface="Lato"/>
              </a:defRPr>
            </a:lvl1pPr>
          </a:lstStyle>
          <a:p>
            <a:pPr/>
            <a: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lvl1pPr marL="171450" indent="-171450">
              <a:buSzPct val="100000"/>
              <a:buFont typeface="Arial"/>
              <a:buChar char="•"/>
            </a:lvl1pPr>
          </a:lstStyle>
          <a:p>
            <a:pPr/>
            <a:r>
              <a:t>After determining sources, had to bring all data together to perform desired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lvl1pPr marL="171450" indent="-171450">
              <a:buSzPct val="100000"/>
              <a:buFont typeface="Arial"/>
              <a:buChar char="•"/>
            </a:lvl1pPr>
            <a:lvl2pPr marL="628650" indent="-171450">
              <a:buSzPct val="100000"/>
              <a:buFont typeface="Arial"/>
              <a:buChar char="•"/>
            </a:lvl2pPr>
          </a:lstStyle>
          <a:p>
            <a:pPr/>
            <a:r>
              <a:t>Fair Health: Poor or Fair Health measures the percentage of adults in a county who consider themselves to be in poor or fair health.</a:t>
            </a:r>
          </a:p>
          <a:p>
            <a:pPr lvl="1"/>
            <a:r>
              <a:t>https://www.countyhealthrankings.org/explore-health-rankings/measures-data-sources/county-health-rankings-model/health-outcomes/quality-of-life/poor-or-fair-health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lvl1pPr marL="171450" indent="-171450">
              <a:buSzPct val="100000"/>
              <a:buFont typeface="Arial"/>
              <a:buChar char="•"/>
            </a:lvl1pPr>
          </a:lstStyle>
          <a:p>
            <a:pPr/>
            <a:r>
              <a:t>After determining sources, had to bring all data together to perform desired analyses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marL="171450" indent="-171450">
              <a:buSzPct val="100000"/>
              <a:buFont typeface="Arial"/>
              <a:buChar char="•"/>
            </a:pPr>
            <a:r>
              <a:t>Understand data</a:t>
            </a:r>
          </a:p>
          <a:p>
            <a:pPr lvl="1" marL="628650" indent="-171450">
              <a:buSzPct val="100000"/>
              <a:buFont typeface="Arial"/>
              <a:buChar char="•"/>
            </a:pPr>
            <a:r>
              <a:t>County Health Rankings (CHR) had wealth of information</a:t>
            </a:r>
          </a:p>
          <a:p>
            <a:pPr lvl="1" marL="628650" indent="-171450">
              <a:buSzPct val="100000"/>
              <a:buFont typeface="Arial"/>
              <a:buChar char="•"/>
            </a:pPr>
            <a:r>
              <a:t>Hours spent reviewing documentation/asking additional questions</a:t>
            </a:r>
          </a:p>
          <a:p>
            <a:pPr lvl="2" marL="1085850" indent="-171450">
              <a:buSzPct val="100000"/>
              <a:buFont typeface="Arial"/>
              <a:buChar char="•"/>
            </a:pPr>
            <a:r>
              <a:t>Definition of each datapoint</a:t>
            </a:r>
          </a:p>
          <a:p>
            <a:pPr lvl="2" marL="1085850" indent="-171450">
              <a:buSzPct val="100000"/>
              <a:buFont typeface="Arial"/>
              <a:buChar char="•"/>
            </a:pPr>
            <a:r>
              <a:t>Meanings of ratios</a:t>
            </a:r>
          </a:p>
          <a:p>
            <a:pPr lvl="2" marL="1085850" indent="-171450">
              <a:buSzPct val="100000"/>
              <a:buFont typeface="Arial"/>
              <a:buChar char="•"/>
            </a:pPr>
            <a:r>
              <a:t>How data were grouped for various analyses</a:t>
            </a:r>
          </a:p>
          <a:p>
            <a:pPr marL="171450" indent="-171450">
              <a:buSzPct val="100000"/>
              <a:buFont typeface="Arial"/>
              <a:buChar char="•"/>
            </a:pPr>
            <a:r>
              <a:t>Narrow focus</a:t>
            </a:r>
          </a:p>
          <a:p>
            <a:pPr lvl="1" marL="628650" indent="-171450">
              <a:buSzPct val="100000"/>
              <a:buFont typeface="Arial"/>
              <a:buChar char="•"/>
            </a:pPr>
            <a:r>
              <a:t>Continued to think about other comparisons but had to narrow focus</a:t>
            </a:r>
          </a:p>
          <a:p>
            <a:pPr lvl="1" marL="628650" indent="-171450">
              <a:buSzPct val="100000"/>
              <a:buFont typeface="Arial"/>
              <a:buChar char="•"/>
            </a:pPr>
            <a:r>
              <a:t>Defined scope that we could analyze within given timeframe</a:t>
            </a:r>
          </a:p>
          <a:p>
            <a:pPr lvl="1" marL="628650" indent="-171450">
              <a:buSzPct val="100000"/>
              <a:buFont typeface="Arial"/>
              <a:buChar char="•"/>
            </a:pPr>
            <a:r>
              <a:t>Decided to look at top and bottom 20 counties within U.S. based on % poor/fair health</a:t>
            </a:r>
          </a:p>
          <a:p>
            <a:pPr marL="171450" indent="-171450">
              <a:buSzPct val="100000"/>
              <a:buFont typeface="Arial"/>
              <a:buChar char="•"/>
            </a:pPr>
            <a:r>
              <a:t>Prepare data</a:t>
            </a:r>
          </a:p>
          <a:p>
            <a:pPr lvl="1" marL="628650" indent="-171450">
              <a:buSzPct val="100000"/>
              <a:buFont typeface="Arial"/>
              <a:buChar char="•"/>
            </a:pPr>
            <a:r>
              <a:t>Ranking assigned in CHR was not what we wanted to analyze</a:t>
            </a:r>
          </a:p>
          <a:p>
            <a:pPr lvl="2" marL="1085850" indent="-171450">
              <a:buSzPct val="100000"/>
              <a:buFont typeface="Arial"/>
              <a:buChar char="•"/>
            </a:pPr>
            <a:r>
              <a:t>By state, not entire country</a:t>
            </a:r>
          </a:p>
          <a:p>
            <a:pPr lvl="2" marL="1085850" indent="-171450">
              <a:buSzPct val="100000"/>
              <a:buFont typeface="Arial"/>
              <a:buChar char="•"/>
            </a:pPr>
            <a:r>
              <a:t>Tried looking for other sources with county-level ranking but didn’t find exactly what we wanted</a:t>
            </a:r>
          </a:p>
          <a:p>
            <a:pPr lvl="2" marL="1085850" indent="-171450">
              <a:buSzPct val="100000"/>
              <a:buFont typeface="Arial"/>
              <a:buChar char="•"/>
            </a:pPr>
            <a:r>
              <a:t>Thought about creating our own ranking – possibility for future project</a:t>
            </a:r>
          </a:p>
          <a:p>
            <a:pPr lvl="2" marL="1085850" indent="-171450">
              <a:buSzPct val="100000"/>
              <a:buFont typeface="Arial"/>
              <a:buChar char="•"/>
            </a:pPr>
            <a:r>
              <a:t>Stuck with CHR due to thoroughness and added state abbreviation and lat/lon </a:t>
            </a:r>
          </a:p>
          <a:p>
            <a:pPr lvl="1" marL="628650" indent="-171450">
              <a:buSzPct val="100000"/>
              <a:buFont typeface="Arial"/>
              <a:buChar char="•"/>
            </a:pPr>
            <a:r>
              <a:t>Following slides demonstrate the process of preparing the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marL="171450" indent="-171450">
              <a:buSzPct val="100000"/>
              <a:buFont typeface="Arial"/>
              <a:buChar char="•"/>
            </a:pPr>
            <a:r>
              <a:t>Initial Jupyter Notebook</a:t>
            </a:r>
          </a:p>
          <a:p>
            <a:pPr lvl="1" marL="628650" indent="-171450">
              <a:buSzPct val="100000"/>
              <a:buFont typeface="Arial"/>
              <a:buChar char="•"/>
            </a:pPr>
            <a:r>
              <a:t>Imported all CHR data saved as .csv into dataframe</a:t>
            </a:r>
          </a:p>
          <a:p>
            <a:pPr lvl="1" marL="628650" indent="-171450">
              <a:buSzPct val="100000"/>
              <a:buFont typeface="Arial"/>
              <a:buChar char="•"/>
            </a:pPr>
            <a:r>
              <a:t>Imported state abbreviation data into dataframe</a:t>
            </a:r>
          </a:p>
          <a:p>
            <a:pPr lvl="1" marL="628650" indent="-171450">
              <a:buSzPct val="100000"/>
              <a:buFont typeface="Arial"/>
              <a:buChar char="•"/>
            </a:pPr>
            <a:r>
              <a:t>Imported geocodes data into dataframe</a:t>
            </a:r>
          </a:p>
          <a:p>
            <a:pPr marL="171450" indent="-171450">
              <a:buSzPct val="100000"/>
              <a:buFont typeface="Arial"/>
              <a:buChar char="•"/>
            </a:pPr>
            <a:r>
              <a:t>Geodata challenges (demonstrated in this slide)</a:t>
            </a:r>
          </a:p>
          <a:p>
            <a:pPr lvl="1" marL="628650" indent="-171450">
              <a:buSzPct val="100000"/>
              <a:buFont typeface="Arial"/>
              <a:buChar char="•"/>
            </a:pPr>
            <a:r>
              <a:t>Tried to fix zip codes that began with “0s”</a:t>
            </a:r>
          </a:p>
          <a:p>
            <a:pPr lvl="2" marL="1085850" indent="-171450">
              <a:buSzPct val="100000"/>
              <a:buFont typeface="Arial"/>
              <a:buChar char="•"/>
            </a:pPr>
            <a:r>
              <a:t>Determined not necessary </a:t>
            </a:r>
          </a:p>
          <a:p>
            <a:pPr lvl="1" marL="628650" indent="-171450">
              <a:buSzPct val="100000"/>
              <a:buFont typeface="Arial"/>
              <a:buChar char="•"/>
            </a:pPr>
            <a:r>
              <a:t>Selected geodata information had multiple lats/lons per county</a:t>
            </a:r>
          </a:p>
          <a:p>
            <a:pPr lvl="2" marL="1085850" indent="-171450">
              <a:buSzPct val="100000"/>
              <a:buFont typeface="Arial"/>
              <a:buChar char="•"/>
            </a:pPr>
            <a:r>
              <a:t>Decided to drop duplicates and keep only the first</a:t>
            </a:r>
          </a:p>
          <a:p>
            <a:pPr marL="171450" indent="-171450">
              <a:buSzPct val="100000"/>
              <a:buFont typeface="Arial"/>
              <a:buChar char="•"/>
            </a:pPr>
            <a:r>
              <a:t>Filtered initial dataframe and kept only the datapoints we needed for our comparison</a:t>
            </a:r>
          </a:p>
          <a:p>
            <a:pPr lvl="1" marL="628650" indent="-171450">
              <a:buSzPct val="100000"/>
              <a:buFont typeface="Arial"/>
              <a:buChar char="•"/>
            </a:pPr>
            <a:r>
              <a:t>Dropped counties with NAs so we could get full set of data for all counties</a:t>
            </a:r>
          </a:p>
          <a:p>
            <a:pPr marL="171450" indent="-171450">
              <a:buSzPct val="100000"/>
              <a:buFont typeface="Arial"/>
              <a:buChar char="•"/>
            </a:pPr>
            <a:r>
              <a:t>Added state abbreviations via pd.merge</a:t>
            </a:r>
          </a:p>
          <a:p>
            <a:pPr marL="171450" indent="-171450">
              <a:buSzPct val="100000"/>
              <a:buFont typeface="Arial"/>
              <a:buChar char="•"/>
            </a:pPr>
            <a:r>
              <a:t>Added geocode data via pd.merge</a:t>
            </a:r>
          </a:p>
          <a:p>
            <a:pPr marL="171450" indent="-171450">
              <a:buSzPct val="100000"/>
              <a:buFont typeface="Arial"/>
              <a:buChar char="•"/>
            </a:pPr>
            <a:r>
              <a:t>Output file to CSV</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marL="171450" indent="-171450">
              <a:buSzPct val="100000"/>
              <a:buFont typeface="Arial"/>
              <a:buChar char="•"/>
            </a:pPr>
            <a:r>
              <a:t>Imported .csv created in first notebook into separate Jupyter Notebook for next team member to begin charting</a:t>
            </a:r>
          </a:p>
          <a:p>
            <a:pPr marL="171450" indent="-171450">
              <a:buSzPct val="100000"/>
              <a:buFont typeface="Arial"/>
              <a:buChar char="•"/>
            </a:pPr>
            <a:r>
              <a:t>Created variables for datapoints we wanted to analyze</a:t>
            </a:r>
          </a:p>
          <a:p>
            <a:pPr marL="171450" indent="-171450">
              <a:buSzPct val="100000"/>
              <a:buFont typeface="Arial"/>
              <a:buChar char="•"/>
            </a:pPr>
            <a:r>
              <a:t>Created scatter plot/linear regression analyses for each comparison to identify key takeaways</a:t>
            </a:r>
          </a:p>
          <a:p>
            <a:pPr lvl="1" marL="628650" indent="-171450">
              <a:buSzPct val="100000"/>
              <a:buFont typeface="Arial"/>
              <a:buChar char="•"/>
            </a:pPr>
            <a:r>
              <a:t>If more time, would have set up function for this so we didn’t have to copy/paste for each cell</a:t>
            </a:r>
          </a:p>
          <a:p>
            <a:pPr marL="171450" indent="-171450">
              <a:buSzPct val="100000"/>
              <a:buFont typeface="Arial"/>
              <a:buChar char="•"/>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marL="171450" indent="-171450">
              <a:buSzPct val="100000"/>
              <a:buFont typeface="Arial"/>
              <a:buChar char="•"/>
            </a:pPr>
            <a:r>
              <a:t>Created separate Jupyter Notebook to map selected counties and determine if there was a geographical relationship</a:t>
            </a:r>
          </a:p>
          <a:p>
            <a:pPr marL="171450" indent="-171450">
              <a:buSzPct val="100000"/>
              <a:buFont typeface="Arial"/>
              <a:buChar char="•"/>
            </a:pPr>
            <a:r>
              <a:t>Idea was to get nearby restaurants, fast food, hospitals, gyms, etc. so we could identify if more access to these items affected poor/fair health</a:t>
            </a:r>
          </a:p>
          <a:p>
            <a:pPr lvl="1" marL="628650" indent="-171450">
              <a:buSzPct val="100000"/>
              <a:buFont typeface="Arial"/>
              <a:buChar char="•"/>
            </a:pPr>
            <a:r>
              <a:t>Did not work since we could only get nearest result</a:t>
            </a:r>
          </a:p>
          <a:p>
            <a:pPr marL="171450" indent="-171450">
              <a:buSzPct val="100000"/>
              <a:buFont typeface="Arial"/>
              <a:buChar char="•"/>
            </a:pPr>
            <a:r>
              <a:t>Created dataframe of top 20 counties then bottom 20 counties so we could apply specific colors to each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marL="171450" indent="-171450">
              <a:buSzPct val="100000"/>
              <a:buFont typeface="Arial"/>
              <a:buChar char="•"/>
            </a:pPr>
            <a:r>
              <a:t>Initially overwhelmed by amount of data available for U.S. counties</a:t>
            </a:r>
          </a:p>
          <a:p>
            <a:pPr marL="171450" indent="-171450">
              <a:buSzPct val="100000"/>
              <a:buFont typeface="Arial"/>
              <a:buChar char="•"/>
            </a:pPr>
            <a:r>
              <a:t>Went through plethora of comparisons/analyses</a:t>
            </a:r>
          </a:p>
          <a:p>
            <a:pPr marL="171450" indent="-171450">
              <a:buSzPct val="100000"/>
              <a:buFont typeface="Arial"/>
              <a:buChar char="•"/>
            </a:pPr>
            <a:r>
              <a:t>Surprised by weak correlation between fair health and obesity</a:t>
            </a:r>
          </a:p>
          <a:p>
            <a:pPr lvl="1" marL="628650" indent="-171450">
              <a:buSzPct val="100000"/>
              <a:buFont typeface="Arial"/>
              <a:buChar char="•"/>
            </a:pPr>
            <a:r>
              <a:t>Obesity defined as adults reporting BMI &gt;30</a:t>
            </a:r>
          </a:p>
          <a:p>
            <a:pPr lvl="1" marL="628650" indent="-171450">
              <a:buSzPct val="100000"/>
              <a:buFont typeface="Arial"/>
              <a:buChar char="•"/>
            </a:pPr>
            <a:r>
              <a:t>Respondents may not have been truthful or understood how to define themselves as obese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5" name="title block"/>
          <p:cNvSpPr/>
          <p:nvPr/>
        </p:nvSpPr>
        <p:spPr>
          <a:xfrm>
            <a:off x="1141412" y="1600200"/>
            <a:ext cx="11047414" cy="3276600"/>
          </a:xfrm>
          <a:prstGeom prst="rect">
            <a:avLst/>
          </a:prstGeom>
          <a:solidFill>
            <a:srgbClr val="355D7E"/>
          </a:solidFill>
          <a:ln w="12700">
            <a:miter lim="400000"/>
          </a:ln>
        </p:spPr>
        <p:txBody>
          <a:bodyPr lIns="45719" rIns="45719" anchor="ctr"/>
          <a:lstStyle/>
          <a:p>
            <a:pPr>
              <a:defRPr>
                <a:solidFill>
                  <a:srgbClr val="FFFFFF"/>
                </a:solidFill>
              </a:defRPr>
            </a:pPr>
          </a:p>
        </p:txBody>
      </p:sp>
      <p:grpSp>
        <p:nvGrpSpPr>
          <p:cNvPr id="19" name="top graphic"/>
          <p:cNvGrpSpPr/>
          <p:nvPr/>
        </p:nvGrpSpPr>
        <p:grpSpPr>
          <a:xfrm>
            <a:off x="1278" y="0"/>
            <a:ext cx="12188954" cy="429769"/>
            <a:chOff x="0" y="0"/>
            <a:chExt cx="12188952" cy="429768"/>
          </a:xfrm>
        </p:grpSpPr>
        <p:sp>
          <p:nvSpPr>
            <p:cNvPr id="16" name="Rectangle 7"/>
            <p:cNvSpPr/>
            <p:nvPr/>
          </p:nvSpPr>
          <p:spPr>
            <a:xfrm>
              <a:off x="-1" y="-1"/>
              <a:ext cx="12188954" cy="228601"/>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7" name="Rectangle 8"/>
            <p:cNvSpPr/>
            <p:nvPr/>
          </p:nvSpPr>
          <p:spPr>
            <a:xfrm>
              <a:off x="-1" y="228600"/>
              <a:ext cx="12188954" cy="201169"/>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8" name="Rectangle 9"/>
            <p:cNvSpPr/>
            <p:nvPr/>
          </p:nvSpPr>
          <p:spPr>
            <a:xfrm>
              <a:off x="-1" y="306324"/>
              <a:ext cx="12188954" cy="4572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grpSp>
        <p:nvGrpSpPr>
          <p:cNvPr id="23" name="bottom graphic"/>
          <p:cNvGrpSpPr/>
          <p:nvPr/>
        </p:nvGrpSpPr>
        <p:grpSpPr>
          <a:xfrm>
            <a:off x="-1" y="6080759"/>
            <a:ext cx="12190233" cy="777241"/>
            <a:chOff x="0" y="0"/>
            <a:chExt cx="12190231" cy="777240"/>
          </a:xfrm>
        </p:grpSpPr>
        <p:sp>
          <p:nvSpPr>
            <p:cNvPr id="20" name="Rectangle 12"/>
            <p:cNvSpPr/>
            <p:nvPr/>
          </p:nvSpPr>
          <p:spPr>
            <a:xfrm>
              <a:off x="0" y="137159"/>
              <a:ext cx="12188826" cy="64008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21" name="Rectangle 13"/>
            <p:cNvSpPr/>
            <p:nvPr/>
          </p:nvSpPr>
          <p:spPr>
            <a:xfrm>
              <a:off x="1278" y="-1"/>
              <a:ext cx="12188954" cy="97216"/>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22" name="Rectangle 14"/>
            <p:cNvSpPr/>
            <p:nvPr/>
          </p:nvSpPr>
          <p:spPr>
            <a:xfrm>
              <a:off x="1278" y="91440"/>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24" name="Title Text"/>
          <p:cNvSpPr txBox="1"/>
          <p:nvPr>
            <p:ph type="title"/>
          </p:nvPr>
        </p:nvSpPr>
        <p:spPr>
          <a:xfrm>
            <a:off x="1522413" y="1905000"/>
            <a:ext cx="9143999" cy="2667000"/>
          </a:xfrm>
          <a:prstGeom prst="rect">
            <a:avLst/>
          </a:prstGeom>
        </p:spPr>
        <p:txBody>
          <a:bodyPr/>
          <a:lstStyle>
            <a:lvl1pPr>
              <a:lnSpc>
                <a:spcPct val="80000"/>
              </a:lnSpc>
              <a:defRPr sz="6600">
                <a:solidFill>
                  <a:srgbClr val="FFFFFF"/>
                </a:solidFill>
                <a:effectLst>
                  <a:outerShdw sx="100000" sy="100000" kx="0" ky="0" algn="b" rotWithShape="0" blurRad="88900" dist="0" dir="0">
                    <a:srgbClr val="000000">
                      <a:alpha val="35000"/>
                    </a:srgbClr>
                  </a:outerShdw>
                </a:effectLst>
              </a:defRPr>
            </a:lvl1pPr>
          </a:lstStyle>
          <a:p>
            <a:pPr/>
            <a:r>
              <a:t>Title Text</a:t>
            </a:r>
          </a:p>
        </p:txBody>
      </p:sp>
      <p:sp>
        <p:nvSpPr>
          <p:cNvPr id="25" name="Body Level One…"/>
          <p:cNvSpPr txBox="1"/>
          <p:nvPr>
            <p:ph type="body" sz="quarter" idx="1"/>
          </p:nvPr>
        </p:nvSpPr>
        <p:spPr>
          <a:xfrm>
            <a:off x="1522412" y="5029200"/>
            <a:ext cx="8229599" cy="838200"/>
          </a:xfrm>
          <a:prstGeom prst="rect">
            <a:avLst/>
          </a:prstGeom>
        </p:spPr>
        <p:txBody>
          <a:bodyPr/>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grpSp>
        <p:nvGrpSpPr>
          <p:cNvPr id="134" name="top graphic"/>
          <p:cNvGrpSpPr/>
          <p:nvPr/>
        </p:nvGrpSpPr>
        <p:grpSpPr>
          <a:xfrm>
            <a:off x="1278" y="-1"/>
            <a:ext cx="12188954" cy="320042"/>
            <a:chOff x="0" y="0"/>
            <a:chExt cx="12188952" cy="320040"/>
          </a:xfrm>
        </p:grpSpPr>
        <p:sp>
          <p:nvSpPr>
            <p:cNvPr id="131"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32"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33"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135" name="Title Text"/>
          <p:cNvSpPr txBox="1"/>
          <p:nvPr>
            <p:ph type="title"/>
          </p:nvPr>
        </p:nvSpPr>
        <p:spPr>
          <a:xfrm>
            <a:off x="1522876" y="609600"/>
            <a:ext cx="9143539" cy="1066800"/>
          </a:xfrm>
          <a:prstGeom prst="rect">
            <a:avLst/>
          </a:prstGeom>
        </p:spPr>
        <p:txBody>
          <a:bodyPr/>
          <a:lstStyle/>
          <a:p>
            <a:pPr/>
            <a:r>
              <a:t>Title Text</a:t>
            </a:r>
          </a:p>
        </p:txBody>
      </p:sp>
      <p:sp>
        <p:nvSpPr>
          <p:cNvPr id="136" name="Body Level One…"/>
          <p:cNvSpPr txBox="1"/>
          <p:nvPr>
            <p:ph type="body" idx="1"/>
          </p:nvPr>
        </p:nvSpPr>
        <p:spPr>
          <a:xfrm>
            <a:off x="1522876" y="1905000"/>
            <a:ext cx="9143539" cy="369746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44" name="title block"/>
          <p:cNvSpPr/>
          <p:nvPr/>
        </p:nvSpPr>
        <p:spPr>
          <a:xfrm>
            <a:off x="1142305" y="1600200"/>
            <a:ext cx="11056054" cy="3276600"/>
          </a:xfrm>
          <a:prstGeom prst="rect">
            <a:avLst/>
          </a:prstGeom>
          <a:solidFill>
            <a:srgbClr val="355D7E"/>
          </a:solidFill>
          <a:ln w="12700">
            <a:miter lim="400000"/>
          </a:ln>
        </p:spPr>
        <p:txBody>
          <a:bodyPr lIns="45719" rIns="45719" anchor="ctr"/>
          <a:lstStyle/>
          <a:p>
            <a:pPr algn="l">
              <a:defRPr>
                <a:solidFill>
                  <a:srgbClr val="FFFFFF"/>
                </a:solidFill>
              </a:defRPr>
            </a:pPr>
          </a:p>
        </p:txBody>
      </p:sp>
      <p:grpSp>
        <p:nvGrpSpPr>
          <p:cNvPr id="148" name="top graphic"/>
          <p:cNvGrpSpPr/>
          <p:nvPr/>
        </p:nvGrpSpPr>
        <p:grpSpPr>
          <a:xfrm>
            <a:off x="1278" y="-2"/>
            <a:ext cx="12198490" cy="429772"/>
            <a:chOff x="0" y="-1"/>
            <a:chExt cx="12198488" cy="429771"/>
          </a:xfrm>
        </p:grpSpPr>
        <p:sp>
          <p:nvSpPr>
            <p:cNvPr id="145" name="Rectangle 7"/>
            <p:cNvSpPr/>
            <p:nvPr/>
          </p:nvSpPr>
          <p:spPr>
            <a:xfrm>
              <a:off x="-1" y="-2"/>
              <a:ext cx="12198490" cy="228604"/>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46" name="Rectangle 8"/>
            <p:cNvSpPr/>
            <p:nvPr/>
          </p:nvSpPr>
          <p:spPr>
            <a:xfrm>
              <a:off x="-1" y="228601"/>
              <a:ext cx="12198490" cy="201170"/>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47" name="Rectangle 9"/>
            <p:cNvSpPr/>
            <p:nvPr/>
          </p:nvSpPr>
          <p:spPr>
            <a:xfrm>
              <a:off x="-1" y="306325"/>
              <a:ext cx="12198490" cy="45722"/>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152" name="bottom graphic"/>
          <p:cNvGrpSpPr/>
          <p:nvPr/>
        </p:nvGrpSpPr>
        <p:grpSpPr>
          <a:xfrm>
            <a:off x="0" y="6080758"/>
            <a:ext cx="12199768" cy="777244"/>
            <a:chOff x="0" y="0"/>
            <a:chExt cx="12199768" cy="777242"/>
          </a:xfrm>
        </p:grpSpPr>
        <p:sp>
          <p:nvSpPr>
            <p:cNvPr id="149" name="Rectangle 12"/>
            <p:cNvSpPr/>
            <p:nvPr/>
          </p:nvSpPr>
          <p:spPr>
            <a:xfrm>
              <a:off x="-1" y="137159"/>
              <a:ext cx="12198362" cy="640083"/>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50" name="Rectangle 13"/>
            <p:cNvSpPr/>
            <p:nvPr/>
          </p:nvSpPr>
          <p:spPr>
            <a:xfrm>
              <a:off x="1278" y="-1"/>
              <a:ext cx="12198490" cy="97217"/>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51" name="Rectangle 14"/>
            <p:cNvSpPr/>
            <p:nvPr/>
          </p:nvSpPr>
          <p:spPr>
            <a:xfrm>
              <a:off x="1278" y="91440"/>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153" name="Title Text"/>
          <p:cNvSpPr txBox="1"/>
          <p:nvPr>
            <p:ph type="title"/>
          </p:nvPr>
        </p:nvSpPr>
        <p:spPr>
          <a:xfrm>
            <a:off x="1523603" y="1905000"/>
            <a:ext cx="9151151" cy="2667000"/>
          </a:xfrm>
          <a:prstGeom prst="rect">
            <a:avLst/>
          </a:prstGeom>
        </p:spPr>
        <p:txBody>
          <a:bodyPr lIns="45718" tIns="45718" rIns="45718" bIns="45718"/>
          <a:lstStyle>
            <a:lvl1pPr>
              <a:lnSpc>
                <a:spcPct val="80000"/>
              </a:lnSpc>
              <a:defRPr sz="6600">
                <a:solidFill>
                  <a:srgbClr val="FFFFFF"/>
                </a:solidFill>
                <a:effectLst>
                  <a:outerShdw sx="100000" sy="100000" kx="0" ky="0" algn="b" rotWithShape="0" blurRad="88900" dist="0" dir="0">
                    <a:srgbClr val="000000">
                      <a:alpha val="35000"/>
                    </a:srgbClr>
                  </a:outerShdw>
                </a:effectLst>
              </a:defRPr>
            </a:lvl1pPr>
          </a:lstStyle>
          <a:p>
            <a:pPr/>
            <a:r>
              <a:t>Title Text</a:t>
            </a:r>
          </a:p>
        </p:txBody>
      </p:sp>
      <p:sp>
        <p:nvSpPr>
          <p:cNvPr id="154" name="Body Level One…"/>
          <p:cNvSpPr txBox="1"/>
          <p:nvPr>
            <p:ph type="body" sz="quarter" idx="1"/>
          </p:nvPr>
        </p:nvSpPr>
        <p:spPr>
          <a:xfrm>
            <a:off x="1523603" y="5029200"/>
            <a:ext cx="8236036" cy="838200"/>
          </a:xfrm>
          <a:prstGeom prst="rect">
            <a:avLst/>
          </a:prstGeom>
        </p:spPr>
        <p:txBody>
          <a:bodyPr lIns="45718" tIns="45718" rIns="45718" bIns="45718"/>
          <a:lstStyle>
            <a:lvl1pPr marL="0" indent="0">
              <a:spcBef>
                <a:spcPts val="0"/>
              </a:spcBef>
              <a:buClrTx/>
              <a:buSzTx/>
              <a:buNone/>
            </a:lvl1pPr>
            <a:lvl2pPr marL="0" indent="0">
              <a:spcBef>
                <a:spcPts val="0"/>
              </a:spcBef>
              <a:buClrTx/>
              <a:buSzTx/>
              <a:buNone/>
            </a:lvl2pPr>
            <a:lvl3pPr marL="0" indent="0">
              <a:spcBef>
                <a:spcPts val="0"/>
              </a:spcBef>
              <a:buClrTx/>
              <a:buSzTx/>
              <a:buNone/>
            </a:lvl3pPr>
            <a:lvl4pPr marL="0" indent="0">
              <a:spcBef>
                <a:spcPts val="0"/>
              </a:spcBef>
              <a:buClrTx/>
              <a:buSzTx/>
              <a:buNone/>
            </a:lvl4pPr>
            <a:lvl5pPr marL="0" indent="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165" name="bottom graphic"/>
          <p:cNvGrpSpPr/>
          <p:nvPr/>
        </p:nvGrpSpPr>
        <p:grpSpPr>
          <a:xfrm>
            <a:off x="0" y="6309358"/>
            <a:ext cx="12199768" cy="548644"/>
            <a:chOff x="0" y="0"/>
            <a:chExt cx="12199768" cy="548642"/>
          </a:xfrm>
        </p:grpSpPr>
        <p:sp>
          <p:nvSpPr>
            <p:cNvPr id="162"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63"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64"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169" name="top graphic"/>
          <p:cNvGrpSpPr/>
          <p:nvPr/>
        </p:nvGrpSpPr>
        <p:grpSpPr>
          <a:xfrm>
            <a:off x="1278" y="1"/>
            <a:ext cx="12198490" cy="320042"/>
            <a:chOff x="0" y="0"/>
            <a:chExt cx="12198488" cy="320041"/>
          </a:xfrm>
        </p:grpSpPr>
        <p:sp>
          <p:nvSpPr>
            <p:cNvPr id="166"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67"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68"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170" name="Title Text"/>
          <p:cNvSpPr txBox="1"/>
          <p:nvPr>
            <p:ph type="title"/>
          </p:nvPr>
        </p:nvSpPr>
        <p:spPr>
          <a:xfrm>
            <a:off x="1524066" y="609600"/>
            <a:ext cx="9150692" cy="1066800"/>
          </a:xfrm>
          <a:prstGeom prst="rect">
            <a:avLst/>
          </a:prstGeom>
        </p:spPr>
        <p:txBody>
          <a:bodyPr lIns="45718" tIns="45718" rIns="45718" bIns="45718"/>
          <a:lstStyle/>
          <a:p>
            <a:pPr/>
            <a:r>
              <a:t>Title Text</a:t>
            </a:r>
          </a:p>
        </p:txBody>
      </p:sp>
      <p:sp>
        <p:nvSpPr>
          <p:cNvPr id="171" name="Body Level One…"/>
          <p:cNvSpPr txBox="1"/>
          <p:nvPr>
            <p:ph type="body" idx="1"/>
          </p:nvPr>
        </p:nvSpPr>
        <p:spPr>
          <a:xfrm>
            <a:off x="1524066" y="1905000"/>
            <a:ext cx="9150692" cy="3697467"/>
          </a:xfrm>
          <a:prstGeom prst="rect">
            <a:avLst/>
          </a:prstGeom>
        </p:spPr>
        <p:txBody>
          <a:bodyPr lIns="45718" tIns="45718" rIns="45718" bIns="45718"/>
          <a:lstStyle>
            <a:lvl2pPr marL="594359" indent="-274319"/>
          </a:lstStyle>
          <a:p>
            <a:pPr/>
            <a:r>
              <a:t>Body Level One</a:t>
            </a:r>
          </a:p>
          <a:p>
            <a:pPr lvl="1"/>
            <a:r>
              <a:t>Body Level Two</a:t>
            </a:r>
          </a:p>
          <a:p>
            <a:pPr lvl="2"/>
            <a:r>
              <a:t>Body Level Three</a:t>
            </a:r>
          </a:p>
          <a:p>
            <a:pPr lvl="3"/>
            <a:r>
              <a:t>Body Level Four</a:t>
            </a:r>
          </a:p>
          <a:p>
            <a:pPr lvl="4"/>
            <a:r>
              <a:t>Body Level Five</a:t>
            </a:r>
          </a:p>
        </p:txBody>
      </p:sp>
      <p:sp>
        <p:nvSpPr>
          <p:cNvPr id="172"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79" name="Title Text"/>
          <p:cNvSpPr txBox="1"/>
          <p:nvPr>
            <p:ph type="title"/>
          </p:nvPr>
        </p:nvSpPr>
        <p:spPr>
          <a:xfrm>
            <a:off x="1523603" y="1905000"/>
            <a:ext cx="9151153" cy="2667000"/>
          </a:xfrm>
          <a:prstGeom prst="rect">
            <a:avLst/>
          </a:prstGeom>
        </p:spPr>
        <p:txBody>
          <a:bodyPr lIns="45718" tIns="45718" rIns="45718" bIns="45718"/>
          <a:lstStyle>
            <a:lvl1pPr>
              <a:defRPr sz="5400"/>
            </a:lvl1pPr>
          </a:lstStyle>
          <a:p>
            <a:pPr/>
            <a:r>
              <a:t>Title Text</a:t>
            </a:r>
          </a:p>
        </p:txBody>
      </p:sp>
      <p:sp>
        <p:nvSpPr>
          <p:cNvPr id="180" name="Body Level One…"/>
          <p:cNvSpPr txBox="1"/>
          <p:nvPr>
            <p:ph type="body" sz="quarter" idx="1"/>
          </p:nvPr>
        </p:nvSpPr>
        <p:spPr>
          <a:xfrm>
            <a:off x="1523603" y="4876800"/>
            <a:ext cx="8236036" cy="1143000"/>
          </a:xfrm>
          <a:prstGeom prst="rect">
            <a:avLst/>
          </a:prstGeom>
        </p:spPr>
        <p:txBody>
          <a:bodyPr lIns="45718" tIns="45718" rIns="45718" bIns="45718"/>
          <a:lstStyle>
            <a:lvl1pPr marL="0" indent="0">
              <a:spcBef>
                <a:spcPts val="0"/>
              </a:spcBef>
              <a:buClrTx/>
              <a:buSzTx/>
              <a:buNone/>
            </a:lvl1pPr>
            <a:lvl2pPr marL="0" indent="0">
              <a:spcBef>
                <a:spcPts val="0"/>
              </a:spcBef>
              <a:buClrTx/>
              <a:buSzTx/>
              <a:buNone/>
            </a:lvl2pPr>
            <a:lvl3pPr marL="0" indent="0">
              <a:spcBef>
                <a:spcPts val="0"/>
              </a:spcBef>
              <a:buClrTx/>
              <a:buSzTx/>
              <a:buNone/>
            </a:lvl3pPr>
            <a:lvl4pPr marL="0" indent="0">
              <a:spcBef>
                <a:spcPts val="0"/>
              </a:spcBef>
              <a:buClrTx/>
              <a:buSzTx/>
              <a:buNone/>
            </a:lvl4pPr>
            <a:lvl5pPr marL="0" indent="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xfrm>
            <a:off x="10429006" y="6518311"/>
            <a:ext cx="245749" cy="225707"/>
          </a:xfrm>
          <a:prstGeom prst="rect">
            <a:avLst/>
          </a:prstGeom>
        </p:spPr>
        <p:txBody>
          <a:bodyPr lIns="45718" tIns="45718" rIns="45718" bIns="45718"/>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grpSp>
        <p:nvGrpSpPr>
          <p:cNvPr id="191" name="bottom graphic"/>
          <p:cNvGrpSpPr/>
          <p:nvPr/>
        </p:nvGrpSpPr>
        <p:grpSpPr>
          <a:xfrm>
            <a:off x="0" y="6309358"/>
            <a:ext cx="12199768" cy="548644"/>
            <a:chOff x="0" y="0"/>
            <a:chExt cx="12199768" cy="548642"/>
          </a:xfrm>
        </p:grpSpPr>
        <p:sp>
          <p:nvSpPr>
            <p:cNvPr id="188"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89"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90"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195" name="top graphic"/>
          <p:cNvGrpSpPr/>
          <p:nvPr/>
        </p:nvGrpSpPr>
        <p:grpSpPr>
          <a:xfrm>
            <a:off x="1278" y="1"/>
            <a:ext cx="12198490" cy="320042"/>
            <a:chOff x="0" y="0"/>
            <a:chExt cx="12198488" cy="320041"/>
          </a:xfrm>
        </p:grpSpPr>
        <p:sp>
          <p:nvSpPr>
            <p:cNvPr id="192"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93"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194"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196" name="Title Text"/>
          <p:cNvSpPr txBox="1"/>
          <p:nvPr>
            <p:ph type="title"/>
          </p:nvPr>
        </p:nvSpPr>
        <p:spPr>
          <a:xfrm>
            <a:off x="1524066" y="609600"/>
            <a:ext cx="9150692" cy="1066800"/>
          </a:xfrm>
          <a:prstGeom prst="rect">
            <a:avLst/>
          </a:prstGeom>
        </p:spPr>
        <p:txBody>
          <a:bodyPr lIns="45718" tIns="45718" rIns="45718" bIns="45718"/>
          <a:lstStyle/>
          <a:p>
            <a:pPr/>
            <a:r>
              <a:t>Title Text</a:t>
            </a:r>
          </a:p>
        </p:txBody>
      </p:sp>
      <p:sp>
        <p:nvSpPr>
          <p:cNvPr id="197" name="Body Level One…"/>
          <p:cNvSpPr txBox="1"/>
          <p:nvPr>
            <p:ph type="body" sz="half" idx="1"/>
          </p:nvPr>
        </p:nvSpPr>
        <p:spPr>
          <a:xfrm>
            <a:off x="1523603" y="1904999"/>
            <a:ext cx="4439035" cy="4088921"/>
          </a:xfrm>
          <a:prstGeom prst="rect">
            <a:avLst/>
          </a:prstGeom>
        </p:spPr>
        <p:txBody>
          <a:bodyPr lIns="45718" tIns="45718" rIns="45718" bIns="45718"/>
          <a:lstStyle>
            <a:lvl2pPr marL="594359" indent="-274319"/>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grpSp>
        <p:nvGrpSpPr>
          <p:cNvPr id="208" name="bottom graphic"/>
          <p:cNvGrpSpPr/>
          <p:nvPr/>
        </p:nvGrpSpPr>
        <p:grpSpPr>
          <a:xfrm>
            <a:off x="0" y="6309358"/>
            <a:ext cx="12199768" cy="548644"/>
            <a:chOff x="0" y="0"/>
            <a:chExt cx="12199768" cy="548642"/>
          </a:xfrm>
        </p:grpSpPr>
        <p:sp>
          <p:nvSpPr>
            <p:cNvPr id="205"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06"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07"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212" name="top graphic"/>
          <p:cNvGrpSpPr/>
          <p:nvPr/>
        </p:nvGrpSpPr>
        <p:grpSpPr>
          <a:xfrm>
            <a:off x="1278" y="1"/>
            <a:ext cx="12198490" cy="320042"/>
            <a:chOff x="0" y="0"/>
            <a:chExt cx="12198488" cy="320041"/>
          </a:xfrm>
        </p:grpSpPr>
        <p:sp>
          <p:nvSpPr>
            <p:cNvPr id="209"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10"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11"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13" name="Title Text"/>
          <p:cNvSpPr txBox="1"/>
          <p:nvPr>
            <p:ph type="title"/>
          </p:nvPr>
        </p:nvSpPr>
        <p:spPr>
          <a:xfrm>
            <a:off x="1524066" y="609600"/>
            <a:ext cx="9150692" cy="1066800"/>
          </a:xfrm>
          <a:prstGeom prst="rect">
            <a:avLst/>
          </a:prstGeom>
        </p:spPr>
        <p:txBody>
          <a:bodyPr lIns="45718" tIns="45718" rIns="45718" bIns="45718"/>
          <a:lstStyle/>
          <a:p>
            <a:pPr/>
            <a:r>
              <a:t>Title Text</a:t>
            </a:r>
          </a:p>
        </p:txBody>
      </p:sp>
      <p:sp>
        <p:nvSpPr>
          <p:cNvPr id="214" name="Body Level One…"/>
          <p:cNvSpPr txBox="1"/>
          <p:nvPr>
            <p:ph type="body" sz="quarter" idx="1"/>
          </p:nvPr>
        </p:nvSpPr>
        <p:spPr>
          <a:xfrm>
            <a:off x="1523603" y="1828800"/>
            <a:ext cx="4423057" cy="685802"/>
          </a:xfrm>
          <a:prstGeom prst="rect">
            <a:avLst/>
          </a:prstGeom>
        </p:spPr>
        <p:txBody>
          <a:bodyPr lIns="45718" tIns="45718" rIns="45718" bIns="45718" anchor="ctr"/>
          <a:lstStyle>
            <a:lvl1pPr marL="0" indent="0">
              <a:spcBef>
                <a:spcPts val="0"/>
              </a:spcBef>
              <a:buClrTx/>
              <a:buSzTx/>
              <a:buNone/>
              <a:defRPr b="1" sz="2000"/>
            </a:lvl1pPr>
            <a:lvl2pPr marL="0" indent="0">
              <a:spcBef>
                <a:spcPts val="0"/>
              </a:spcBef>
              <a:buClrTx/>
              <a:buSzTx/>
              <a:buNone/>
              <a:defRPr b="1" sz="2000"/>
            </a:lvl2pPr>
            <a:lvl3pPr marL="0" indent="0">
              <a:spcBef>
                <a:spcPts val="0"/>
              </a:spcBef>
              <a:buClrTx/>
              <a:buSzTx/>
              <a:buNone/>
              <a:defRPr b="1" sz="2000"/>
            </a:lvl3pPr>
            <a:lvl4pPr marL="0" indent="0">
              <a:spcBef>
                <a:spcPts val="0"/>
              </a:spcBef>
              <a:buClrTx/>
              <a:buSzTx/>
              <a:buNone/>
              <a:defRPr b="1" sz="2000"/>
            </a:lvl4pPr>
            <a:lvl5pPr marL="0" indent="0">
              <a:spcBef>
                <a:spcPts val="0"/>
              </a:spcBef>
              <a:buClrTx/>
              <a:buSzTx/>
              <a:buNone/>
              <a:defRPr b="1" sz="2000"/>
            </a:lvl5pPr>
          </a:lstStyle>
          <a:p>
            <a:pPr/>
            <a:r>
              <a:t>Body Level One</a:t>
            </a:r>
          </a:p>
          <a:p>
            <a:pPr lvl="1"/>
            <a:r>
              <a:t>Body Level Two</a:t>
            </a:r>
          </a:p>
          <a:p>
            <a:pPr lvl="2"/>
            <a:r>
              <a:t>Body Level Three</a:t>
            </a:r>
          </a:p>
          <a:p>
            <a:pPr lvl="3"/>
            <a:r>
              <a:t>Body Level Four</a:t>
            </a:r>
          </a:p>
          <a:p>
            <a:pPr lvl="4"/>
            <a:r>
              <a:t>Body Level Five</a:t>
            </a:r>
          </a:p>
        </p:txBody>
      </p:sp>
      <p:sp>
        <p:nvSpPr>
          <p:cNvPr id="215" name="Text Placeholder 4"/>
          <p:cNvSpPr/>
          <p:nvPr>
            <p:ph type="body" sz="quarter" idx="21"/>
          </p:nvPr>
        </p:nvSpPr>
        <p:spPr>
          <a:xfrm>
            <a:off x="6251700" y="1828800"/>
            <a:ext cx="4423056" cy="685802"/>
          </a:xfrm>
          <a:prstGeom prst="rect">
            <a:avLst/>
          </a:prstGeom>
        </p:spPr>
        <p:txBody>
          <a:bodyPr lIns="45718" tIns="45718" rIns="45718" bIns="45718" anchor="ctr"/>
          <a:lstStyle/>
          <a:p>
            <a:pPr marL="0" indent="0">
              <a:spcBef>
                <a:spcPts val="0"/>
              </a:spcBef>
              <a:buClrTx/>
              <a:buSzTx/>
              <a:buNone/>
              <a:defRPr b="1" sz="2000"/>
            </a:pPr>
          </a:p>
        </p:txBody>
      </p:sp>
      <p:sp>
        <p:nvSpPr>
          <p:cNvPr id="216"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226" name="bottom graphic"/>
          <p:cNvGrpSpPr/>
          <p:nvPr/>
        </p:nvGrpSpPr>
        <p:grpSpPr>
          <a:xfrm>
            <a:off x="0" y="6309358"/>
            <a:ext cx="12199768" cy="548644"/>
            <a:chOff x="0" y="0"/>
            <a:chExt cx="12199768" cy="548642"/>
          </a:xfrm>
        </p:grpSpPr>
        <p:sp>
          <p:nvSpPr>
            <p:cNvPr id="223"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24"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25"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230" name="top graphic"/>
          <p:cNvGrpSpPr/>
          <p:nvPr/>
        </p:nvGrpSpPr>
        <p:grpSpPr>
          <a:xfrm>
            <a:off x="1278" y="1"/>
            <a:ext cx="12198490" cy="320042"/>
            <a:chOff x="0" y="0"/>
            <a:chExt cx="12198488" cy="320041"/>
          </a:xfrm>
        </p:grpSpPr>
        <p:sp>
          <p:nvSpPr>
            <p:cNvPr id="227"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28"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29"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31" name="Title Text"/>
          <p:cNvSpPr txBox="1"/>
          <p:nvPr>
            <p:ph type="title"/>
          </p:nvPr>
        </p:nvSpPr>
        <p:spPr>
          <a:xfrm>
            <a:off x="1524066" y="609600"/>
            <a:ext cx="9150692" cy="1066800"/>
          </a:xfrm>
          <a:prstGeom prst="rect">
            <a:avLst/>
          </a:prstGeom>
        </p:spPr>
        <p:txBody>
          <a:bodyPr lIns="45718" tIns="45718" rIns="45718" bIns="45718"/>
          <a:lstStyle/>
          <a:p>
            <a:pPr/>
            <a:r>
              <a:t>Title Text</a:t>
            </a:r>
          </a:p>
        </p:txBody>
      </p:sp>
      <p:sp>
        <p:nvSpPr>
          <p:cNvPr id="232"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grpSp>
        <p:nvGrpSpPr>
          <p:cNvPr id="242" name="bottom graphic"/>
          <p:cNvGrpSpPr/>
          <p:nvPr/>
        </p:nvGrpSpPr>
        <p:grpSpPr>
          <a:xfrm>
            <a:off x="0" y="6309358"/>
            <a:ext cx="12199768" cy="548644"/>
            <a:chOff x="0" y="0"/>
            <a:chExt cx="12199768" cy="548642"/>
          </a:xfrm>
        </p:grpSpPr>
        <p:sp>
          <p:nvSpPr>
            <p:cNvPr id="239"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40"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41"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43"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253" name="bottom graphic"/>
          <p:cNvGrpSpPr/>
          <p:nvPr/>
        </p:nvGrpSpPr>
        <p:grpSpPr>
          <a:xfrm>
            <a:off x="0" y="6309358"/>
            <a:ext cx="12199768" cy="548644"/>
            <a:chOff x="0" y="0"/>
            <a:chExt cx="12199768" cy="548642"/>
          </a:xfrm>
        </p:grpSpPr>
        <p:sp>
          <p:nvSpPr>
            <p:cNvPr id="250"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51"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52"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257" name="top graphic"/>
          <p:cNvGrpSpPr/>
          <p:nvPr/>
        </p:nvGrpSpPr>
        <p:grpSpPr>
          <a:xfrm>
            <a:off x="1278" y="1"/>
            <a:ext cx="12198490" cy="320042"/>
            <a:chOff x="0" y="0"/>
            <a:chExt cx="12198488" cy="320041"/>
          </a:xfrm>
        </p:grpSpPr>
        <p:sp>
          <p:nvSpPr>
            <p:cNvPr id="254"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55"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56"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58" name="frame"/>
          <p:cNvSpPr/>
          <p:nvPr/>
        </p:nvSpPr>
        <p:spPr>
          <a:xfrm>
            <a:off x="1218561" y="1019175"/>
            <a:ext cx="6131274" cy="4572000"/>
          </a:xfrm>
          <a:prstGeom prst="rect">
            <a:avLst/>
          </a:prstGeom>
          <a:ln w="101600">
            <a:solidFill>
              <a:srgbClr val="355D7E"/>
            </a:solidFill>
            <a:miter/>
          </a:ln>
        </p:spPr>
        <p:txBody>
          <a:bodyPr lIns="45719" rIns="45719" anchor="ctr"/>
          <a:lstStyle/>
          <a:p>
            <a:pPr algn="l">
              <a:defRPr>
                <a:solidFill>
                  <a:srgbClr val="FFFFFF"/>
                </a:solidFill>
              </a:defRPr>
            </a:pPr>
          </a:p>
        </p:txBody>
      </p:sp>
      <p:sp>
        <p:nvSpPr>
          <p:cNvPr id="259" name="Title Text"/>
          <p:cNvSpPr txBox="1"/>
          <p:nvPr>
            <p:ph type="title"/>
          </p:nvPr>
        </p:nvSpPr>
        <p:spPr>
          <a:xfrm>
            <a:off x="7929411" y="1371600"/>
            <a:ext cx="3126645" cy="2057400"/>
          </a:xfrm>
          <a:prstGeom prst="rect">
            <a:avLst/>
          </a:prstGeom>
        </p:spPr>
        <p:txBody>
          <a:bodyPr lIns="45718" tIns="45718" rIns="45718" bIns="45718"/>
          <a:lstStyle>
            <a:lvl1pPr>
              <a:defRPr b="1"/>
            </a:lvl1pPr>
          </a:lstStyle>
          <a:p>
            <a:pPr/>
            <a:r>
              <a:t>Title Text</a:t>
            </a:r>
          </a:p>
        </p:txBody>
      </p:sp>
      <p:sp>
        <p:nvSpPr>
          <p:cNvPr id="260" name="Body Level One…"/>
          <p:cNvSpPr txBox="1"/>
          <p:nvPr>
            <p:ph type="body" sz="half" idx="1"/>
          </p:nvPr>
        </p:nvSpPr>
        <p:spPr>
          <a:xfrm>
            <a:off x="1493095" y="1293494"/>
            <a:ext cx="5582205" cy="4023362"/>
          </a:xfrm>
          <a:prstGeom prst="rect">
            <a:avLst/>
          </a:prstGeom>
        </p:spPr>
        <p:txBody>
          <a:bodyPr lIns="45718" tIns="45718" rIns="45718" bIns="45718"/>
          <a:lstStyle>
            <a:lvl1pPr>
              <a:defRPr sz="2000"/>
            </a:lvl1pPr>
            <a:lvl2pPr marL="574040" indent="-254000">
              <a:defRPr sz="2000"/>
            </a:lvl2pPr>
            <a:lvl3pPr marL="880110" indent="-285750">
              <a:defRPr sz="2000"/>
            </a:lvl3pPr>
            <a:lvl4pPr marL="1195250" indent="-326571">
              <a:defRPr sz="2000"/>
            </a:lvl4pPr>
            <a:lvl5pPr marL="1423850" indent="-326571">
              <a:defRPr sz="2000"/>
            </a:lvl5pPr>
          </a:lstStyle>
          <a:p>
            <a:pPr/>
            <a:r>
              <a:t>Body Level One</a:t>
            </a:r>
          </a:p>
          <a:p>
            <a:pPr lvl="1"/>
            <a:r>
              <a:t>Body Level Two</a:t>
            </a:r>
          </a:p>
          <a:p>
            <a:pPr lvl="2"/>
            <a:r>
              <a:t>Body Level Three</a:t>
            </a:r>
          </a:p>
          <a:p>
            <a:pPr lvl="3"/>
            <a:r>
              <a:t>Body Level Four</a:t>
            </a:r>
          </a:p>
          <a:p>
            <a:pPr lvl="4"/>
            <a:r>
              <a:t>Body Level Five</a:t>
            </a:r>
          </a:p>
        </p:txBody>
      </p:sp>
      <p:sp>
        <p:nvSpPr>
          <p:cNvPr id="261" name="Text Placeholder 3"/>
          <p:cNvSpPr/>
          <p:nvPr>
            <p:ph type="body" sz="quarter" idx="21"/>
          </p:nvPr>
        </p:nvSpPr>
        <p:spPr>
          <a:xfrm>
            <a:off x="7929411" y="3536829"/>
            <a:ext cx="3126645" cy="1797171"/>
          </a:xfrm>
          <a:prstGeom prst="rect">
            <a:avLst/>
          </a:prstGeom>
        </p:spPr>
        <p:txBody>
          <a:bodyPr lIns="45718" tIns="45718" rIns="45718" bIns="45718"/>
          <a:lstStyle/>
          <a:p>
            <a:pPr marL="0" indent="0">
              <a:spcBef>
                <a:spcPts val="800"/>
              </a:spcBef>
              <a:buClrTx/>
              <a:buSzTx/>
              <a:buNone/>
              <a:defRPr sz="1600"/>
            </a:pPr>
          </a:p>
        </p:txBody>
      </p:sp>
      <p:sp>
        <p:nvSpPr>
          <p:cNvPr id="262"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272" name="bottom graphic"/>
          <p:cNvGrpSpPr/>
          <p:nvPr/>
        </p:nvGrpSpPr>
        <p:grpSpPr>
          <a:xfrm>
            <a:off x="0" y="6309358"/>
            <a:ext cx="12199768" cy="548644"/>
            <a:chOff x="0" y="0"/>
            <a:chExt cx="12199768" cy="548642"/>
          </a:xfrm>
        </p:grpSpPr>
        <p:sp>
          <p:nvSpPr>
            <p:cNvPr id="269"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70"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71"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276" name="top graphic"/>
          <p:cNvGrpSpPr/>
          <p:nvPr/>
        </p:nvGrpSpPr>
        <p:grpSpPr>
          <a:xfrm>
            <a:off x="1278" y="1"/>
            <a:ext cx="12198490" cy="320042"/>
            <a:chOff x="0" y="0"/>
            <a:chExt cx="12198488" cy="320041"/>
          </a:xfrm>
        </p:grpSpPr>
        <p:sp>
          <p:nvSpPr>
            <p:cNvPr id="273"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74"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75"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77" name="frame"/>
          <p:cNvSpPr/>
          <p:nvPr/>
        </p:nvSpPr>
        <p:spPr>
          <a:xfrm>
            <a:off x="1218561" y="1019175"/>
            <a:ext cx="6131274" cy="4572000"/>
          </a:xfrm>
          <a:prstGeom prst="rect">
            <a:avLst/>
          </a:prstGeom>
          <a:ln w="101600">
            <a:solidFill>
              <a:srgbClr val="355D7E"/>
            </a:solidFill>
            <a:miter/>
          </a:ln>
        </p:spPr>
        <p:txBody>
          <a:bodyPr lIns="45719" rIns="45719" anchor="ctr"/>
          <a:lstStyle/>
          <a:p>
            <a:pPr algn="l">
              <a:defRPr>
                <a:solidFill>
                  <a:srgbClr val="FFFFFF"/>
                </a:solidFill>
              </a:defRPr>
            </a:pPr>
          </a:p>
        </p:txBody>
      </p:sp>
      <p:sp>
        <p:nvSpPr>
          <p:cNvPr id="278" name="Title Text"/>
          <p:cNvSpPr txBox="1"/>
          <p:nvPr>
            <p:ph type="title"/>
          </p:nvPr>
        </p:nvSpPr>
        <p:spPr>
          <a:xfrm>
            <a:off x="7929411" y="1371600"/>
            <a:ext cx="3126645" cy="2057400"/>
          </a:xfrm>
          <a:prstGeom prst="rect">
            <a:avLst/>
          </a:prstGeom>
        </p:spPr>
        <p:txBody>
          <a:bodyPr lIns="45718" tIns="45718" rIns="45718" bIns="45718"/>
          <a:lstStyle/>
          <a:p>
            <a:pPr/>
            <a:r>
              <a:t>Title Text</a:t>
            </a:r>
          </a:p>
        </p:txBody>
      </p:sp>
      <p:sp>
        <p:nvSpPr>
          <p:cNvPr id="279" name="Picture Placeholder 2"/>
          <p:cNvSpPr/>
          <p:nvPr>
            <p:ph type="pic" sz="half" idx="21"/>
          </p:nvPr>
        </p:nvSpPr>
        <p:spPr>
          <a:xfrm>
            <a:off x="1401585" y="1202055"/>
            <a:ext cx="5765227" cy="4206242"/>
          </a:xfrm>
          <a:prstGeom prst="rect">
            <a:avLst/>
          </a:prstGeom>
        </p:spPr>
        <p:txBody>
          <a:bodyPr lIns="91439" rIns="91439">
            <a:noAutofit/>
          </a:bodyPr>
          <a:lstStyle/>
          <a:p>
            <a:pPr/>
          </a:p>
        </p:txBody>
      </p:sp>
      <p:sp>
        <p:nvSpPr>
          <p:cNvPr id="280" name="Body Level One…"/>
          <p:cNvSpPr txBox="1"/>
          <p:nvPr>
            <p:ph type="body" sz="quarter" idx="1"/>
          </p:nvPr>
        </p:nvSpPr>
        <p:spPr>
          <a:xfrm>
            <a:off x="7929411" y="3536829"/>
            <a:ext cx="3126645" cy="1797172"/>
          </a:xfrm>
          <a:prstGeom prst="rect">
            <a:avLst/>
          </a:prstGeom>
        </p:spPr>
        <p:txBody>
          <a:bodyPr lIns="45718" tIns="45718" rIns="45718" bIns="45718"/>
          <a:lstStyle>
            <a:lvl1pPr marL="0" indent="0">
              <a:spcBef>
                <a:spcPts val="800"/>
              </a:spcBef>
              <a:buClrTx/>
              <a:buSzTx/>
              <a:buNone/>
              <a:defRPr sz="1600"/>
            </a:lvl1pPr>
            <a:lvl2pPr marL="0" indent="0">
              <a:spcBef>
                <a:spcPts val="800"/>
              </a:spcBef>
              <a:buClrTx/>
              <a:buSzTx/>
              <a:buNone/>
              <a:defRPr sz="1600"/>
            </a:lvl2pPr>
            <a:lvl3pPr marL="0" indent="0">
              <a:spcBef>
                <a:spcPts val="800"/>
              </a:spcBef>
              <a:buClrTx/>
              <a:buSzTx/>
              <a:buNone/>
              <a:defRPr sz="1600"/>
            </a:lvl3pPr>
            <a:lvl4pPr marL="0" indent="0">
              <a:spcBef>
                <a:spcPts val="800"/>
              </a:spcBef>
              <a:buClrTx/>
              <a:buSzTx/>
              <a:buNone/>
              <a:defRPr sz="1600"/>
            </a:lvl4pPr>
            <a:lvl5pPr marL="0" indent="0">
              <a:spcBef>
                <a:spcPts val="800"/>
              </a:spcBef>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81"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grpSp>
        <p:nvGrpSpPr>
          <p:cNvPr id="36" name="top graphic"/>
          <p:cNvGrpSpPr/>
          <p:nvPr/>
        </p:nvGrpSpPr>
        <p:grpSpPr>
          <a:xfrm>
            <a:off x="1278" y="-1"/>
            <a:ext cx="12188954" cy="320042"/>
            <a:chOff x="0" y="0"/>
            <a:chExt cx="12188952" cy="320040"/>
          </a:xfrm>
        </p:grpSpPr>
        <p:sp>
          <p:nvSpPr>
            <p:cNvPr id="33"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34"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35"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37" name="Title Text"/>
          <p:cNvSpPr txBox="1"/>
          <p:nvPr>
            <p:ph type="title"/>
          </p:nvPr>
        </p:nvSpPr>
        <p:spPr>
          <a:xfrm>
            <a:off x="1522876" y="609600"/>
            <a:ext cx="9143539" cy="1066800"/>
          </a:xfrm>
          <a:prstGeom prst="rect">
            <a:avLst/>
          </a:prstGeom>
        </p:spPr>
        <p:txBody>
          <a:bodyPr/>
          <a:lstStyle/>
          <a:p>
            <a:pPr/>
            <a:r>
              <a:t>Title Text</a:t>
            </a:r>
          </a:p>
        </p:txBody>
      </p:sp>
      <p:sp>
        <p:nvSpPr>
          <p:cNvPr id="38" name="Body Level One…"/>
          <p:cNvSpPr txBox="1"/>
          <p:nvPr>
            <p:ph type="body" idx="1"/>
          </p:nvPr>
        </p:nvSpPr>
        <p:spPr>
          <a:xfrm>
            <a:off x="1522876" y="1905000"/>
            <a:ext cx="9143539" cy="369746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grpSp>
        <p:nvGrpSpPr>
          <p:cNvPr id="291" name="bottom graphic"/>
          <p:cNvGrpSpPr/>
          <p:nvPr/>
        </p:nvGrpSpPr>
        <p:grpSpPr>
          <a:xfrm>
            <a:off x="0" y="6309358"/>
            <a:ext cx="12199768" cy="548644"/>
            <a:chOff x="0" y="0"/>
            <a:chExt cx="12199768" cy="548642"/>
          </a:xfrm>
        </p:grpSpPr>
        <p:sp>
          <p:nvSpPr>
            <p:cNvPr id="288" name="Rectangle 6"/>
            <p:cNvSpPr/>
            <p:nvPr/>
          </p:nvSpPr>
          <p:spPr>
            <a:xfrm>
              <a:off x="-1" y="91440"/>
              <a:ext cx="12198362" cy="457202"/>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89" name="Rectangle 7"/>
            <p:cNvSpPr/>
            <p:nvPr/>
          </p:nvSpPr>
          <p:spPr>
            <a:xfrm>
              <a:off x="1278" y="-1"/>
              <a:ext cx="12198490" cy="9721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90" name="Rectangle 8"/>
            <p:cNvSpPr/>
            <p:nvPr/>
          </p:nvSpPr>
          <p:spPr>
            <a:xfrm>
              <a:off x="1278" y="69783"/>
              <a:ext cx="12198490" cy="27434"/>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grpSp>
        <p:nvGrpSpPr>
          <p:cNvPr id="295" name="top graphic"/>
          <p:cNvGrpSpPr/>
          <p:nvPr/>
        </p:nvGrpSpPr>
        <p:grpSpPr>
          <a:xfrm>
            <a:off x="1278" y="1"/>
            <a:ext cx="12198490" cy="320042"/>
            <a:chOff x="0" y="0"/>
            <a:chExt cx="12198488" cy="320041"/>
          </a:xfrm>
        </p:grpSpPr>
        <p:sp>
          <p:nvSpPr>
            <p:cNvPr id="292" name="Rectangle 10"/>
            <p:cNvSpPr/>
            <p:nvPr/>
          </p:nvSpPr>
          <p:spPr>
            <a:xfrm>
              <a:off x="-1" y="0"/>
              <a:ext cx="12198490"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93" name="Rectangle 11"/>
            <p:cNvSpPr/>
            <p:nvPr/>
          </p:nvSpPr>
          <p:spPr>
            <a:xfrm>
              <a:off x="-1" y="170234"/>
              <a:ext cx="12198490" cy="149808"/>
            </a:xfrm>
            <a:prstGeom prst="rect">
              <a:avLst/>
            </a:prstGeom>
            <a:solidFill>
              <a:srgbClr val="775F55"/>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sp>
          <p:nvSpPr>
            <p:cNvPr id="294" name="Rectangle 12"/>
            <p:cNvSpPr/>
            <p:nvPr/>
          </p:nvSpPr>
          <p:spPr>
            <a:xfrm>
              <a:off x="-1" y="231421"/>
              <a:ext cx="12198490"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lgn="l">
                <a:defRPr>
                  <a:solidFill>
                    <a:srgbClr val="FFFFFF"/>
                  </a:solidFill>
                </a:defRPr>
              </a:pPr>
            </a:p>
          </p:txBody>
        </p:sp>
      </p:grpSp>
      <p:sp>
        <p:nvSpPr>
          <p:cNvPr id="296" name="Title Text"/>
          <p:cNvSpPr txBox="1"/>
          <p:nvPr>
            <p:ph type="title"/>
          </p:nvPr>
        </p:nvSpPr>
        <p:spPr>
          <a:xfrm>
            <a:off x="1524066" y="609600"/>
            <a:ext cx="9150692" cy="1066800"/>
          </a:xfrm>
          <a:prstGeom prst="rect">
            <a:avLst/>
          </a:prstGeom>
        </p:spPr>
        <p:txBody>
          <a:bodyPr lIns="45718" tIns="45718" rIns="45718" bIns="45718"/>
          <a:lstStyle/>
          <a:p>
            <a:pPr/>
            <a:r>
              <a:t>Title Text</a:t>
            </a:r>
          </a:p>
        </p:txBody>
      </p:sp>
      <p:sp>
        <p:nvSpPr>
          <p:cNvPr id="297" name="Body Level One…"/>
          <p:cNvSpPr txBox="1"/>
          <p:nvPr>
            <p:ph type="body" idx="1"/>
          </p:nvPr>
        </p:nvSpPr>
        <p:spPr>
          <a:xfrm>
            <a:off x="1524066" y="1905000"/>
            <a:ext cx="9150692" cy="3697467"/>
          </a:xfrm>
          <a:prstGeom prst="rect">
            <a:avLst/>
          </a:prstGeom>
        </p:spPr>
        <p:txBody>
          <a:bodyPr lIns="45718" tIns="45718" rIns="45718" bIns="45718"/>
          <a:lstStyle>
            <a:lvl2pPr marL="594359" indent="-274319"/>
          </a:lstStyle>
          <a:p>
            <a:pPr/>
            <a:r>
              <a:t>Body Level One</a:t>
            </a:r>
          </a:p>
          <a:p>
            <a:pPr lvl="1"/>
            <a:r>
              <a:t>Body Level Two</a:t>
            </a:r>
          </a:p>
          <a:p>
            <a:pPr lvl="2"/>
            <a:r>
              <a:t>Body Level Three</a:t>
            </a:r>
          </a:p>
          <a:p>
            <a:pPr lvl="3"/>
            <a:r>
              <a:t>Body Level Four</a:t>
            </a:r>
          </a:p>
          <a:p>
            <a:pPr lvl="4"/>
            <a:r>
              <a:t>Body Level Five</a:t>
            </a:r>
          </a:p>
        </p:txBody>
      </p:sp>
      <p:sp>
        <p:nvSpPr>
          <p:cNvPr id="298" name="Slide Number"/>
          <p:cNvSpPr txBox="1"/>
          <p:nvPr>
            <p:ph type="sldNum" sz="quarter" idx="2"/>
          </p:nvPr>
        </p:nvSpPr>
        <p:spPr>
          <a:xfrm>
            <a:off x="10429006" y="6518311"/>
            <a:ext cx="245749" cy="22570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6" name="Title Text"/>
          <p:cNvSpPr txBox="1"/>
          <p:nvPr>
            <p:ph type="title"/>
          </p:nvPr>
        </p:nvSpPr>
        <p:spPr>
          <a:xfrm>
            <a:off x="1522412" y="1905000"/>
            <a:ext cx="9144001" cy="2667000"/>
          </a:xfrm>
          <a:prstGeom prst="rect">
            <a:avLst/>
          </a:prstGeom>
        </p:spPr>
        <p:txBody>
          <a:bodyPr/>
          <a:lstStyle>
            <a:lvl1pPr>
              <a:defRPr sz="5400"/>
            </a:lvl1pPr>
          </a:lstStyle>
          <a:p>
            <a:pPr/>
            <a:r>
              <a:t>Title Text</a:t>
            </a:r>
          </a:p>
        </p:txBody>
      </p:sp>
      <p:sp>
        <p:nvSpPr>
          <p:cNvPr id="47" name="Body Level One…"/>
          <p:cNvSpPr txBox="1"/>
          <p:nvPr>
            <p:ph type="body" sz="quarter" idx="1"/>
          </p:nvPr>
        </p:nvSpPr>
        <p:spPr>
          <a:xfrm>
            <a:off x="1522412" y="4876800"/>
            <a:ext cx="8229599" cy="1143000"/>
          </a:xfrm>
          <a:prstGeom prst="rect">
            <a:avLst/>
          </a:prstGeom>
        </p:spPr>
        <p:txBody>
          <a:bodyPr/>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grpSp>
        <p:nvGrpSpPr>
          <p:cNvPr id="58" name="top graphic"/>
          <p:cNvGrpSpPr/>
          <p:nvPr/>
        </p:nvGrpSpPr>
        <p:grpSpPr>
          <a:xfrm>
            <a:off x="1278" y="-1"/>
            <a:ext cx="12188954" cy="320042"/>
            <a:chOff x="0" y="0"/>
            <a:chExt cx="12188952" cy="320040"/>
          </a:xfrm>
        </p:grpSpPr>
        <p:sp>
          <p:nvSpPr>
            <p:cNvPr id="55"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56"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57"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59" name="Title Text"/>
          <p:cNvSpPr txBox="1"/>
          <p:nvPr>
            <p:ph type="title"/>
          </p:nvPr>
        </p:nvSpPr>
        <p:spPr>
          <a:xfrm>
            <a:off x="1522876" y="609600"/>
            <a:ext cx="9143539" cy="1066800"/>
          </a:xfrm>
          <a:prstGeom prst="rect">
            <a:avLst/>
          </a:prstGeom>
        </p:spPr>
        <p:txBody>
          <a:bodyPr/>
          <a:lstStyle/>
          <a:p>
            <a:pPr/>
            <a:r>
              <a:t>Title Text</a:t>
            </a:r>
          </a:p>
        </p:txBody>
      </p:sp>
      <p:sp>
        <p:nvSpPr>
          <p:cNvPr id="60" name="Body Level One…"/>
          <p:cNvSpPr txBox="1"/>
          <p:nvPr>
            <p:ph type="body" sz="half" idx="1"/>
          </p:nvPr>
        </p:nvSpPr>
        <p:spPr>
          <a:xfrm>
            <a:off x="1522412" y="1904999"/>
            <a:ext cx="4435566" cy="408892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grpSp>
        <p:nvGrpSpPr>
          <p:cNvPr id="71" name="top graphic"/>
          <p:cNvGrpSpPr/>
          <p:nvPr/>
        </p:nvGrpSpPr>
        <p:grpSpPr>
          <a:xfrm>
            <a:off x="1278" y="-1"/>
            <a:ext cx="12188954" cy="320042"/>
            <a:chOff x="0" y="0"/>
            <a:chExt cx="12188952" cy="320040"/>
          </a:xfrm>
        </p:grpSpPr>
        <p:sp>
          <p:nvSpPr>
            <p:cNvPr id="68"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69"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70"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72" name="Title Text"/>
          <p:cNvSpPr txBox="1"/>
          <p:nvPr>
            <p:ph type="title"/>
          </p:nvPr>
        </p:nvSpPr>
        <p:spPr>
          <a:xfrm>
            <a:off x="1522876" y="609600"/>
            <a:ext cx="9143539" cy="1066800"/>
          </a:xfrm>
          <a:prstGeom prst="rect">
            <a:avLst/>
          </a:prstGeom>
        </p:spPr>
        <p:txBody>
          <a:bodyPr/>
          <a:lstStyle/>
          <a:p>
            <a:pPr/>
            <a:r>
              <a:t>Title Text</a:t>
            </a:r>
          </a:p>
        </p:txBody>
      </p:sp>
      <p:sp>
        <p:nvSpPr>
          <p:cNvPr id="73" name="Body Level One…"/>
          <p:cNvSpPr txBox="1"/>
          <p:nvPr>
            <p:ph type="body" sz="quarter" idx="1"/>
          </p:nvPr>
        </p:nvSpPr>
        <p:spPr>
          <a:xfrm>
            <a:off x="1522412" y="1828800"/>
            <a:ext cx="4419600" cy="685802"/>
          </a:xfrm>
          <a:prstGeom prst="rect">
            <a:avLst/>
          </a:prstGeom>
        </p:spPr>
        <p:txBody>
          <a:bodyPr anchor="ctr"/>
          <a:lstStyle>
            <a:lvl1pPr marL="0" indent="0">
              <a:spcBef>
                <a:spcPts val="0"/>
              </a:spcBef>
              <a:buClrTx/>
              <a:buSzTx/>
              <a:buNone/>
              <a:defRPr b="1" sz="2000"/>
            </a:lvl1pPr>
            <a:lvl2pPr marL="0" indent="457200">
              <a:spcBef>
                <a:spcPts val="0"/>
              </a:spcBef>
              <a:buClrTx/>
              <a:buSzTx/>
              <a:buNone/>
              <a:defRPr b="1" sz="2000"/>
            </a:lvl2pPr>
            <a:lvl3pPr marL="0" indent="914400">
              <a:spcBef>
                <a:spcPts val="0"/>
              </a:spcBef>
              <a:buClrTx/>
              <a:buSzTx/>
              <a:buNone/>
              <a:defRPr b="1" sz="2000"/>
            </a:lvl3pPr>
            <a:lvl4pPr marL="0" indent="1371600">
              <a:spcBef>
                <a:spcPts val="0"/>
              </a:spcBef>
              <a:buClrTx/>
              <a:buSzTx/>
              <a:buNone/>
              <a:defRPr b="1" sz="2000"/>
            </a:lvl4pPr>
            <a:lvl5pPr marL="0" indent="1828800">
              <a:spcBef>
                <a:spcPts val="0"/>
              </a:spcBef>
              <a:buClrTx/>
              <a:buSzTx/>
              <a:buNone/>
              <a:defRPr b="1" sz="20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4"/>
          <p:cNvSpPr/>
          <p:nvPr>
            <p:ph type="body" sz="quarter" idx="21"/>
          </p:nvPr>
        </p:nvSpPr>
        <p:spPr>
          <a:xfrm>
            <a:off x="6246814" y="1828799"/>
            <a:ext cx="4419599" cy="685803"/>
          </a:xfrm>
          <a:prstGeom prst="rect">
            <a:avLst/>
          </a:prstGeom>
        </p:spPr>
        <p:txBody>
          <a:bodyPr anchor="ctr"/>
          <a:lstStyle/>
          <a:p>
            <a:pPr marL="0" indent="0">
              <a:spcBef>
                <a:spcPts val="0"/>
              </a:spcBef>
              <a:buClrTx/>
              <a:buSzTx/>
              <a:buNone/>
              <a:defRPr b="1" sz="20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grpSp>
        <p:nvGrpSpPr>
          <p:cNvPr id="85" name="top graphic"/>
          <p:cNvGrpSpPr/>
          <p:nvPr/>
        </p:nvGrpSpPr>
        <p:grpSpPr>
          <a:xfrm>
            <a:off x="1278" y="-1"/>
            <a:ext cx="12188954" cy="320042"/>
            <a:chOff x="0" y="0"/>
            <a:chExt cx="12188952" cy="320040"/>
          </a:xfrm>
        </p:grpSpPr>
        <p:sp>
          <p:nvSpPr>
            <p:cNvPr id="82"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83"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84"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86" name="Title Text"/>
          <p:cNvSpPr txBox="1"/>
          <p:nvPr>
            <p:ph type="title"/>
          </p:nvPr>
        </p:nvSpPr>
        <p:spPr>
          <a:xfrm>
            <a:off x="1522876" y="609600"/>
            <a:ext cx="9143539" cy="1066800"/>
          </a:xfrm>
          <a:prstGeom prst="rect">
            <a:avLst/>
          </a:prstGeom>
        </p:spPr>
        <p:txBody>
          <a:bodyPr/>
          <a:lstStyle/>
          <a:p>
            <a:pPr/>
            <a:r>
              <a:t>Title Text</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grpSp>
        <p:nvGrpSpPr>
          <p:cNvPr id="104" name="top graphic"/>
          <p:cNvGrpSpPr/>
          <p:nvPr/>
        </p:nvGrpSpPr>
        <p:grpSpPr>
          <a:xfrm>
            <a:off x="1278" y="-1"/>
            <a:ext cx="12188954" cy="320042"/>
            <a:chOff x="0" y="0"/>
            <a:chExt cx="12188952" cy="320040"/>
          </a:xfrm>
        </p:grpSpPr>
        <p:sp>
          <p:nvSpPr>
            <p:cNvPr id="101"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02"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03"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105" name="frame"/>
          <p:cNvSpPr/>
          <p:nvPr/>
        </p:nvSpPr>
        <p:spPr>
          <a:xfrm>
            <a:off x="1217610" y="1019175"/>
            <a:ext cx="6126480" cy="4572000"/>
          </a:xfrm>
          <a:prstGeom prst="rect">
            <a:avLst/>
          </a:prstGeom>
          <a:ln w="101600">
            <a:solidFill>
              <a:srgbClr val="355D7E"/>
            </a:solidFill>
            <a:miter/>
          </a:ln>
        </p:spPr>
        <p:txBody>
          <a:bodyPr lIns="45719" rIns="45719" anchor="ctr"/>
          <a:lstStyle/>
          <a:p>
            <a:pPr>
              <a:defRPr>
                <a:solidFill>
                  <a:srgbClr val="FFFFFF"/>
                </a:solidFill>
              </a:defRPr>
            </a:pPr>
          </a:p>
        </p:txBody>
      </p:sp>
      <p:sp>
        <p:nvSpPr>
          <p:cNvPr id="106" name="Title Text"/>
          <p:cNvSpPr txBox="1"/>
          <p:nvPr>
            <p:ph type="title"/>
          </p:nvPr>
        </p:nvSpPr>
        <p:spPr>
          <a:xfrm>
            <a:off x="7923214" y="1371600"/>
            <a:ext cx="3124201" cy="2057400"/>
          </a:xfrm>
          <a:prstGeom prst="rect">
            <a:avLst/>
          </a:prstGeom>
        </p:spPr>
        <p:txBody>
          <a:bodyPr/>
          <a:lstStyle>
            <a:lvl1pPr>
              <a:defRPr b="1"/>
            </a:lvl1pPr>
          </a:lstStyle>
          <a:p>
            <a:pPr/>
            <a:r>
              <a:t>Title Text</a:t>
            </a:r>
          </a:p>
        </p:txBody>
      </p:sp>
      <p:sp>
        <p:nvSpPr>
          <p:cNvPr id="107" name="Body Level One…"/>
          <p:cNvSpPr txBox="1"/>
          <p:nvPr>
            <p:ph type="body" sz="half" idx="1"/>
          </p:nvPr>
        </p:nvSpPr>
        <p:spPr>
          <a:xfrm>
            <a:off x="1491929" y="1293494"/>
            <a:ext cx="5577842" cy="4023361"/>
          </a:xfrm>
          <a:prstGeom prst="rect">
            <a:avLst/>
          </a:prstGeom>
        </p:spPr>
        <p:txBody>
          <a:bodyPr/>
          <a:lstStyle>
            <a:lvl1pPr>
              <a:defRPr sz="2000"/>
            </a:lvl1pPr>
            <a:lvl2pPr marL="574040" indent="-254000">
              <a:defRPr sz="2000"/>
            </a:lvl2pPr>
            <a:lvl3pPr marL="880110" indent="-285750">
              <a:defRPr sz="2000"/>
            </a:lvl3pPr>
            <a:lvl4pPr marL="1195251" indent="-326571">
              <a:defRPr sz="2000"/>
            </a:lvl4pPr>
            <a:lvl5pPr marL="1423851" indent="-326571">
              <a:defRPr sz="2000"/>
            </a:lvl5pPr>
          </a:lstStyle>
          <a:p>
            <a:pPr/>
            <a:r>
              <a:t>Body Level One</a:t>
            </a:r>
          </a:p>
          <a:p>
            <a:pPr lvl="1"/>
            <a:r>
              <a:t>Body Level Two</a:t>
            </a:r>
          </a:p>
          <a:p>
            <a:pPr lvl="2"/>
            <a:r>
              <a:t>Body Level Three</a:t>
            </a:r>
          </a:p>
          <a:p>
            <a:pPr lvl="3"/>
            <a:r>
              <a:t>Body Level Four</a:t>
            </a:r>
          </a:p>
          <a:p>
            <a:pPr lvl="4"/>
            <a:r>
              <a:t>Body Level Five</a:t>
            </a:r>
          </a:p>
        </p:txBody>
      </p:sp>
      <p:sp>
        <p:nvSpPr>
          <p:cNvPr id="108" name="Text Placeholder 3"/>
          <p:cNvSpPr/>
          <p:nvPr>
            <p:ph type="body" sz="quarter" idx="21"/>
          </p:nvPr>
        </p:nvSpPr>
        <p:spPr>
          <a:xfrm>
            <a:off x="7923214" y="3536829"/>
            <a:ext cx="3124201" cy="1797170"/>
          </a:xfrm>
          <a:prstGeom prst="rect">
            <a:avLst/>
          </a:prstGeom>
        </p:spPr>
        <p:txBody>
          <a:bodyPr/>
          <a:lstStyle/>
          <a:p>
            <a:pPr marL="0" indent="0">
              <a:spcBef>
                <a:spcPts val="800"/>
              </a:spcBef>
              <a:buClrTx/>
              <a:buSzTx/>
              <a:buNone/>
              <a:defRPr sz="1600"/>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grpSp>
        <p:nvGrpSpPr>
          <p:cNvPr id="119" name="top graphic"/>
          <p:cNvGrpSpPr/>
          <p:nvPr/>
        </p:nvGrpSpPr>
        <p:grpSpPr>
          <a:xfrm>
            <a:off x="1278" y="-1"/>
            <a:ext cx="12188954" cy="320042"/>
            <a:chOff x="0" y="0"/>
            <a:chExt cx="12188952" cy="320040"/>
          </a:xfrm>
        </p:grpSpPr>
        <p:sp>
          <p:nvSpPr>
            <p:cNvPr id="116"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17"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18" name="Rectangle 12"/>
            <p:cNvSpPr/>
            <p:nvPr/>
          </p:nvSpPr>
          <p:spPr>
            <a:xfrm>
              <a:off x="-1" y="231421"/>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120" name="frame"/>
          <p:cNvSpPr/>
          <p:nvPr/>
        </p:nvSpPr>
        <p:spPr>
          <a:xfrm>
            <a:off x="1217610" y="1019175"/>
            <a:ext cx="6126480" cy="4572000"/>
          </a:xfrm>
          <a:prstGeom prst="rect">
            <a:avLst/>
          </a:prstGeom>
          <a:ln w="101600">
            <a:solidFill>
              <a:srgbClr val="355D7E"/>
            </a:solidFill>
            <a:miter/>
          </a:ln>
        </p:spPr>
        <p:txBody>
          <a:bodyPr lIns="45719" rIns="45719" anchor="ctr"/>
          <a:lstStyle/>
          <a:p>
            <a:pPr>
              <a:defRPr>
                <a:solidFill>
                  <a:srgbClr val="FFFFFF"/>
                </a:solidFill>
              </a:defRPr>
            </a:pPr>
          </a:p>
        </p:txBody>
      </p:sp>
      <p:sp>
        <p:nvSpPr>
          <p:cNvPr id="121" name="Title Text"/>
          <p:cNvSpPr txBox="1"/>
          <p:nvPr>
            <p:ph type="title"/>
          </p:nvPr>
        </p:nvSpPr>
        <p:spPr>
          <a:xfrm>
            <a:off x="7923214" y="1371600"/>
            <a:ext cx="3124201" cy="2057400"/>
          </a:xfrm>
          <a:prstGeom prst="rect">
            <a:avLst/>
          </a:prstGeom>
        </p:spPr>
        <p:txBody>
          <a:bodyPr/>
          <a:lstStyle/>
          <a:p>
            <a:pPr/>
            <a:r>
              <a:t>Title Text</a:t>
            </a:r>
          </a:p>
        </p:txBody>
      </p:sp>
      <p:sp>
        <p:nvSpPr>
          <p:cNvPr id="122" name="Picture Placeholder 2"/>
          <p:cNvSpPr/>
          <p:nvPr>
            <p:ph type="pic" sz="half" idx="21"/>
          </p:nvPr>
        </p:nvSpPr>
        <p:spPr>
          <a:xfrm>
            <a:off x="1400490" y="1202055"/>
            <a:ext cx="5760721" cy="4206241"/>
          </a:xfrm>
          <a:prstGeom prst="rect">
            <a:avLst/>
          </a:prstGeom>
        </p:spPr>
        <p:txBody>
          <a:bodyPr lIns="91439" rIns="91439">
            <a:noAutofit/>
          </a:bodyPr>
          <a:lstStyle/>
          <a:p>
            <a:pPr/>
          </a:p>
        </p:txBody>
      </p:sp>
      <p:sp>
        <p:nvSpPr>
          <p:cNvPr id="123" name="Body Level One…"/>
          <p:cNvSpPr txBox="1"/>
          <p:nvPr>
            <p:ph type="body" sz="quarter" idx="1"/>
          </p:nvPr>
        </p:nvSpPr>
        <p:spPr>
          <a:xfrm>
            <a:off x="7923214" y="3536829"/>
            <a:ext cx="3124201" cy="1797171"/>
          </a:xfrm>
          <a:prstGeom prst="rect">
            <a:avLst/>
          </a:prstGeom>
        </p:spPr>
        <p:txBody>
          <a:bodyPr/>
          <a:lstStyle>
            <a:lvl1pPr marL="0" indent="0">
              <a:spcBef>
                <a:spcPts val="800"/>
              </a:spcBef>
              <a:buClrTx/>
              <a:buSzTx/>
              <a:buNone/>
              <a:defRPr sz="1600"/>
            </a:lvl1pPr>
            <a:lvl2pPr marL="0" indent="457200">
              <a:spcBef>
                <a:spcPts val="800"/>
              </a:spcBef>
              <a:buClrTx/>
              <a:buSzTx/>
              <a:buNone/>
              <a:defRPr sz="1600"/>
            </a:lvl2pPr>
            <a:lvl3pPr marL="0" indent="914400">
              <a:spcBef>
                <a:spcPts val="800"/>
              </a:spcBef>
              <a:buClrTx/>
              <a:buSzTx/>
              <a:buNone/>
              <a:defRPr sz="1600"/>
            </a:lvl3pPr>
            <a:lvl4pPr marL="0" indent="1371600">
              <a:spcBef>
                <a:spcPts val="800"/>
              </a:spcBef>
              <a:buClrTx/>
              <a:buSzTx/>
              <a:buNone/>
              <a:defRPr sz="1600"/>
            </a:lvl4pPr>
            <a:lvl5pPr marL="0" indent="1828800">
              <a:spcBef>
                <a:spcPts val="800"/>
              </a:spcBef>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5" name="bottom graphic"/>
          <p:cNvGrpSpPr/>
          <p:nvPr/>
        </p:nvGrpSpPr>
        <p:grpSpPr>
          <a:xfrm>
            <a:off x="-1" y="6309359"/>
            <a:ext cx="12190233" cy="548641"/>
            <a:chOff x="0" y="0"/>
            <a:chExt cx="12190231" cy="548640"/>
          </a:xfrm>
        </p:grpSpPr>
        <p:sp>
          <p:nvSpPr>
            <p:cNvPr id="2" name="Rectangle 6"/>
            <p:cNvSpPr/>
            <p:nvPr/>
          </p:nvSpPr>
          <p:spPr>
            <a:xfrm>
              <a:off x="0" y="91440"/>
              <a:ext cx="12188826" cy="457201"/>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3" name="Rectangle 7"/>
            <p:cNvSpPr/>
            <p:nvPr/>
          </p:nvSpPr>
          <p:spPr>
            <a:xfrm>
              <a:off x="1278" y="-1"/>
              <a:ext cx="12188954" cy="9721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4" name="Rectangle 8"/>
            <p:cNvSpPr/>
            <p:nvPr/>
          </p:nvSpPr>
          <p:spPr>
            <a:xfrm>
              <a:off x="1278" y="69783"/>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6" name="Title Text"/>
          <p:cNvSpPr txBox="1"/>
          <p:nvPr>
            <p:ph type="title"/>
          </p:nvPr>
        </p:nvSpPr>
        <p:spPr>
          <a:xfrm>
            <a:off x="608965" y="0"/>
            <a:ext cx="1096137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608965" y="1600200"/>
            <a:ext cx="1096137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10420662" y="6518311"/>
            <a:ext cx="245751" cy="225708"/>
          </a:xfrm>
          <a:prstGeom prst="rect">
            <a:avLst/>
          </a:prstGeom>
          <a:ln w="12700">
            <a:miter lim="400000"/>
          </a:ln>
        </p:spPr>
        <p:txBody>
          <a:bodyPr wrap="none" lIns="45719" rIns="45719" anchor="ctr">
            <a:spAutoFit/>
          </a:bodyPr>
          <a:lstStyle>
            <a:lvl1pPr algn="r">
              <a:defRPr sz="11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355D7E"/>
          </a:solidFill>
          <a:uFillTx/>
          <a:latin typeface="+mj-lt"/>
          <a:ea typeface="+mj-ea"/>
          <a:cs typeface="+mj-cs"/>
          <a:sym typeface="Calibri"/>
        </a:defRPr>
      </a:lvl9pPr>
    </p:titleStyle>
    <p:bodyStyle>
      <a:lvl1pPr marL="274320" marR="0" indent="-274320" algn="l" defTabSz="914400" rtl="0" latinLnBrk="0">
        <a:lnSpc>
          <a:spcPct val="90000"/>
        </a:lnSpc>
        <a:spcBef>
          <a:spcPts val="1800"/>
        </a:spcBef>
        <a:spcAft>
          <a:spcPts val="0"/>
        </a:spcAft>
        <a:buClr>
          <a:srgbClr val="000000"/>
        </a:buClr>
        <a:buSzPct val="80000"/>
        <a:buFontTx/>
        <a:buChar char="▪"/>
        <a:tabLst/>
        <a:defRPr b="0" baseline="0" cap="none" i="0" spc="0" strike="noStrike" sz="2400" u="none">
          <a:solidFill>
            <a:srgbClr val="000000"/>
          </a:solidFill>
          <a:uFillTx/>
          <a:latin typeface="+mj-lt"/>
          <a:ea typeface="+mj-ea"/>
          <a:cs typeface="+mj-cs"/>
          <a:sym typeface="Calibri"/>
        </a:defRPr>
      </a:lvl1pPr>
      <a:lvl2pPr marL="594359" marR="0" indent="-274319" algn="l" defTabSz="914400" rtl="0" latinLnBrk="0">
        <a:lnSpc>
          <a:spcPct val="90000"/>
        </a:lnSpc>
        <a:spcBef>
          <a:spcPts val="1800"/>
        </a:spcBef>
        <a:spcAft>
          <a:spcPts val="0"/>
        </a:spcAft>
        <a:buClr>
          <a:srgbClr val="000000"/>
        </a:buClr>
        <a:buSzPct val="100000"/>
        <a:buFontTx/>
        <a:buChar char="–"/>
        <a:tabLst/>
        <a:defRPr b="0" baseline="0" cap="none" i="0" spc="0" strike="noStrike" sz="2400" u="none">
          <a:solidFill>
            <a:srgbClr val="000000"/>
          </a:solidFill>
          <a:uFillTx/>
          <a:latin typeface="+mj-lt"/>
          <a:ea typeface="+mj-ea"/>
          <a:cs typeface="+mj-cs"/>
          <a:sym typeface="Calibri"/>
        </a:defRPr>
      </a:lvl2pPr>
      <a:lvl3pPr marL="899160" marR="0" indent="-304800" algn="l" defTabSz="914400" rtl="0" latinLnBrk="0">
        <a:lnSpc>
          <a:spcPct val="90000"/>
        </a:lnSpc>
        <a:spcBef>
          <a:spcPts val="1800"/>
        </a:spcBef>
        <a:spcAft>
          <a:spcPts val="0"/>
        </a:spcAft>
        <a:buClr>
          <a:srgbClr val="000000"/>
        </a:buClr>
        <a:buSzPct val="80000"/>
        <a:buFontTx/>
        <a:buChar char="▪"/>
        <a:tabLst/>
        <a:defRPr b="0" baseline="0" cap="none" i="0" spc="0" strike="noStrike" sz="2400" u="none">
          <a:solidFill>
            <a:srgbClr val="000000"/>
          </a:solidFill>
          <a:uFillTx/>
          <a:latin typeface="+mj-lt"/>
          <a:ea typeface="+mj-ea"/>
          <a:cs typeface="+mj-cs"/>
          <a:sym typeface="Calibri"/>
        </a:defRPr>
      </a:lvl3pPr>
      <a:lvl4pPr marL="1211580" marR="0" indent="-342900" algn="l" defTabSz="914400" rtl="0" latinLnBrk="0">
        <a:lnSpc>
          <a:spcPct val="90000"/>
        </a:lnSpc>
        <a:spcBef>
          <a:spcPts val="1800"/>
        </a:spcBef>
        <a:spcAft>
          <a:spcPts val="0"/>
        </a:spcAft>
        <a:buClr>
          <a:srgbClr val="000000"/>
        </a:buClr>
        <a:buSzPct val="100000"/>
        <a:buFontTx/>
        <a:buChar char="–"/>
        <a:tabLst/>
        <a:defRPr b="0" baseline="0" cap="none" i="0" spc="0" strike="noStrike" sz="2400" u="none">
          <a:solidFill>
            <a:srgbClr val="000000"/>
          </a:solidFill>
          <a:uFillTx/>
          <a:latin typeface="+mj-lt"/>
          <a:ea typeface="+mj-ea"/>
          <a:cs typeface="+mj-cs"/>
          <a:sym typeface="Calibri"/>
        </a:defRPr>
      </a:lvl4pPr>
      <a:lvl5pPr marL="1440180" marR="0" indent="-342900" algn="l" defTabSz="914400" rtl="0" latinLnBrk="0">
        <a:lnSpc>
          <a:spcPct val="90000"/>
        </a:lnSpc>
        <a:spcBef>
          <a:spcPts val="1800"/>
        </a:spcBef>
        <a:spcAft>
          <a:spcPts val="0"/>
        </a:spcAft>
        <a:buClr>
          <a:srgbClr val="000000"/>
        </a:buClr>
        <a:buSzPct val="80000"/>
        <a:buFontTx/>
        <a:buChar char="▪"/>
        <a:tabLst/>
        <a:defRPr b="0" baseline="0" cap="none" i="0" spc="0" strike="noStrike" sz="2400" u="none">
          <a:solidFill>
            <a:srgbClr val="000000"/>
          </a:solidFill>
          <a:uFillTx/>
          <a:latin typeface="+mj-lt"/>
          <a:ea typeface="+mj-ea"/>
          <a:cs typeface="+mj-cs"/>
          <a:sym typeface="Calibri"/>
        </a:defRPr>
      </a:lvl5pPr>
      <a:lvl6pPr marL="1668779" marR="0" indent="-342899" algn="l" defTabSz="914400" rtl="0" latinLnBrk="0">
        <a:lnSpc>
          <a:spcPct val="90000"/>
        </a:lnSpc>
        <a:spcBef>
          <a:spcPts val="1800"/>
        </a:spcBef>
        <a:spcAft>
          <a:spcPts val="0"/>
        </a:spcAft>
        <a:buClr>
          <a:srgbClr val="000000"/>
        </a:buClr>
        <a:buSzPct val="100000"/>
        <a:buFontTx/>
        <a:buChar char="–"/>
        <a:tabLst/>
        <a:defRPr b="0" baseline="0" cap="none" i="0" spc="0" strike="noStrike" sz="2400" u="none">
          <a:solidFill>
            <a:srgbClr val="000000"/>
          </a:solidFill>
          <a:uFillTx/>
          <a:latin typeface="+mj-lt"/>
          <a:ea typeface="+mj-ea"/>
          <a:cs typeface="+mj-cs"/>
          <a:sym typeface="Calibri"/>
        </a:defRPr>
      </a:lvl6pPr>
      <a:lvl7pPr marL="1897379" marR="0" indent="-342900" algn="l" defTabSz="914400" rtl="0" latinLnBrk="0">
        <a:lnSpc>
          <a:spcPct val="90000"/>
        </a:lnSpc>
        <a:spcBef>
          <a:spcPts val="1800"/>
        </a:spcBef>
        <a:spcAft>
          <a:spcPts val="0"/>
        </a:spcAft>
        <a:buClr>
          <a:srgbClr val="000000"/>
        </a:buClr>
        <a:buSzPct val="80000"/>
        <a:buFontTx/>
        <a:buChar char="▪"/>
        <a:tabLst/>
        <a:defRPr b="0" baseline="0" cap="none" i="0" spc="0" strike="noStrike" sz="2400" u="none">
          <a:solidFill>
            <a:srgbClr val="000000"/>
          </a:solidFill>
          <a:uFillTx/>
          <a:latin typeface="+mj-lt"/>
          <a:ea typeface="+mj-ea"/>
          <a:cs typeface="+mj-cs"/>
          <a:sym typeface="Calibri"/>
        </a:defRPr>
      </a:lvl7pPr>
      <a:lvl8pPr marL="2125979" marR="0" indent="-342900" algn="l" defTabSz="914400" rtl="0" latinLnBrk="0">
        <a:lnSpc>
          <a:spcPct val="90000"/>
        </a:lnSpc>
        <a:spcBef>
          <a:spcPts val="1800"/>
        </a:spcBef>
        <a:spcAft>
          <a:spcPts val="0"/>
        </a:spcAft>
        <a:buClr>
          <a:srgbClr val="000000"/>
        </a:buClr>
        <a:buSzPct val="100000"/>
        <a:buFontTx/>
        <a:buChar char="–"/>
        <a:tabLst/>
        <a:defRPr b="0" baseline="0" cap="none" i="0" spc="0" strike="noStrike" sz="2400" u="none">
          <a:solidFill>
            <a:srgbClr val="000000"/>
          </a:solidFill>
          <a:uFillTx/>
          <a:latin typeface="+mj-lt"/>
          <a:ea typeface="+mj-ea"/>
          <a:cs typeface="+mj-cs"/>
          <a:sym typeface="Calibri"/>
        </a:defRPr>
      </a:lvl8pPr>
      <a:lvl9pPr marL="2354579" marR="0" indent="-342900" algn="l" defTabSz="914400" rtl="0" latinLnBrk="0">
        <a:lnSpc>
          <a:spcPct val="90000"/>
        </a:lnSpc>
        <a:spcBef>
          <a:spcPts val="1800"/>
        </a:spcBef>
        <a:spcAft>
          <a:spcPts val="0"/>
        </a:spcAft>
        <a:buClr>
          <a:srgbClr val="000000"/>
        </a:buClr>
        <a:buSzPct val="80000"/>
        <a:buFontTx/>
        <a:buChar char="▪"/>
        <a:tabLst/>
        <a:defRPr b="0" baseline="0" cap="none" i="0" spc="0" strike="noStrike" sz="24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omments" Target="../comments/commen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BFD3E4"/>
        </a:solidFill>
      </p:bgPr>
    </p:bg>
    <p:spTree>
      <p:nvGrpSpPr>
        <p:cNvPr id="1" name=""/>
        <p:cNvGrpSpPr/>
        <p:nvPr/>
      </p:nvGrpSpPr>
      <p:grpSpPr>
        <a:xfrm>
          <a:off x="0" y="0"/>
          <a:ext cx="0" cy="0"/>
          <a:chOff x="0" y="0"/>
          <a:chExt cx="0" cy="0"/>
        </a:xfrm>
      </p:grpSpPr>
      <p:sp>
        <p:nvSpPr>
          <p:cNvPr id="307" name="Title 1"/>
          <p:cNvSpPr txBox="1"/>
          <p:nvPr>
            <p:ph type="ctrTitle"/>
          </p:nvPr>
        </p:nvSpPr>
        <p:spPr>
          <a:xfrm>
            <a:off x="1522414" y="1905000"/>
            <a:ext cx="9143998" cy="2667000"/>
          </a:xfrm>
          <a:prstGeom prst="rect">
            <a:avLst/>
          </a:prstGeom>
        </p:spPr>
        <p:txBody>
          <a:bodyPr/>
          <a:lstStyle>
            <a:lvl1pPr defTabSz="905255">
              <a:defRPr sz="6534">
                <a:effectLst>
                  <a:outerShdw sx="100000" sy="100000" kx="0" ky="0" algn="b" rotWithShape="0" blurRad="88011" dist="0" dir="0">
                    <a:srgbClr val="000000">
                      <a:alpha val="35000"/>
                    </a:srgbClr>
                  </a:outerShdw>
                </a:effectLst>
              </a:defRPr>
            </a:lvl1pPr>
          </a:lstStyle>
          <a:p>
            <a:pPr/>
            <a:r>
              <a:t>Impact of Socioeconomic Factors on Health Outcomes</a:t>
            </a:r>
          </a:p>
        </p:txBody>
      </p:sp>
      <p:sp>
        <p:nvSpPr>
          <p:cNvPr id="308" name="Content Placeholder 2"/>
          <p:cNvSpPr txBox="1"/>
          <p:nvPr>
            <p:ph type="subTitle" sz="quarter" idx="1"/>
          </p:nvPr>
        </p:nvSpPr>
        <p:spPr>
          <a:xfrm>
            <a:off x="1522413" y="5029200"/>
            <a:ext cx="8229597" cy="838200"/>
          </a:xfrm>
          <a:prstGeom prst="rect">
            <a:avLst/>
          </a:prstGeom>
        </p:spPr>
        <p:txBody>
          <a:bodyPr/>
          <a:lstStyle/>
          <a:p>
            <a:pPr/>
            <a:r>
              <a:t>Presented By: The Four Loopers</a:t>
            </a:r>
          </a:p>
          <a:p>
            <a:pPr>
              <a:defRPr i="1"/>
            </a:pPr>
            <a:r>
              <a:t>Hali Bielser, Kristen Harnack, Mindy Ketchum &amp; Brittany Oullette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xfrm>
            <a:off x="1524066" y="609600"/>
            <a:ext cx="9150692" cy="1066800"/>
          </a:xfrm>
          <a:prstGeom prst="rect">
            <a:avLst/>
          </a:prstGeom>
        </p:spPr>
        <p:txBody>
          <a:bodyPr/>
          <a:lstStyle>
            <a:lvl1pPr algn="ctr">
              <a:defRPr>
                <a:latin typeface="+mn-lt"/>
                <a:ea typeface="+mn-ea"/>
                <a:cs typeface="+mn-cs"/>
                <a:sym typeface="Helvetica"/>
              </a:defRPr>
            </a:lvl1pPr>
          </a:lstStyle>
          <a:p>
            <a:pPr/>
            <a:r>
              <a:t>Data</a:t>
            </a:r>
          </a:p>
        </p:txBody>
      </p:sp>
      <p:grpSp>
        <p:nvGrpSpPr>
          <p:cNvPr id="379" name="Diagram 3"/>
          <p:cNvGrpSpPr/>
          <p:nvPr/>
        </p:nvGrpSpPr>
        <p:grpSpPr>
          <a:xfrm>
            <a:off x="320255" y="2548545"/>
            <a:ext cx="11572679" cy="2410376"/>
            <a:chOff x="0" y="0"/>
            <a:chExt cx="11572679" cy="2410374"/>
          </a:xfrm>
        </p:grpSpPr>
        <p:sp>
          <p:nvSpPr>
            <p:cNvPr id="367" name="Rounded Rectangle"/>
            <p:cNvSpPr/>
            <p:nvPr/>
          </p:nvSpPr>
          <p:spPr>
            <a:xfrm>
              <a:off x="-1" y="0"/>
              <a:ext cx="3254817" cy="206681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lgn="l"/>
            </a:p>
          </p:txBody>
        </p:sp>
        <p:grpSp>
          <p:nvGrpSpPr>
            <p:cNvPr id="370" name="Group"/>
            <p:cNvGrpSpPr/>
            <p:nvPr/>
          </p:nvGrpSpPr>
          <p:grpSpPr>
            <a:xfrm>
              <a:off x="361645" y="343564"/>
              <a:ext cx="3254818" cy="2066811"/>
              <a:chOff x="0" y="0"/>
              <a:chExt cx="3254817" cy="2066810"/>
            </a:xfrm>
          </p:grpSpPr>
          <p:sp>
            <p:nvSpPr>
              <p:cNvPr id="368" name="Rounded Rectangle"/>
              <p:cNvSpPr/>
              <p:nvPr/>
            </p:nvSpPr>
            <p:spPr>
              <a:xfrm>
                <a:off x="0" y="0"/>
                <a:ext cx="3254818" cy="2066811"/>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defTabSz="755650">
                  <a:lnSpc>
                    <a:spcPct val="90000"/>
                  </a:lnSpc>
                  <a:spcBef>
                    <a:spcPts val="700"/>
                  </a:spcBef>
                </a:pPr>
              </a:p>
            </p:txBody>
          </p:sp>
          <p:sp>
            <p:nvSpPr>
              <p:cNvPr id="369" name="County Health Records (www.countyhealthrankings.org)"/>
              <p:cNvSpPr txBox="1"/>
              <p:nvPr/>
            </p:nvSpPr>
            <p:spPr>
              <a:xfrm>
                <a:off x="60535" y="736714"/>
                <a:ext cx="3133748" cy="593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8" tIns="64768" rIns="64768" bIns="64768" numCol="1" anchor="ctr">
                <a:spAutoFit/>
              </a:bodyPr>
              <a:lstStyle>
                <a:lvl1pPr defTabSz="755650">
                  <a:lnSpc>
                    <a:spcPct val="90000"/>
                  </a:lnSpc>
                  <a:spcBef>
                    <a:spcPts val="700"/>
                  </a:spcBef>
                  <a:defRPr sz="1700"/>
                </a:lvl1pPr>
              </a:lstStyle>
              <a:p>
                <a:pPr/>
                <a:r>
                  <a:t>County Health Records (www.countyhealthrankings.org)</a:t>
                </a:r>
              </a:p>
            </p:txBody>
          </p:sp>
        </p:grpSp>
        <p:sp>
          <p:nvSpPr>
            <p:cNvPr id="371" name="Rounded Rectangle"/>
            <p:cNvSpPr/>
            <p:nvPr/>
          </p:nvSpPr>
          <p:spPr>
            <a:xfrm>
              <a:off x="3978107" y="0"/>
              <a:ext cx="3254817" cy="206681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lgn="l"/>
            </a:p>
          </p:txBody>
        </p:sp>
        <p:grpSp>
          <p:nvGrpSpPr>
            <p:cNvPr id="374" name="Group"/>
            <p:cNvGrpSpPr/>
            <p:nvPr/>
          </p:nvGrpSpPr>
          <p:grpSpPr>
            <a:xfrm>
              <a:off x="4339754" y="343564"/>
              <a:ext cx="3254817" cy="2066811"/>
              <a:chOff x="0" y="0"/>
              <a:chExt cx="3254816" cy="2066810"/>
            </a:xfrm>
          </p:grpSpPr>
          <p:sp>
            <p:nvSpPr>
              <p:cNvPr id="372" name="Rounded Rectangle"/>
              <p:cNvSpPr/>
              <p:nvPr/>
            </p:nvSpPr>
            <p:spPr>
              <a:xfrm>
                <a:off x="0" y="0"/>
                <a:ext cx="3254817" cy="2066811"/>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defTabSz="755650">
                  <a:lnSpc>
                    <a:spcPct val="90000"/>
                  </a:lnSpc>
                  <a:spcBef>
                    <a:spcPts val="700"/>
                  </a:spcBef>
                  <a:defRPr sz="1700"/>
                </a:pPr>
              </a:p>
            </p:txBody>
          </p:sp>
          <p:sp>
            <p:nvSpPr>
              <p:cNvPr id="373" name="Points of Interest (Google)"/>
              <p:cNvSpPr txBox="1"/>
              <p:nvPr/>
            </p:nvSpPr>
            <p:spPr>
              <a:xfrm>
                <a:off x="60534" y="859110"/>
                <a:ext cx="3133749" cy="348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8" tIns="64768" rIns="64768" bIns="64768" numCol="1" anchor="ctr">
                <a:spAutoFit/>
              </a:bodyPr>
              <a:lstStyle>
                <a:lvl1pPr defTabSz="755650">
                  <a:lnSpc>
                    <a:spcPct val="90000"/>
                  </a:lnSpc>
                  <a:spcBef>
                    <a:spcPts val="700"/>
                  </a:spcBef>
                  <a:defRPr sz="1700"/>
                </a:lvl1pPr>
              </a:lstStyle>
              <a:p>
                <a:pPr/>
                <a:r>
                  <a:t>Points of Interest (Google)</a:t>
                </a:r>
              </a:p>
            </p:txBody>
          </p:sp>
        </p:grpSp>
        <p:sp>
          <p:nvSpPr>
            <p:cNvPr id="375" name="Rounded Rectangle"/>
            <p:cNvSpPr/>
            <p:nvPr/>
          </p:nvSpPr>
          <p:spPr>
            <a:xfrm>
              <a:off x="7956215" y="0"/>
              <a:ext cx="3254818" cy="2066810"/>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algn="l"/>
            </a:p>
          </p:txBody>
        </p:sp>
        <p:grpSp>
          <p:nvGrpSpPr>
            <p:cNvPr id="378" name="Group"/>
            <p:cNvGrpSpPr/>
            <p:nvPr/>
          </p:nvGrpSpPr>
          <p:grpSpPr>
            <a:xfrm>
              <a:off x="8317862" y="343564"/>
              <a:ext cx="3254818" cy="2066811"/>
              <a:chOff x="0" y="0"/>
              <a:chExt cx="3254816" cy="2066810"/>
            </a:xfrm>
          </p:grpSpPr>
          <p:sp>
            <p:nvSpPr>
              <p:cNvPr id="376" name="Rounded Rectangle"/>
              <p:cNvSpPr/>
              <p:nvPr/>
            </p:nvSpPr>
            <p:spPr>
              <a:xfrm>
                <a:off x="0" y="0"/>
                <a:ext cx="3254817" cy="2066811"/>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defTabSz="755650">
                  <a:lnSpc>
                    <a:spcPct val="90000"/>
                  </a:lnSpc>
                  <a:spcBef>
                    <a:spcPts val="700"/>
                  </a:spcBef>
                </a:pPr>
              </a:p>
            </p:txBody>
          </p:sp>
          <p:sp>
            <p:nvSpPr>
              <p:cNvPr id="377" name="Latitude and Longitude by county to locate points of interest (data.healthcare.gov)"/>
              <p:cNvSpPr txBox="1"/>
              <p:nvPr/>
            </p:nvSpPr>
            <p:spPr>
              <a:xfrm>
                <a:off x="60534" y="614314"/>
                <a:ext cx="3133749" cy="838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8" tIns="64768" rIns="64768" bIns="64768" numCol="1" anchor="ctr">
                <a:spAutoFit/>
              </a:bodyPr>
              <a:lstStyle>
                <a:lvl1pPr defTabSz="755650">
                  <a:lnSpc>
                    <a:spcPct val="90000"/>
                  </a:lnSpc>
                  <a:spcBef>
                    <a:spcPts val="700"/>
                  </a:spcBef>
                  <a:defRPr sz="1700"/>
                </a:lvl1pPr>
              </a:lstStyle>
              <a:p>
                <a:pPr/>
                <a:r>
                  <a:t>Latitude and Longitude by county to locate points of interest (data.healthcare.gov)</a:t>
                </a:r>
              </a:p>
            </p:txBody>
          </p:sp>
        </p:grpSp>
      </p:grpSp>
      <p:sp>
        <p:nvSpPr>
          <p:cNvPr id="380" name="Arrow: Right 237"/>
          <p:cNvSpPr/>
          <p:nvPr/>
        </p:nvSpPr>
        <p:spPr>
          <a:xfrm>
            <a:off x="3763617" y="4032560"/>
            <a:ext cx="978410" cy="484634"/>
          </a:xfrm>
          <a:prstGeom prst="rightArrow">
            <a:avLst>
              <a:gd name="adj1" fmla="val 50000"/>
              <a:gd name="adj2" fmla="val 50000"/>
            </a:avLst>
          </a:prstGeom>
          <a:solidFill>
            <a:srgbClr val="355D7E"/>
          </a:solidFill>
          <a:ln w="12700">
            <a:solidFill>
              <a:srgbClr val="6C8599"/>
            </a:solidFill>
            <a:miter/>
          </a:ln>
        </p:spPr>
        <p:txBody>
          <a:bodyPr lIns="45719" rIns="45719" anchor="ctr"/>
          <a:lstStyle/>
          <a:p>
            <a:pPr>
              <a:defRPr>
                <a:solidFill>
                  <a:srgbClr val="FFFFFF"/>
                </a:solidFill>
              </a:defRPr>
            </a:pPr>
          </a:p>
        </p:txBody>
      </p:sp>
      <p:sp>
        <p:nvSpPr>
          <p:cNvPr id="381" name="Arrow: Right 252"/>
          <p:cNvSpPr/>
          <p:nvPr/>
        </p:nvSpPr>
        <p:spPr>
          <a:xfrm>
            <a:off x="7669668" y="4048554"/>
            <a:ext cx="978410" cy="484634"/>
          </a:xfrm>
          <a:prstGeom prst="rightArrow">
            <a:avLst>
              <a:gd name="adj1" fmla="val 50000"/>
              <a:gd name="adj2" fmla="val 50000"/>
            </a:avLst>
          </a:prstGeom>
          <a:solidFill>
            <a:srgbClr val="355D7E"/>
          </a:solidFill>
          <a:ln w="12700">
            <a:solidFill>
              <a:srgbClr val="6C8599"/>
            </a:solidFill>
            <a:miter/>
          </a:ln>
        </p:spPr>
        <p:txBody>
          <a:bodyPr lIns="45719" rIns="45719" anchor="ct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3" name="Screen Shot 2020-09-09 at 6.34.38 PM.png" descr="Screen Shot 2020-09-09 at 6.34.38 PM.png"/>
          <p:cNvPicPr>
            <a:picLocks noChangeAspect="1"/>
          </p:cNvPicPr>
          <p:nvPr/>
        </p:nvPicPr>
        <p:blipFill>
          <a:blip r:embed="rId2">
            <a:extLst/>
          </a:blip>
          <a:stretch>
            <a:fillRect/>
          </a:stretch>
        </p:blipFill>
        <p:spPr>
          <a:xfrm>
            <a:off x="2450090" y="361690"/>
            <a:ext cx="7405128" cy="59060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itle 1"/>
          <p:cNvSpPr txBox="1"/>
          <p:nvPr>
            <p:ph type="ctrTitle"/>
          </p:nvPr>
        </p:nvSpPr>
        <p:spPr>
          <a:xfrm>
            <a:off x="1522414" y="1905000"/>
            <a:ext cx="9143998" cy="2667000"/>
          </a:xfrm>
          <a:prstGeom prst="rect">
            <a:avLst/>
          </a:prstGeom>
        </p:spPr>
        <p:txBody>
          <a:bodyPr/>
          <a:lstStyle>
            <a:lvl1pPr>
              <a:defRPr sz="6000"/>
            </a:lvl1pPr>
          </a:lstStyle>
          <a:p>
            <a:pPr/>
            <a:r>
              <a:t>Data Cleanup &amp; Exploration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Title 2"/>
          <p:cNvSpPr txBox="1"/>
          <p:nvPr>
            <p:ph type="title"/>
          </p:nvPr>
        </p:nvSpPr>
        <p:spPr>
          <a:xfrm>
            <a:off x="1522876" y="609600"/>
            <a:ext cx="9143539" cy="1066800"/>
          </a:xfrm>
          <a:prstGeom prst="rect">
            <a:avLst/>
          </a:prstGeom>
        </p:spPr>
        <p:txBody>
          <a:bodyPr/>
          <a:lstStyle>
            <a:lvl1pPr algn="ctr"/>
          </a:lstStyle>
          <a:p>
            <a:pPr/>
            <a:r>
              <a:t>Exploration &amp; Cleanup Process</a:t>
            </a:r>
          </a:p>
        </p:txBody>
      </p:sp>
      <p:grpSp>
        <p:nvGrpSpPr>
          <p:cNvPr id="399" name="Content Placeholder 1"/>
          <p:cNvGrpSpPr/>
          <p:nvPr/>
        </p:nvGrpSpPr>
        <p:grpSpPr>
          <a:xfrm>
            <a:off x="1572145" y="2291232"/>
            <a:ext cx="9045000" cy="2829330"/>
            <a:chOff x="0" y="0"/>
            <a:chExt cx="9044999" cy="2829329"/>
          </a:xfrm>
        </p:grpSpPr>
        <p:sp>
          <p:nvSpPr>
            <p:cNvPr id="390" name="Circle"/>
            <p:cNvSpPr/>
            <p:nvPr/>
          </p:nvSpPr>
          <p:spPr>
            <a:xfrm>
              <a:off x="526498" y="0"/>
              <a:ext cx="1647002" cy="1647001"/>
            </a:xfrm>
            <a:prstGeom prst="ellipse">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1" name="Square"/>
            <p:cNvSpPr/>
            <p:nvPr/>
          </p:nvSpPr>
          <p:spPr>
            <a:xfrm>
              <a:off x="877500" y="351000"/>
              <a:ext cx="945000" cy="945001"/>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2" name="Understand…"/>
            <p:cNvSpPr txBox="1"/>
            <p:nvPr/>
          </p:nvSpPr>
          <p:spPr>
            <a:xfrm>
              <a:off x="0" y="2160000"/>
              <a:ext cx="2700000" cy="669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066800">
                <a:defRPr cap="all" sz="2400"/>
              </a:pPr>
              <a:r>
                <a:t>Understand</a:t>
              </a:r>
            </a:p>
            <a:p>
              <a:pPr defTabSz="1066800">
                <a:defRPr cap="all" sz="2400"/>
              </a:pPr>
              <a:r>
                <a:t>data</a:t>
              </a:r>
            </a:p>
          </p:txBody>
        </p:sp>
        <p:sp>
          <p:nvSpPr>
            <p:cNvPr id="393" name="Circle"/>
            <p:cNvSpPr/>
            <p:nvPr/>
          </p:nvSpPr>
          <p:spPr>
            <a:xfrm>
              <a:off x="3698999" y="0"/>
              <a:ext cx="1647001" cy="1647001"/>
            </a:xfrm>
            <a:prstGeom prst="ellipse">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4" name="Square"/>
            <p:cNvSpPr/>
            <p:nvPr/>
          </p:nvSpPr>
          <p:spPr>
            <a:xfrm>
              <a:off x="4050000" y="351000"/>
              <a:ext cx="945001" cy="945001"/>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5" name="Narrow…"/>
            <p:cNvSpPr txBox="1"/>
            <p:nvPr/>
          </p:nvSpPr>
          <p:spPr>
            <a:xfrm>
              <a:off x="3172500" y="2160000"/>
              <a:ext cx="2700000" cy="669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066800">
                <a:defRPr cap="all" sz="2400"/>
              </a:pPr>
              <a:r>
                <a:t>Narrow</a:t>
              </a:r>
            </a:p>
            <a:p>
              <a:pPr defTabSz="1066800">
                <a:defRPr cap="all" sz="2400"/>
              </a:pPr>
              <a:r>
                <a:t>focus</a:t>
              </a:r>
            </a:p>
          </p:txBody>
        </p:sp>
        <p:sp>
          <p:nvSpPr>
            <p:cNvPr id="396" name="Circle"/>
            <p:cNvSpPr/>
            <p:nvPr/>
          </p:nvSpPr>
          <p:spPr>
            <a:xfrm>
              <a:off x="6871500" y="0"/>
              <a:ext cx="1647001" cy="1647001"/>
            </a:xfrm>
            <a:prstGeom prst="ellipse">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7" name="Square"/>
            <p:cNvSpPr/>
            <p:nvPr/>
          </p:nvSpPr>
          <p:spPr>
            <a:xfrm>
              <a:off x="7222500" y="351000"/>
              <a:ext cx="945001" cy="945001"/>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398" name="Prepare…"/>
            <p:cNvSpPr txBox="1"/>
            <p:nvPr/>
          </p:nvSpPr>
          <p:spPr>
            <a:xfrm>
              <a:off x="6345000" y="2160000"/>
              <a:ext cx="2700000" cy="669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066800">
                <a:defRPr cap="all" sz="2400"/>
              </a:pPr>
              <a:r>
                <a:t>Prepare</a:t>
              </a:r>
            </a:p>
            <a:p>
              <a:pPr defTabSz="1066800">
                <a:defRPr cap="all" sz="2400"/>
              </a:pPr>
              <a:r>
                <a:t>data</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itle 1"/>
          <p:cNvSpPr txBox="1"/>
          <p:nvPr>
            <p:ph type="title"/>
          </p:nvPr>
        </p:nvSpPr>
        <p:spPr>
          <a:xfrm>
            <a:off x="1522876" y="609600"/>
            <a:ext cx="9143539" cy="1066800"/>
          </a:xfrm>
          <a:prstGeom prst="rect">
            <a:avLst/>
          </a:prstGeom>
        </p:spPr>
        <p:txBody>
          <a:bodyPr/>
          <a:lstStyle>
            <a:lvl1pPr algn="ctr"/>
          </a:lstStyle>
          <a:p>
            <a:pPr/>
            <a:r>
              <a:t>Prepare Data: Complete Data Set</a:t>
            </a:r>
          </a:p>
        </p:txBody>
      </p:sp>
      <p:pic>
        <p:nvPicPr>
          <p:cNvPr id="404" name="Picture Placeholder 5" descr="Picture Placeholder 5"/>
          <p:cNvPicPr>
            <a:picLocks noChangeAspect="1"/>
          </p:cNvPicPr>
          <p:nvPr/>
        </p:nvPicPr>
        <p:blipFill>
          <a:blip r:embed="rId3">
            <a:extLst/>
          </a:blip>
          <a:stretch>
            <a:fillRect/>
          </a:stretch>
        </p:blipFill>
        <p:spPr>
          <a:xfrm>
            <a:off x="1522876" y="2147560"/>
            <a:ext cx="9143539" cy="3212343"/>
          </a:xfrm>
          <a:prstGeom prst="rect">
            <a:avLst/>
          </a:prstGeom>
          <a:ln w="76200">
            <a:solidFill>
              <a:srgbClr val="355D7E"/>
            </a:solidFill>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Title 1"/>
          <p:cNvSpPr txBox="1"/>
          <p:nvPr>
            <p:ph type="title"/>
          </p:nvPr>
        </p:nvSpPr>
        <p:spPr>
          <a:xfrm>
            <a:off x="1522876" y="609600"/>
            <a:ext cx="9143539" cy="1066800"/>
          </a:xfrm>
          <a:prstGeom prst="rect">
            <a:avLst/>
          </a:prstGeom>
        </p:spPr>
        <p:txBody>
          <a:bodyPr/>
          <a:lstStyle>
            <a:lvl1pPr algn="ctr"/>
          </a:lstStyle>
          <a:p>
            <a:pPr/>
            <a:r>
              <a:t>Prepare Data: Visualize Relationships</a:t>
            </a:r>
          </a:p>
        </p:txBody>
      </p:sp>
      <p:pic>
        <p:nvPicPr>
          <p:cNvPr id="409" name="Content Placeholder 10" descr="Content Placeholder 10"/>
          <p:cNvPicPr>
            <a:picLocks noChangeAspect="1"/>
          </p:cNvPicPr>
          <p:nvPr/>
        </p:nvPicPr>
        <p:blipFill>
          <a:blip r:embed="rId3">
            <a:extLst/>
          </a:blip>
          <a:stretch>
            <a:fillRect/>
          </a:stretch>
        </p:blipFill>
        <p:spPr>
          <a:xfrm>
            <a:off x="2897862" y="1828800"/>
            <a:ext cx="6393099" cy="4114800"/>
          </a:xfrm>
          <a:prstGeom prst="rect">
            <a:avLst/>
          </a:prstGeom>
          <a:ln w="76200">
            <a:solidFill>
              <a:srgbClr val="355D7E"/>
            </a:solidFill>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title"/>
          </p:nvPr>
        </p:nvSpPr>
        <p:spPr>
          <a:xfrm>
            <a:off x="1522876" y="609600"/>
            <a:ext cx="9143539" cy="1066800"/>
          </a:xfrm>
          <a:prstGeom prst="rect">
            <a:avLst/>
          </a:prstGeom>
        </p:spPr>
        <p:txBody>
          <a:bodyPr/>
          <a:lstStyle>
            <a:lvl1pPr algn="ctr"/>
          </a:lstStyle>
          <a:p>
            <a:pPr/>
            <a:r>
              <a:t>Prepare Data: Incorporate Google Places API</a:t>
            </a:r>
          </a:p>
        </p:txBody>
      </p:sp>
      <p:pic>
        <p:nvPicPr>
          <p:cNvPr id="414" name="Content Placeholder 10" descr="Content Placeholder 10"/>
          <p:cNvPicPr>
            <a:picLocks noChangeAspect="1"/>
          </p:cNvPicPr>
          <p:nvPr/>
        </p:nvPicPr>
        <p:blipFill>
          <a:blip r:embed="rId3">
            <a:extLst/>
          </a:blip>
          <a:stretch>
            <a:fillRect/>
          </a:stretch>
        </p:blipFill>
        <p:spPr>
          <a:xfrm>
            <a:off x="2897862" y="2246657"/>
            <a:ext cx="6393099" cy="3431486"/>
          </a:xfrm>
          <a:prstGeom prst="rect">
            <a:avLst/>
          </a:prstGeom>
          <a:ln w="76200">
            <a:solidFill>
              <a:srgbClr val="355D7E"/>
            </a:solidFill>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itle 2"/>
          <p:cNvSpPr txBox="1"/>
          <p:nvPr>
            <p:ph type="title"/>
          </p:nvPr>
        </p:nvSpPr>
        <p:spPr>
          <a:prstGeom prst="rect">
            <a:avLst/>
          </a:prstGeom>
        </p:spPr>
        <p:txBody>
          <a:bodyPr/>
          <a:lstStyle/>
          <a:p>
            <a:pPr/>
            <a:r>
              <a:t>Unanticipated Insights</a:t>
            </a:r>
          </a:p>
        </p:txBody>
      </p:sp>
      <p:pic>
        <p:nvPicPr>
          <p:cNvPr id="419" name="Picture 4" descr="Picture 4"/>
          <p:cNvPicPr>
            <a:picLocks noChangeAspect="1"/>
          </p:cNvPicPr>
          <p:nvPr/>
        </p:nvPicPr>
        <p:blipFill>
          <a:blip r:embed="rId3">
            <a:extLst/>
          </a:blip>
          <a:stretch>
            <a:fillRect/>
          </a:stretch>
        </p:blipFill>
        <p:spPr>
          <a:xfrm>
            <a:off x="1400490" y="1384935"/>
            <a:ext cx="5760721" cy="3840480"/>
          </a:xfrm>
          <a:prstGeom prst="rect">
            <a:avLst/>
          </a:prstGeom>
          <a:ln w="12700">
            <a:miter lim="400000"/>
          </a:ln>
        </p:spPr>
      </p:pic>
      <p:sp>
        <p:nvSpPr>
          <p:cNvPr id="420" name="Content Placeholder 1"/>
          <p:cNvSpPr txBox="1"/>
          <p:nvPr>
            <p:ph type="body" sz="quarter" idx="1"/>
          </p:nvPr>
        </p:nvSpPr>
        <p:spPr>
          <a:xfrm>
            <a:off x="7923214" y="3536829"/>
            <a:ext cx="3124201" cy="1797171"/>
          </a:xfrm>
          <a:prstGeom prst="rect">
            <a:avLst/>
          </a:prstGeom>
        </p:spPr>
        <p:txBody>
          <a:bodyPr/>
          <a:lstStyle/>
          <a:p>
            <a:pPr/>
            <a:r>
              <a:t>Weak correlation between fair health and obesity (.193)</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Title 2"/>
          <p:cNvSpPr txBox="1"/>
          <p:nvPr>
            <p:ph type="title"/>
          </p:nvPr>
        </p:nvSpPr>
        <p:spPr>
          <a:prstGeom prst="rect">
            <a:avLst/>
          </a:prstGeom>
        </p:spPr>
        <p:txBody>
          <a:bodyPr/>
          <a:lstStyle/>
          <a:p>
            <a:pPr/>
            <a:r>
              <a:t>Unanticipated Insights</a:t>
            </a:r>
          </a:p>
        </p:txBody>
      </p:sp>
      <p:pic>
        <p:nvPicPr>
          <p:cNvPr id="425" name="Picture 5" descr="Picture 5"/>
          <p:cNvPicPr>
            <a:picLocks noChangeAspect="1"/>
          </p:cNvPicPr>
          <p:nvPr/>
        </p:nvPicPr>
        <p:blipFill>
          <a:blip r:embed="rId3">
            <a:extLst/>
          </a:blip>
          <a:stretch>
            <a:fillRect/>
          </a:stretch>
        </p:blipFill>
        <p:spPr>
          <a:xfrm>
            <a:off x="1400490" y="1384935"/>
            <a:ext cx="5760721" cy="3840480"/>
          </a:xfrm>
          <a:prstGeom prst="rect">
            <a:avLst/>
          </a:prstGeom>
          <a:ln w="12700">
            <a:miter lim="400000"/>
          </a:ln>
        </p:spPr>
      </p:pic>
      <p:sp>
        <p:nvSpPr>
          <p:cNvPr id="426" name="Content Placeholder 1"/>
          <p:cNvSpPr txBox="1"/>
          <p:nvPr>
            <p:ph type="body" sz="quarter" idx="1"/>
          </p:nvPr>
        </p:nvSpPr>
        <p:spPr>
          <a:xfrm>
            <a:off x="7923214" y="3536829"/>
            <a:ext cx="3124201" cy="1797171"/>
          </a:xfrm>
          <a:prstGeom prst="rect">
            <a:avLst/>
          </a:prstGeom>
        </p:spPr>
        <p:txBody>
          <a:bodyPr/>
          <a:lstStyle/>
          <a:p>
            <a:pPr/>
            <a:r>
              <a:t>Weak correlation between fair health and income ratio (.286)</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2"/>
          <p:cNvSpPr txBox="1"/>
          <p:nvPr>
            <p:ph type="title"/>
          </p:nvPr>
        </p:nvSpPr>
        <p:spPr>
          <a:prstGeom prst="rect">
            <a:avLst/>
          </a:prstGeom>
        </p:spPr>
        <p:txBody>
          <a:bodyPr/>
          <a:lstStyle/>
          <a:p>
            <a:pPr/>
            <a:r>
              <a:t>Unanticipated Insights</a:t>
            </a:r>
          </a:p>
        </p:txBody>
      </p:sp>
      <p:pic>
        <p:nvPicPr>
          <p:cNvPr id="431" name="Picture 5" descr="Picture 5"/>
          <p:cNvPicPr>
            <a:picLocks noChangeAspect="1"/>
          </p:cNvPicPr>
          <p:nvPr/>
        </p:nvPicPr>
        <p:blipFill>
          <a:blip r:embed="rId3">
            <a:extLst/>
          </a:blip>
          <a:stretch>
            <a:fillRect/>
          </a:stretch>
        </p:blipFill>
        <p:spPr>
          <a:xfrm>
            <a:off x="1400490" y="1844711"/>
            <a:ext cx="5760719" cy="2920927"/>
          </a:xfrm>
          <a:prstGeom prst="rect">
            <a:avLst/>
          </a:prstGeom>
          <a:ln w="12700">
            <a:miter lim="400000"/>
          </a:ln>
        </p:spPr>
      </p:pic>
      <p:sp>
        <p:nvSpPr>
          <p:cNvPr id="432" name="Content Placeholder 1"/>
          <p:cNvSpPr txBox="1"/>
          <p:nvPr>
            <p:ph type="body" sz="quarter" idx="1"/>
          </p:nvPr>
        </p:nvSpPr>
        <p:spPr>
          <a:xfrm>
            <a:off x="7923214" y="3536829"/>
            <a:ext cx="3124201" cy="1797171"/>
          </a:xfrm>
          <a:prstGeom prst="rect">
            <a:avLst/>
          </a:prstGeom>
        </p:spPr>
        <p:txBody>
          <a:bodyPr/>
          <a:lstStyle/>
          <a:p>
            <a:pPr/>
            <a:r>
              <a:t>Poor health concentrated in southern states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Title 1"/>
          <p:cNvSpPr txBox="1"/>
          <p:nvPr>
            <p:ph type="ctrTitle"/>
          </p:nvPr>
        </p:nvSpPr>
        <p:spPr>
          <a:xfrm>
            <a:off x="1522414" y="1905000"/>
            <a:ext cx="9143998" cy="2667000"/>
          </a:xfrm>
          <a:prstGeom prst="rect">
            <a:avLst/>
          </a:prstGeom>
        </p:spPr>
        <p:txBody>
          <a:bodyPr/>
          <a:lstStyle/>
          <a:p>
            <a:pPr/>
            <a:r>
              <a:t>Motivation &amp; Summary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Title 1"/>
          <p:cNvSpPr txBox="1"/>
          <p:nvPr>
            <p:ph type="title"/>
          </p:nvPr>
        </p:nvSpPr>
        <p:spPr>
          <a:prstGeom prst="rect">
            <a:avLst/>
          </a:prstGeom>
        </p:spPr>
        <p:txBody>
          <a:bodyPr/>
          <a:lstStyle/>
          <a:p>
            <a:pPr/>
            <a:r>
              <a:t>Unanticipated Insights</a:t>
            </a:r>
          </a:p>
        </p:txBody>
      </p:sp>
      <p:sp>
        <p:nvSpPr>
          <p:cNvPr id="437" name="Text Placeholder 3"/>
          <p:cNvSpPr txBox="1"/>
          <p:nvPr>
            <p:ph type="body" sz="quarter" idx="1"/>
          </p:nvPr>
        </p:nvSpPr>
        <p:spPr>
          <a:xfrm>
            <a:off x="7923214" y="3536829"/>
            <a:ext cx="2895599" cy="1797171"/>
          </a:xfrm>
          <a:prstGeom prst="rect">
            <a:avLst/>
          </a:prstGeom>
        </p:spPr>
        <p:txBody>
          <a:bodyPr/>
          <a:lstStyle/>
          <a:p>
            <a:pPr/>
            <a:r>
              <a:t>Subway was often the closest fast food.</a:t>
            </a:r>
          </a:p>
        </p:txBody>
      </p:sp>
      <p:pic>
        <p:nvPicPr>
          <p:cNvPr id="438" name="Picture 16" descr="Picture 16"/>
          <p:cNvPicPr>
            <a:picLocks noChangeAspect="1"/>
          </p:cNvPicPr>
          <p:nvPr/>
        </p:nvPicPr>
        <p:blipFill>
          <a:blip r:embed="rId2">
            <a:extLst/>
          </a:blip>
          <a:stretch>
            <a:fillRect/>
          </a:stretch>
        </p:blipFill>
        <p:spPr>
          <a:xfrm>
            <a:off x="2284411" y="1143000"/>
            <a:ext cx="4202348" cy="4305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itle 2"/>
          <p:cNvSpPr txBox="1"/>
          <p:nvPr>
            <p:ph type="title"/>
          </p:nvPr>
        </p:nvSpPr>
        <p:spPr>
          <a:xfrm>
            <a:off x="1522876" y="609600"/>
            <a:ext cx="9143539" cy="1066800"/>
          </a:xfrm>
          <a:prstGeom prst="rect">
            <a:avLst/>
          </a:prstGeom>
        </p:spPr>
        <p:txBody>
          <a:bodyPr/>
          <a:lstStyle>
            <a:lvl1pPr algn="ctr"/>
          </a:lstStyle>
          <a:p>
            <a:pPr/>
            <a:r>
              <a:t>Unanticipated Challenges</a:t>
            </a:r>
          </a:p>
        </p:txBody>
      </p:sp>
      <p:grpSp>
        <p:nvGrpSpPr>
          <p:cNvPr id="453" name="Content Placeholder 1"/>
          <p:cNvGrpSpPr/>
          <p:nvPr/>
        </p:nvGrpSpPr>
        <p:grpSpPr>
          <a:xfrm>
            <a:off x="1522876" y="1906533"/>
            <a:ext cx="9143539" cy="3694397"/>
            <a:chOff x="0" y="0"/>
            <a:chExt cx="9143538" cy="3694395"/>
          </a:xfrm>
        </p:grpSpPr>
        <p:sp>
          <p:nvSpPr>
            <p:cNvPr id="441" name="Rounded Rectangle"/>
            <p:cNvSpPr/>
            <p:nvPr/>
          </p:nvSpPr>
          <p:spPr>
            <a:xfrm>
              <a:off x="0" y="0"/>
              <a:ext cx="9143539" cy="777768"/>
            </a:xfrm>
            <a:prstGeom prst="roundRect">
              <a:avLst>
                <a:gd name="adj" fmla="val 10000"/>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2" name="Square"/>
            <p:cNvSpPr/>
            <p:nvPr/>
          </p:nvSpPr>
          <p:spPr>
            <a:xfrm>
              <a:off x="235274" y="174998"/>
              <a:ext cx="427773" cy="427773"/>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3" name="Data preparation"/>
            <p:cNvSpPr txBox="1"/>
            <p:nvPr/>
          </p:nvSpPr>
          <p:spPr>
            <a:xfrm>
              <a:off x="898321" y="159601"/>
              <a:ext cx="8245217" cy="4585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2313" tIns="82313" rIns="82313" bIns="82313" numCol="1" anchor="ctr">
              <a:spAutoFit/>
            </a:bodyPr>
            <a:lstStyle>
              <a:lvl1pPr algn="l" defTabSz="977900">
                <a:lnSpc>
                  <a:spcPct val="90000"/>
                </a:lnSpc>
                <a:spcBef>
                  <a:spcPts val="900"/>
                </a:spcBef>
                <a:defRPr sz="2200"/>
              </a:lvl1pPr>
            </a:lstStyle>
            <a:p>
              <a:pPr/>
              <a:r>
                <a:t>Data preparation</a:t>
              </a:r>
            </a:p>
          </p:txBody>
        </p:sp>
        <p:sp>
          <p:nvSpPr>
            <p:cNvPr id="444" name="Rounded Rectangle"/>
            <p:cNvSpPr/>
            <p:nvPr/>
          </p:nvSpPr>
          <p:spPr>
            <a:xfrm>
              <a:off x="0" y="972209"/>
              <a:ext cx="9143539" cy="777768"/>
            </a:xfrm>
            <a:prstGeom prst="roundRect">
              <a:avLst>
                <a:gd name="adj" fmla="val 10000"/>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5" name="Square"/>
            <p:cNvSpPr/>
            <p:nvPr/>
          </p:nvSpPr>
          <p:spPr>
            <a:xfrm>
              <a:off x="235274" y="1147207"/>
              <a:ext cx="427773" cy="427773"/>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6" name="Initial data point"/>
            <p:cNvSpPr txBox="1"/>
            <p:nvPr/>
          </p:nvSpPr>
          <p:spPr>
            <a:xfrm>
              <a:off x="898321" y="1131811"/>
              <a:ext cx="8245217" cy="4585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2313" tIns="82313" rIns="82313" bIns="82313" numCol="1" anchor="ctr">
              <a:spAutoFit/>
            </a:bodyPr>
            <a:lstStyle>
              <a:lvl1pPr algn="l" defTabSz="977900">
                <a:lnSpc>
                  <a:spcPct val="90000"/>
                </a:lnSpc>
                <a:spcBef>
                  <a:spcPts val="900"/>
                </a:spcBef>
                <a:defRPr sz="2200"/>
              </a:lvl1pPr>
            </a:lstStyle>
            <a:p>
              <a:pPr/>
              <a:r>
                <a:t>Initial data point </a:t>
              </a:r>
            </a:p>
          </p:txBody>
        </p:sp>
        <p:sp>
          <p:nvSpPr>
            <p:cNvPr id="447" name="Rounded Rectangle"/>
            <p:cNvSpPr/>
            <p:nvPr/>
          </p:nvSpPr>
          <p:spPr>
            <a:xfrm>
              <a:off x="0" y="1944418"/>
              <a:ext cx="9143539" cy="777768"/>
            </a:xfrm>
            <a:prstGeom prst="roundRect">
              <a:avLst>
                <a:gd name="adj" fmla="val 10000"/>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8" name="Square"/>
            <p:cNvSpPr/>
            <p:nvPr/>
          </p:nvSpPr>
          <p:spPr>
            <a:xfrm>
              <a:off x="235274" y="2119416"/>
              <a:ext cx="427773" cy="427773"/>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49" name="Accuracy of data"/>
            <p:cNvSpPr txBox="1"/>
            <p:nvPr/>
          </p:nvSpPr>
          <p:spPr>
            <a:xfrm>
              <a:off x="898321" y="2104020"/>
              <a:ext cx="8245217" cy="4585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2313" tIns="82313" rIns="82313" bIns="82313" numCol="1" anchor="ctr">
              <a:spAutoFit/>
            </a:bodyPr>
            <a:lstStyle>
              <a:lvl1pPr algn="l" defTabSz="977900">
                <a:lnSpc>
                  <a:spcPct val="90000"/>
                </a:lnSpc>
                <a:spcBef>
                  <a:spcPts val="900"/>
                </a:spcBef>
                <a:defRPr sz="2200"/>
              </a:lvl1pPr>
            </a:lstStyle>
            <a:p>
              <a:pPr/>
              <a:r>
                <a:t>Accuracy of data</a:t>
              </a:r>
            </a:p>
          </p:txBody>
        </p:sp>
        <p:sp>
          <p:nvSpPr>
            <p:cNvPr id="450" name="Rounded Rectangle"/>
            <p:cNvSpPr/>
            <p:nvPr/>
          </p:nvSpPr>
          <p:spPr>
            <a:xfrm>
              <a:off x="0" y="2916627"/>
              <a:ext cx="9143539" cy="777769"/>
            </a:xfrm>
            <a:prstGeom prst="roundRect">
              <a:avLst>
                <a:gd name="adj" fmla="val 10000"/>
              </a:avLst>
            </a:prstGeom>
            <a:solidFill>
              <a:srgbClr val="D4E2ED"/>
            </a:solid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51" name="Square"/>
            <p:cNvSpPr/>
            <p:nvPr/>
          </p:nvSpPr>
          <p:spPr>
            <a:xfrm>
              <a:off x="235274" y="3091626"/>
              <a:ext cx="427773" cy="427773"/>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lgn="l">
                <a:lnSpc>
                  <a:spcPct val="90000"/>
                </a:lnSpc>
                <a:spcBef>
                  <a:spcPts val="1800"/>
                </a:spcBef>
                <a:defRPr sz="2400"/>
              </a:pPr>
            </a:p>
          </p:txBody>
        </p:sp>
        <p:sp>
          <p:nvSpPr>
            <p:cNvPr id="452" name="Task distribution"/>
            <p:cNvSpPr txBox="1"/>
            <p:nvPr/>
          </p:nvSpPr>
          <p:spPr>
            <a:xfrm>
              <a:off x="898321" y="3076229"/>
              <a:ext cx="8245217" cy="4585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2313" tIns="82313" rIns="82313" bIns="82313" numCol="1" anchor="ctr">
              <a:spAutoFit/>
            </a:bodyPr>
            <a:lstStyle>
              <a:lvl1pPr algn="l" defTabSz="977900">
                <a:lnSpc>
                  <a:spcPct val="90000"/>
                </a:lnSpc>
                <a:spcBef>
                  <a:spcPts val="900"/>
                </a:spcBef>
                <a:defRPr sz="2200"/>
              </a:lvl1pPr>
            </a:lstStyle>
            <a:p>
              <a:pPr/>
              <a:r>
                <a:t>Task distribution</a:t>
              </a: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Title 1"/>
          <p:cNvSpPr txBox="1"/>
          <p:nvPr>
            <p:ph type="ctrTitle"/>
          </p:nvPr>
        </p:nvSpPr>
        <p:spPr>
          <a:xfrm>
            <a:off x="1522414" y="1905000"/>
            <a:ext cx="9143998" cy="2667000"/>
          </a:xfrm>
          <a:prstGeom prst="rect">
            <a:avLst/>
          </a:prstGeom>
        </p:spPr>
        <p:txBody>
          <a:bodyPr/>
          <a:lstStyle>
            <a:lvl1pPr>
              <a:defRPr sz="6000"/>
            </a:lvl1pPr>
          </a:lstStyle>
          <a:p>
            <a:pPr/>
            <a:r>
              <a:t>Data Analysis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1"/>
          <p:cNvSpPr txBox="1"/>
          <p:nvPr>
            <p:ph type="title"/>
          </p:nvPr>
        </p:nvSpPr>
        <p:spPr>
          <a:xfrm>
            <a:off x="1522876" y="609600"/>
            <a:ext cx="9143539" cy="1066800"/>
          </a:xfrm>
          <a:prstGeom prst="rect">
            <a:avLst/>
          </a:prstGeom>
        </p:spPr>
        <p:txBody>
          <a:bodyPr/>
          <a:lstStyle>
            <a:lvl1pPr algn="ctr"/>
          </a:lstStyle>
          <a:p>
            <a:pPr/>
            <a:r>
              <a:t>Top and Bottom counties for Health Outcomes</a:t>
            </a:r>
          </a:p>
        </p:txBody>
      </p:sp>
      <p:pic>
        <p:nvPicPr>
          <p:cNvPr id="462" name="Picture 3" descr="Picture 3"/>
          <p:cNvPicPr>
            <a:picLocks noChangeAspect="1"/>
          </p:cNvPicPr>
          <p:nvPr/>
        </p:nvPicPr>
        <p:blipFill>
          <a:blip r:embed="rId2">
            <a:extLst/>
          </a:blip>
          <a:stretch>
            <a:fillRect/>
          </a:stretch>
        </p:blipFill>
        <p:spPr>
          <a:xfrm>
            <a:off x="1674811" y="1905000"/>
            <a:ext cx="9143540" cy="38000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Title 1"/>
          <p:cNvSpPr txBox="1"/>
          <p:nvPr>
            <p:ph type="title"/>
          </p:nvPr>
        </p:nvSpPr>
        <p:spPr>
          <a:xfrm>
            <a:off x="1522643" y="373290"/>
            <a:ext cx="9143539" cy="1066801"/>
          </a:xfrm>
          <a:prstGeom prst="rect">
            <a:avLst/>
          </a:prstGeom>
        </p:spPr>
        <p:txBody>
          <a:bodyPr/>
          <a:lstStyle>
            <a:lvl1pPr algn="ctr"/>
          </a:lstStyle>
          <a:p>
            <a:pPr/>
            <a:r>
              <a:t>Poor Mental and Physical Health Days</a:t>
            </a:r>
          </a:p>
        </p:txBody>
      </p:sp>
      <p:pic>
        <p:nvPicPr>
          <p:cNvPr id="465" name="Picture 3" descr="Picture 3"/>
          <p:cNvPicPr>
            <a:picLocks noChangeAspect="1"/>
          </p:cNvPicPr>
          <p:nvPr/>
        </p:nvPicPr>
        <p:blipFill>
          <a:blip r:embed="rId3">
            <a:extLst/>
          </a:blip>
          <a:stretch>
            <a:fillRect/>
          </a:stretch>
        </p:blipFill>
        <p:spPr>
          <a:xfrm>
            <a:off x="6932611" y="2346960"/>
            <a:ext cx="4667251" cy="3409951"/>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66" name="Picture 7" descr="Picture 7"/>
          <p:cNvPicPr>
            <a:picLocks noChangeAspect="1"/>
          </p:cNvPicPr>
          <p:nvPr/>
        </p:nvPicPr>
        <p:blipFill>
          <a:blip r:embed="rId4">
            <a:extLst/>
          </a:blip>
          <a:stretch>
            <a:fillRect/>
          </a:stretch>
        </p:blipFill>
        <p:spPr>
          <a:xfrm>
            <a:off x="912812" y="2362200"/>
            <a:ext cx="4651651" cy="3414056"/>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467" name="TextBox 2"/>
          <p:cNvSpPr txBox="1"/>
          <p:nvPr/>
        </p:nvSpPr>
        <p:spPr>
          <a:xfrm>
            <a:off x="863600" y="1545172"/>
            <a:ext cx="4495800" cy="342614"/>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a:r>
              <a:t>Number of Physically Unhealthy Days</a:t>
            </a:r>
          </a:p>
        </p:txBody>
      </p:sp>
      <p:sp>
        <p:nvSpPr>
          <p:cNvPr id="468" name="TextBox 4"/>
          <p:cNvSpPr txBox="1"/>
          <p:nvPr/>
        </p:nvSpPr>
        <p:spPr>
          <a:xfrm>
            <a:off x="6827836" y="1545172"/>
            <a:ext cx="4876801" cy="342614"/>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a:r>
              <a:t>Number of Mentally Unhealthy Days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Title 1"/>
          <p:cNvSpPr txBox="1"/>
          <p:nvPr>
            <p:ph type="title"/>
          </p:nvPr>
        </p:nvSpPr>
        <p:spPr>
          <a:xfrm>
            <a:off x="1522643" y="228600"/>
            <a:ext cx="9143539" cy="1066800"/>
          </a:xfrm>
          <a:prstGeom prst="rect">
            <a:avLst/>
          </a:prstGeom>
        </p:spPr>
        <p:txBody>
          <a:bodyPr/>
          <a:lstStyle>
            <a:lvl1pPr algn="ctr"/>
          </a:lstStyle>
          <a:p>
            <a:pPr/>
            <a:r>
              <a:t>Smoking Rate and Poor or Fair Health Outcomes</a:t>
            </a:r>
          </a:p>
        </p:txBody>
      </p:sp>
      <p:pic>
        <p:nvPicPr>
          <p:cNvPr id="473" name="Picture 3" descr="Picture 3"/>
          <p:cNvPicPr>
            <a:picLocks noChangeAspect="1"/>
          </p:cNvPicPr>
          <p:nvPr/>
        </p:nvPicPr>
        <p:blipFill>
          <a:blip r:embed="rId2">
            <a:extLst/>
          </a:blip>
          <a:stretch>
            <a:fillRect/>
          </a:stretch>
        </p:blipFill>
        <p:spPr>
          <a:xfrm>
            <a:off x="6580188" y="1828800"/>
            <a:ext cx="4695826" cy="344805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474" name="TextBox 2"/>
          <p:cNvSpPr txBox="1"/>
          <p:nvPr/>
        </p:nvSpPr>
        <p:spPr>
          <a:xfrm>
            <a:off x="912812" y="1734979"/>
            <a:ext cx="4495801" cy="2615566"/>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Font typeface="Arial"/>
              <a:buChar char="•"/>
              <a:defRPr>
                <a:solidFill>
                  <a:srgbClr val="555555"/>
                </a:solidFill>
                <a:latin typeface="Lato"/>
                <a:ea typeface="Lato"/>
                <a:cs typeface="Lato"/>
                <a:sym typeface="Lato"/>
              </a:defRPr>
            </a:pPr>
            <a:r>
              <a:t>Smoking: percentage of the adult population in a county who both report that they currently smoke every day or most days and have smoked at least 100 cigarettes in their lifetime.</a:t>
            </a:r>
          </a:p>
          <a:p>
            <a:pPr>
              <a:defRPr>
                <a:solidFill>
                  <a:srgbClr val="555555"/>
                </a:solidFill>
                <a:latin typeface="Lato"/>
                <a:ea typeface="Lato"/>
                <a:cs typeface="Lato"/>
                <a:sym typeface="Lato"/>
              </a:defRPr>
            </a:pPr>
          </a:p>
          <a:p>
            <a:pPr marL="285750" indent="-285750">
              <a:buSzPct val="100000"/>
              <a:buFont typeface="Arial"/>
              <a:buChar char="•"/>
              <a:defRPr>
                <a:solidFill>
                  <a:srgbClr val="555555"/>
                </a:solidFill>
                <a:latin typeface="Lato"/>
                <a:ea typeface="Lato"/>
                <a:cs typeface="Lato"/>
                <a:sym typeface="Lato"/>
              </a:defRPr>
            </a:pPr>
            <a:r>
              <a:t>Future analysis: smoking rates compared to mentally unhealthy days. </a:t>
            </a:r>
          </a:p>
          <a:p>
            <a:pPr>
              <a:defRPr>
                <a:solidFill>
                  <a:srgbClr val="555555"/>
                </a:solidFill>
                <a:latin typeface="Lato"/>
                <a:ea typeface="Lato"/>
                <a:cs typeface="Lato"/>
                <a:sym typeface="Lato"/>
              </a:defRPr>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itle 1"/>
          <p:cNvSpPr txBox="1"/>
          <p:nvPr>
            <p:ph type="title"/>
          </p:nvPr>
        </p:nvSpPr>
        <p:spPr>
          <a:xfrm>
            <a:off x="1041673" y="117144"/>
            <a:ext cx="10105478" cy="1066801"/>
          </a:xfrm>
          <a:prstGeom prst="rect">
            <a:avLst/>
          </a:prstGeom>
        </p:spPr>
        <p:txBody>
          <a:bodyPr/>
          <a:lstStyle>
            <a:lvl1pPr algn="ctr"/>
          </a:lstStyle>
          <a:p>
            <a:pPr/>
            <a:r>
              <a:t>Physical Inactivity and Access to Exercise Opportunities</a:t>
            </a:r>
          </a:p>
        </p:txBody>
      </p:sp>
      <p:pic>
        <p:nvPicPr>
          <p:cNvPr id="477" name="Picture 3" descr="Picture 3"/>
          <p:cNvPicPr>
            <a:picLocks noChangeAspect="1"/>
          </p:cNvPicPr>
          <p:nvPr/>
        </p:nvPicPr>
        <p:blipFill>
          <a:blip r:embed="rId3">
            <a:extLst/>
          </a:blip>
          <a:stretch>
            <a:fillRect/>
          </a:stretch>
        </p:blipFill>
        <p:spPr>
          <a:xfrm>
            <a:off x="7183070" y="2580466"/>
            <a:ext cx="4343402" cy="3036989"/>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478" name="Picture 7" descr="Picture 7"/>
          <p:cNvPicPr>
            <a:picLocks noChangeAspect="1"/>
          </p:cNvPicPr>
          <p:nvPr/>
        </p:nvPicPr>
        <p:blipFill>
          <a:blip r:embed="rId4">
            <a:extLst/>
          </a:blip>
          <a:stretch>
            <a:fillRect/>
          </a:stretch>
        </p:blipFill>
        <p:spPr>
          <a:xfrm>
            <a:off x="662353" y="2614143"/>
            <a:ext cx="4343401" cy="2969636"/>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479" name="TextBox 8"/>
          <p:cNvSpPr txBox="1"/>
          <p:nvPr/>
        </p:nvSpPr>
        <p:spPr>
          <a:xfrm>
            <a:off x="1522876" y="5687207"/>
            <a:ext cx="9143539" cy="634713"/>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a:r>
              <a:t>Future opportunities: walking scores, climate, elevation, season at time of survey, exercise and mentally unhealthy days. </a:t>
            </a:r>
          </a:p>
        </p:txBody>
      </p:sp>
      <p:sp>
        <p:nvSpPr>
          <p:cNvPr id="480" name="TextBox 2"/>
          <p:cNvSpPr txBox="1"/>
          <p:nvPr/>
        </p:nvSpPr>
        <p:spPr>
          <a:xfrm>
            <a:off x="520882" y="1429335"/>
            <a:ext cx="5029201" cy="634713"/>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a:r>
              <a:t>Physical Inactivity: no leisure-time physical activity in the past month</a:t>
            </a:r>
          </a:p>
        </p:txBody>
      </p:sp>
      <p:sp>
        <p:nvSpPr>
          <p:cNvPr id="481" name="TextBox 4"/>
          <p:cNvSpPr txBox="1"/>
          <p:nvPr/>
        </p:nvSpPr>
        <p:spPr>
          <a:xfrm>
            <a:off x="6627811" y="1345891"/>
            <a:ext cx="5029201" cy="926814"/>
          </a:xfrm>
          <a:prstGeom prst="rect">
            <a:avLst/>
          </a:prstGeom>
          <a:ln>
            <a:solidFill>
              <a:srgbClr val="EAF0F6"/>
            </a:solidFill>
          </a:ln>
          <a:extLst>
            <a:ext uri="{C572A759-6A51-4108-AA02-DFA0A04FC94B}">
              <ma14:wrappingTextBoxFlag xmlns:ma14="http://schemas.microsoft.com/office/mac/drawingml/2011/main" val="1"/>
            </a:ext>
          </a:extLst>
        </p:spPr>
        <p:txBody>
          <a:bodyPr lIns="45719" rIns="45719" anchor="ctr">
            <a:spAutoFit/>
          </a:bodyPr>
          <a:lstStyle/>
          <a:p>
            <a:pPr/>
            <a:r>
              <a:t>Access to Exercise Opportunities: individuals in a county who live reasonably close to a location for physical activity.  </a:t>
            </a:r>
          </a:p>
        </p:txBody>
      </p:sp>
      <p:sp>
        <p:nvSpPr>
          <p:cNvPr id="482" name="Straight Connector 6"/>
          <p:cNvSpPr/>
          <p:nvPr/>
        </p:nvSpPr>
        <p:spPr>
          <a:xfrm flipH="1">
            <a:off x="6094410" y="1850629"/>
            <a:ext cx="1" cy="3505201"/>
          </a:xfrm>
          <a:prstGeom prst="line">
            <a:avLst/>
          </a:prstGeom>
          <a:ln w="28575">
            <a:solidFill>
              <a:schemeClr val="accent1"/>
            </a:solidFill>
            <a:miter/>
          </a:ln>
        </p:spPr>
        <p:txBody>
          <a:bodyPr lIns="45719" rIns="45719"/>
          <a:lstStyle/>
          <a:p>
            <a:pPr algn="l"/>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86" name="Picture 2" descr="Picture 2"/>
          <p:cNvPicPr>
            <a:picLocks noChangeAspect="1"/>
          </p:cNvPicPr>
          <p:nvPr/>
        </p:nvPicPr>
        <p:blipFill>
          <a:blip r:embed="rId2">
            <a:extLst/>
          </a:blip>
          <a:stretch>
            <a:fillRect/>
          </a:stretch>
        </p:blipFill>
        <p:spPr>
          <a:xfrm>
            <a:off x="7407275" y="1669472"/>
            <a:ext cx="4781550" cy="3476626"/>
          </a:xfrm>
          <a:prstGeom prst="rect">
            <a:avLst/>
          </a:prstGeom>
          <a:ln w="12700">
            <a:miter lim="400000"/>
          </a:ln>
        </p:spPr>
      </p:pic>
      <p:sp>
        <p:nvSpPr>
          <p:cNvPr id="487" name="Title 3"/>
          <p:cNvSpPr txBox="1"/>
          <p:nvPr>
            <p:ph type="title"/>
          </p:nvPr>
        </p:nvSpPr>
        <p:spPr>
          <a:xfrm>
            <a:off x="1522876" y="409573"/>
            <a:ext cx="9143539" cy="1066801"/>
          </a:xfrm>
          <a:prstGeom prst="rect">
            <a:avLst/>
          </a:prstGeom>
        </p:spPr>
        <p:txBody>
          <a:bodyPr/>
          <a:lstStyle>
            <a:lvl1pPr algn="ctr"/>
          </a:lstStyle>
          <a:p>
            <a:pPr/>
            <a:r>
              <a:t>Food Deprivation Index</a:t>
            </a:r>
          </a:p>
        </p:txBody>
      </p:sp>
      <p:sp>
        <p:nvSpPr>
          <p:cNvPr id="488" name="Content Placeholder 4"/>
          <p:cNvSpPr txBox="1"/>
          <p:nvPr>
            <p:ph type="body" sz="half" idx="1"/>
          </p:nvPr>
        </p:nvSpPr>
        <p:spPr>
          <a:xfrm>
            <a:off x="1522876" y="1905000"/>
            <a:ext cx="5790737" cy="3476628"/>
          </a:xfrm>
          <a:prstGeom prst="rect">
            <a:avLst/>
          </a:prstGeom>
        </p:spPr>
        <p:txBody>
          <a:bodyPr/>
          <a:lstStyle/>
          <a:p>
            <a:pPr>
              <a:defRPr>
                <a:solidFill>
                  <a:srgbClr val="555555"/>
                </a:solidFill>
                <a:latin typeface="Lato"/>
                <a:ea typeface="Lato"/>
                <a:cs typeface="Lato"/>
                <a:sym typeface="Lato"/>
              </a:defRPr>
            </a:pPr>
            <a:r>
              <a:t>Definition: Limited Access to Healthy Foods measures the percentage of the population that is low income and does not live close to a grocery store.</a:t>
            </a:r>
          </a:p>
          <a:p>
            <a:pPr>
              <a:defRPr>
                <a:solidFill>
                  <a:srgbClr val="555555"/>
                </a:solidFill>
                <a:latin typeface="Lato"/>
                <a:ea typeface="Lato"/>
                <a:cs typeface="Lato"/>
                <a:sym typeface="Lato"/>
              </a:defRPr>
            </a:pPr>
            <a:r>
              <a:t>Future Analysis: prevalence of fast food and unhealthy food options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Title 1"/>
          <p:cNvSpPr txBox="1"/>
          <p:nvPr>
            <p:ph type="title"/>
          </p:nvPr>
        </p:nvSpPr>
        <p:spPr>
          <a:xfrm>
            <a:off x="1522876" y="609600"/>
            <a:ext cx="9143539" cy="1066800"/>
          </a:xfrm>
          <a:prstGeom prst="rect">
            <a:avLst/>
          </a:prstGeom>
        </p:spPr>
        <p:txBody>
          <a:bodyPr/>
          <a:lstStyle/>
          <a:p>
            <a:pPr/>
            <a:r>
              <a:t>Excessive Drinking and Poor or Fair Health Outcomes</a:t>
            </a:r>
          </a:p>
        </p:txBody>
      </p:sp>
      <p:sp>
        <p:nvSpPr>
          <p:cNvPr id="491" name="Content Placeholder 2"/>
          <p:cNvSpPr txBox="1"/>
          <p:nvPr>
            <p:ph type="body" sz="quarter" idx="1"/>
          </p:nvPr>
        </p:nvSpPr>
        <p:spPr>
          <a:xfrm>
            <a:off x="1522876" y="1904999"/>
            <a:ext cx="4342937" cy="3697467"/>
          </a:xfrm>
          <a:prstGeom prst="rect">
            <a:avLst/>
          </a:prstGeom>
        </p:spPr>
        <p:txBody>
          <a:bodyPr/>
          <a:lstStyle/>
          <a:p>
            <a:pPr/>
            <a:r>
              <a:t>Excessive Drinking: the percentage of a county’s adult population that reports binge or heavy drinking in the past 30 days.</a:t>
            </a:r>
          </a:p>
          <a:p>
            <a:pPr/>
            <a:r>
              <a:t>Future analysis: Liquor store locations from Google API, comparison of excessive drinking and mental unhealthy days. </a:t>
            </a:r>
          </a:p>
        </p:txBody>
      </p:sp>
      <p:pic>
        <p:nvPicPr>
          <p:cNvPr id="492" name="Picture 4" descr="Picture 4"/>
          <p:cNvPicPr>
            <a:picLocks noChangeAspect="1"/>
          </p:cNvPicPr>
          <p:nvPr/>
        </p:nvPicPr>
        <p:blipFill>
          <a:blip r:embed="rId3">
            <a:extLst/>
          </a:blip>
          <a:stretch>
            <a:fillRect/>
          </a:stretch>
        </p:blipFill>
        <p:spPr>
          <a:xfrm>
            <a:off x="6475412" y="1905000"/>
            <a:ext cx="4800601" cy="3438525"/>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Title 1"/>
          <p:cNvSpPr txBox="1"/>
          <p:nvPr>
            <p:ph type="ctrTitle"/>
          </p:nvPr>
        </p:nvSpPr>
        <p:spPr>
          <a:xfrm>
            <a:off x="1522414" y="1905000"/>
            <a:ext cx="9143998" cy="2667000"/>
          </a:xfrm>
          <a:prstGeom prst="rect">
            <a:avLst/>
          </a:prstGeom>
        </p:spPr>
        <p:txBody>
          <a:bodyPr/>
          <a:lstStyle/>
          <a:p>
            <a:pPr/>
            <a:r>
              <a:t>Questions? </a:t>
            </a:r>
          </a:p>
        </p:txBody>
      </p:sp>
      <p:sp>
        <p:nvSpPr>
          <p:cNvPr id="497" name="Subtitle 2"/>
          <p:cNvSpPr txBox="1"/>
          <p:nvPr>
            <p:ph type="subTitle" sz="quarter" idx="1"/>
          </p:nvPr>
        </p:nvSpPr>
        <p:spPr>
          <a:xfrm>
            <a:off x="1522413" y="5029200"/>
            <a:ext cx="8229597" cy="838200"/>
          </a:xfrm>
          <a:prstGeom prst="rect">
            <a:avLst/>
          </a:prstGeom>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Title 1"/>
          <p:cNvSpPr txBox="1"/>
          <p:nvPr>
            <p:ph type="title"/>
          </p:nvPr>
        </p:nvSpPr>
        <p:spPr>
          <a:xfrm>
            <a:off x="455612" y="609600"/>
            <a:ext cx="10972801" cy="1066800"/>
          </a:xfrm>
          <a:prstGeom prst="rect">
            <a:avLst/>
          </a:prstGeom>
        </p:spPr>
        <p:txBody>
          <a:bodyPr/>
          <a:lstStyle>
            <a:lvl1pPr algn="ctr"/>
          </a:lstStyle>
          <a:p>
            <a:pPr/>
            <a:r>
              <a:t>What factors affect preventable hospitalization?</a:t>
            </a:r>
          </a:p>
        </p:txBody>
      </p:sp>
      <p:sp>
        <p:nvSpPr>
          <p:cNvPr id="315" name="Content Placeholder 2"/>
          <p:cNvSpPr txBox="1"/>
          <p:nvPr>
            <p:ph type="body" idx="1"/>
          </p:nvPr>
        </p:nvSpPr>
        <p:spPr>
          <a:xfrm>
            <a:off x="1522876" y="1904999"/>
            <a:ext cx="9143539" cy="3697467"/>
          </a:xfrm>
          <a:prstGeom prst="rect">
            <a:avLst/>
          </a:prstGeom>
        </p:spPr>
        <p:txBody>
          <a:bodyPr/>
          <a:lstStyle/>
          <a:p>
            <a:pPr/>
          </a:p>
          <a:p>
            <a:pPr>
              <a:defRPr sz="2900"/>
            </a:pPr>
            <a:r>
              <a:t>Weather</a:t>
            </a:r>
          </a:p>
          <a:p>
            <a:pPr>
              <a:defRPr sz="2900"/>
            </a:pPr>
            <a:r>
              <a:t>Income</a:t>
            </a:r>
          </a:p>
          <a:p>
            <a:pPr>
              <a:defRPr sz="2900"/>
            </a:pPr>
            <a:r>
              <a:t>Parks / Recreation access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99" name="Title 1"/>
          <p:cNvSpPr txBox="1"/>
          <p:nvPr>
            <p:ph type="title"/>
          </p:nvPr>
        </p:nvSpPr>
        <p:spPr>
          <a:xfrm>
            <a:off x="1522876" y="609600"/>
            <a:ext cx="9143539" cy="1066800"/>
          </a:xfrm>
          <a:prstGeom prst="rect">
            <a:avLst/>
          </a:prstGeom>
        </p:spPr>
        <p:txBody>
          <a:bodyPr/>
          <a:lstStyle/>
          <a:p>
            <a:pPr/>
          </a:p>
        </p:txBody>
      </p:sp>
      <p:pic>
        <p:nvPicPr>
          <p:cNvPr id="500" name="Picture 3" descr="Picture 3"/>
          <p:cNvPicPr>
            <a:picLocks noChangeAspect="1"/>
          </p:cNvPicPr>
          <p:nvPr/>
        </p:nvPicPr>
        <p:blipFill>
          <a:blip r:embed="rId2">
            <a:extLst/>
          </a:blip>
          <a:stretch>
            <a:fillRect/>
          </a:stretch>
        </p:blipFill>
        <p:spPr>
          <a:xfrm>
            <a:off x="3660775" y="1724025"/>
            <a:ext cx="4867275" cy="34099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02" name="Title 1"/>
          <p:cNvSpPr txBox="1"/>
          <p:nvPr>
            <p:ph type="title"/>
          </p:nvPr>
        </p:nvSpPr>
        <p:spPr>
          <a:xfrm>
            <a:off x="1522876" y="609600"/>
            <a:ext cx="9143539" cy="1066800"/>
          </a:xfrm>
          <a:prstGeom prst="rect">
            <a:avLst/>
          </a:prstGeom>
        </p:spPr>
        <p:txBody>
          <a:bodyPr/>
          <a:lstStyle/>
          <a:p>
            <a:pPr/>
            <a:r>
              <a:t>Post Mortem</a:t>
            </a:r>
          </a:p>
        </p:txBody>
      </p:sp>
      <p:sp>
        <p:nvSpPr>
          <p:cNvPr id="503" name="Content Placeholder 2"/>
          <p:cNvSpPr txBox="1"/>
          <p:nvPr>
            <p:ph type="body" idx="1"/>
          </p:nvPr>
        </p:nvSpPr>
        <p:spPr>
          <a:xfrm>
            <a:off x="1522876" y="1904999"/>
            <a:ext cx="9143539" cy="3697467"/>
          </a:xfrm>
          <a:prstGeom prst="rect">
            <a:avLst/>
          </a:prstGeom>
        </p:spPr>
        <p:txBody>
          <a:bodyPr/>
          <a:lstStyle/>
          <a:p>
            <a:pPr marL="266090" indent="-266090" defTabSz="886968">
              <a:lnSpc>
                <a:spcPct val="81000"/>
              </a:lnSpc>
              <a:spcBef>
                <a:spcPts val="1700"/>
              </a:spcBef>
              <a:defRPr sz="2134"/>
            </a:pPr>
            <a:r>
              <a:t>Discuss any difficulties that arose, and how you dealt with them</a:t>
            </a:r>
          </a:p>
          <a:p>
            <a:pPr marL="266090" indent="-266090" defTabSz="886968">
              <a:lnSpc>
                <a:spcPct val="81000"/>
              </a:lnSpc>
              <a:spcBef>
                <a:spcPts val="1700"/>
              </a:spcBef>
              <a:defRPr sz="2134"/>
            </a:pPr>
            <a:r>
              <a:t>Discuss any additional questions that came up, but which you didn't have time to answer: What would you research next, if you had two more weeks?</a:t>
            </a:r>
          </a:p>
          <a:p>
            <a:pPr marL="266090" indent="-266090" defTabSz="886968">
              <a:lnSpc>
                <a:spcPct val="81000"/>
              </a:lnSpc>
              <a:spcBef>
                <a:spcPts val="1700"/>
              </a:spcBef>
              <a:defRPr sz="2134"/>
            </a:pPr>
          </a:p>
          <a:p>
            <a:pPr marL="266090" indent="-266090" defTabSz="886968">
              <a:lnSpc>
                <a:spcPct val="81000"/>
              </a:lnSpc>
              <a:spcBef>
                <a:spcPts val="1700"/>
              </a:spcBef>
              <a:defRPr sz="2134"/>
            </a:pPr>
            <a:r>
              <a:t>Data source for preventable hospitalizations was Medicare, could be skewing the data</a:t>
            </a:r>
          </a:p>
          <a:p>
            <a:pPr marL="266090" indent="-266090" defTabSz="886968">
              <a:lnSpc>
                <a:spcPct val="81000"/>
              </a:lnSpc>
              <a:spcBef>
                <a:spcPts val="1700"/>
              </a:spcBef>
              <a:defRPr sz="2134"/>
            </a:pPr>
            <a:r>
              <a:t>Most of the behavioral data is gathered via a phone survey and is self reported, which can lead to bias issues. </a:t>
            </a:r>
          </a:p>
          <a:p>
            <a:pPr marL="266090" indent="-266090" defTabSz="886968">
              <a:lnSpc>
                <a:spcPct val="81000"/>
              </a:lnSpc>
              <a:spcBef>
                <a:spcPts val="1700"/>
              </a:spcBef>
              <a:defRPr sz="2134"/>
            </a:pPr>
            <a:r>
              <a:t>Prevalence of unhealthy food, access to liquor stores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le 1"/>
          <p:cNvSpPr txBox="1"/>
          <p:nvPr>
            <p:ph type="title"/>
          </p:nvPr>
        </p:nvSpPr>
        <p:spPr>
          <a:xfrm>
            <a:off x="227011" y="609600"/>
            <a:ext cx="11582401" cy="1600200"/>
          </a:xfrm>
          <a:prstGeom prst="rect">
            <a:avLst/>
          </a:prstGeom>
        </p:spPr>
        <p:txBody>
          <a:bodyPr/>
          <a:lstStyle/>
          <a:p>
            <a:pPr algn="ctr"/>
            <a:r>
              <a:t>Original Hypothesis</a:t>
            </a:r>
            <a:br/>
          </a:p>
        </p:txBody>
      </p:sp>
      <p:sp>
        <p:nvSpPr>
          <p:cNvPr id="318" name="Content Placeholder 2"/>
          <p:cNvSpPr txBox="1"/>
          <p:nvPr>
            <p:ph type="body" idx="1"/>
          </p:nvPr>
        </p:nvSpPr>
        <p:spPr>
          <a:xfrm>
            <a:off x="1522643" y="1905000"/>
            <a:ext cx="9143539" cy="3886200"/>
          </a:xfrm>
          <a:prstGeom prst="rect">
            <a:avLst/>
          </a:prstGeom>
        </p:spPr>
        <p:txBody>
          <a:bodyPr/>
          <a:lstStyle/>
          <a:p>
            <a:pPr algn="ctr">
              <a:defRPr sz="2900"/>
            </a:pPr>
          </a:p>
          <a:p>
            <a:pPr marL="0" indent="0" algn="ctr">
              <a:buSzTx/>
              <a:buFont typeface="Wingdings"/>
              <a:buNone/>
              <a:defRPr sz="2900"/>
            </a:pPr>
            <a:r>
              <a:t>If a city has poor socioeconomic factors, then the preventable hospitalization rates will be higher than cities with more favorable socioeconomic factors.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5" name="Content Placeholder 1"/>
          <p:cNvGrpSpPr/>
          <p:nvPr/>
        </p:nvGrpSpPr>
        <p:grpSpPr>
          <a:xfrm>
            <a:off x="1522875" y="637392"/>
            <a:ext cx="9143540" cy="5303814"/>
            <a:chOff x="0" y="0"/>
            <a:chExt cx="9143538" cy="5303812"/>
          </a:xfrm>
        </p:grpSpPr>
        <p:grpSp>
          <p:nvGrpSpPr>
            <p:cNvPr id="322" name="Group"/>
            <p:cNvGrpSpPr/>
            <p:nvPr/>
          </p:nvGrpSpPr>
          <p:grpSpPr>
            <a:xfrm>
              <a:off x="0" y="3201628"/>
              <a:ext cx="9143539" cy="2102185"/>
              <a:chOff x="0" y="0"/>
              <a:chExt cx="9143538" cy="2102184"/>
            </a:xfrm>
          </p:grpSpPr>
          <p:sp>
            <p:nvSpPr>
              <p:cNvPr id="320" name="Rectangle"/>
              <p:cNvSpPr/>
              <p:nvPr/>
            </p:nvSpPr>
            <p:spPr>
              <a:xfrm>
                <a:off x="-1" y="-1"/>
                <a:ext cx="9143540" cy="2102186"/>
              </a:xfrm>
              <a:prstGeom prst="rect">
                <a:avLst/>
              </a:prstGeom>
              <a:solidFill>
                <a:schemeClr val="accent3"/>
              </a:solidFill>
              <a:ln w="19050" cap="flat">
                <a:solidFill>
                  <a:srgbClr val="FFFFFF"/>
                </a:solidFill>
                <a:prstDash val="solid"/>
                <a:miter lim="800000"/>
              </a:ln>
              <a:effectLst/>
            </p:spPr>
            <p:txBody>
              <a:bodyPr wrap="square" lIns="45719" tIns="45719" rIns="45719" bIns="45719" numCol="1" anchor="ctr">
                <a:noAutofit/>
              </a:bodyPr>
              <a:lstStyle/>
              <a:p>
                <a:pPr defTabSz="1778000">
                  <a:lnSpc>
                    <a:spcPct val="90000"/>
                  </a:lnSpc>
                  <a:spcBef>
                    <a:spcPts val="1000"/>
                  </a:spcBef>
                  <a:defRPr sz="2400">
                    <a:solidFill>
                      <a:srgbClr val="FFFFFF"/>
                    </a:solidFill>
                  </a:defRPr>
                </a:pPr>
              </a:p>
            </p:txBody>
          </p:sp>
          <p:sp>
            <p:nvSpPr>
              <p:cNvPr id="321" name="Correlations and Outcomes"/>
              <p:cNvSpPr txBox="1"/>
              <p:nvPr/>
            </p:nvSpPr>
            <p:spPr>
              <a:xfrm>
                <a:off x="0" y="511520"/>
                <a:ext cx="9143539" cy="10791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4479" tIns="284479" rIns="284479" bIns="284479" numCol="1" anchor="ctr">
                <a:spAutoFit/>
              </a:bodyPr>
              <a:lstStyle>
                <a:lvl1pPr defTabSz="1778000">
                  <a:lnSpc>
                    <a:spcPct val="90000"/>
                  </a:lnSpc>
                  <a:spcBef>
                    <a:spcPts val="1600"/>
                  </a:spcBef>
                  <a:defRPr sz="4000">
                    <a:solidFill>
                      <a:srgbClr val="FFFFFF"/>
                    </a:solidFill>
                  </a:defRPr>
                </a:lvl1pPr>
              </a:lstStyle>
              <a:p>
                <a:pPr/>
                <a:r>
                  <a:t>Correlations and Outcomes</a:t>
                </a:r>
              </a:p>
            </p:txBody>
          </p:sp>
        </p:grpSp>
        <p:grpSp>
          <p:nvGrpSpPr>
            <p:cNvPr id="325" name="Group"/>
            <p:cNvGrpSpPr/>
            <p:nvPr/>
          </p:nvGrpSpPr>
          <p:grpSpPr>
            <a:xfrm>
              <a:off x="-1" y="-1"/>
              <a:ext cx="9143540" cy="3233162"/>
              <a:chOff x="0" y="0"/>
              <a:chExt cx="9143538" cy="3233160"/>
            </a:xfrm>
          </p:grpSpPr>
          <p:sp>
            <p:nvSpPr>
              <p:cNvPr id="323" name="Shape"/>
              <p:cNvSpPr/>
              <p:nvPr/>
            </p:nvSpPr>
            <p:spPr>
              <a:xfrm rot="10800000">
                <a:off x="0" y="0"/>
                <a:ext cx="9143539" cy="3233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565"/>
                    </a:moveTo>
                    <a:lnTo>
                      <a:pt x="9845" y="7565"/>
                    </a:lnTo>
                    <a:lnTo>
                      <a:pt x="9845" y="5400"/>
                    </a:lnTo>
                    <a:lnTo>
                      <a:pt x="8891" y="5400"/>
                    </a:lnTo>
                    <a:lnTo>
                      <a:pt x="10800" y="0"/>
                    </a:lnTo>
                    <a:lnTo>
                      <a:pt x="12709" y="5400"/>
                    </a:lnTo>
                    <a:lnTo>
                      <a:pt x="11755" y="5400"/>
                    </a:lnTo>
                    <a:lnTo>
                      <a:pt x="11755" y="7565"/>
                    </a:lnTo>
                    <a:lnTo>
                      <a:pt x="21600" y="7565"/>
                    </a:lnTo>
                    <a:lnTo>
                      <a:pt x="21600" y="21600"/>
                    </a:lnTo>
                    <a:lnTo>
                      <a:pt x="0" y="21600"/>
                    </a:lnTo>
                    <a:close/>
                  </a:path>
                </a:pathLst>
              </a:custGeom>
              <a:solidFill>
                <a:schemeClr val="accent3"/>
              </a:solidFill>
              <a:ln w="19050" cap="flat">
                <a:solidFill>
                  <a:srgbClr val="FFFFFF"/>
                </a:solidFill>
                <a:prstDash val="solid"/>
                <a:miter lim="800000"/>
              </a:ln>
              <a:effectLst/>
            </p:spPr>
            <p:txBody>
              <a:bodyPr wrap="square" lIns="45719" tIns="45719" rIns="45719" bIns="45719" numCol="1" anchor="ctr">
                <a:noAutofit/>
              </a:bodyPr>
              <a:lstStyle/>
              <a:p>
                <a:pPr defTabSz="1778000">
                  <a:lnSpc>
                    <a:spcPct val="90000"/>
                  </a:lnSpc>
                  <a:spcBef>
                    <a:spcPts val="1000"/>
                  </a:spcBef>
                  <a:defRPr sz="2400">
                    <a:solidFill>
                      <a:srgbClr val="FFFFFF"/>
                    </a:solidFill>
                  </a:defRPr>
                </a:pPr>
              </a:p>
            </p:txBody>
          </p:sp>
          <p:sp>
            <p:nvSpPr>
              <p:cNvPr id="324" name="Data Exploration and Clean Up Process"/>
              <p:cNvSpPr txBox="1"/>
              <p:nvPr/>
            </p:nvSpPr>
            <p:spPr>
              <a:xfrm>
                <a:off x="0" y="27848"/>
                <a:ext cx="9143539" cy="1079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4479" tIns="284479" rIns="284479" bIns="284479" numCol="1" anchor="ctr">
                <a:spAutoFit/>
              </a:bodyPr>
              <a:lstStyle>
                <a:lvl1pPr defTabSz="1778000">
                  <a:lnSpc>
                    <a:spcPct val="90000"/>
                  </a:lnSpc>
                  <a:spcBef>
                    <a:spcPts val="1600"/>
                  </a:spcBef>
                  <a:defRPr sz="4000">
                    <a:solidFill>
                      <a:srgbClr val="FFFFFF"/>
                    </a:solidFill>
                  </a:defRPr>
                </a:lvl1pPr>
              </a:lstStyle>
              <a:p>
                <a:pPr/>
                <a:r>
                  <a:t>Data Exploration and Clean Up Process</a:t>
                </a:r>
              </a:p>
            </p:txBody>
          </p:sp>
        </p:grpSp>
        <p:grpSp>
          <p:nvGrpSpPr>
            <p:cNvPr id="328" name="Group"/>
            <p:cNvGrpSpPr/>
            <p:nvPr/>
          </p:nvGrpSpPr>
          <p:grpSpPr>
            <a:xfrm>
              <a:off x="4464" y="1134840"/>
              <a:ext cx="3044870" cy="966714"/>
              <a:chOff x="0" y="0"/>
              <a:chExt cx="3044868" cy="966712"/>
            </a:xfrm>
          </p:grpSpPr>
          <p:sp>
            <p:nvSpPr>
              <p:cNvPr id="326" name="Rectangle"/>
              <p:cNvSpPr/>
              <p:nvPr/>
            </p:nvSpPr>
            <p:spPr>
              <a:xfrm>
                <a:off x="0" y="0"/>
                <a:ext cx="3044869" cy="966713"/>
              </a:xfrm>
              <a:prstGeom prst="rect">
                <a:avLst/>
              </a:prstGeom>
              <a:solidFill>
                <a:srgbClr val="E0E2D7">
                  <a:alpha val="90000"/>
                </a:srgbClr>
              </a:solidFill>
              <a:ln w="12700" cap="flat">
                <a:solidFill>
                  <a:srgbClr val="E0E2D7">
                    <a:alpha val="90000"/>
                  </a:srgbClr>
                </a:solidFill>
                <a:prstDash val="solid"/>
                <a:miter lim="800000"/>
              </a:ln>
              <a:effectLst/>
            </p:spPr>
            <p:txBody>
              <a:bodyPr wrap="square" lIns="45719" tIns="45719" rIns="45719" bIns="45719" numCol="1" anchor="ctr">
                <a:noAutofit/>
              </a:bodyPr>
              <a:lstStyle/>
              <a:p>
                <a:pPr defTabSz="1289050">
                  <a:lnSpc>
                    <a:spcPct val="90000"/>
                  </a:lnSpc>
                  <a:spcBef>
                    <a:spcPts val="1000"/>
                  </a:spcBef>
                  <a:defRPr sz="2400"/>
                </a:pPr>
              </a:p>
            </p:txBody>
          </p:sp>
          <p:sp>
            <p:nvSpPr>
              <p:cNvPr id="327" name="Research Sources and Gather Data"/>
              <p:cNvSpPr txBox="1"/>
              <p:nvPr/>
            </p:nvSpPr>
            <p:spPr>
              <a:xfrm>
                <a:off x="169417" y="60830"/>
                <a:ext cx="2706034" cy="8450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830" tIns="36830" rIns="36830" bIns="36830" numCol="1" anchor="ctr">
                <a:spAutoFit/>
              </a:bodyPr>
              <a:lstStyle>
                <a:lvl1pPr defTabSz="1289050">
                  <a:lnSpc>
                    <a:spcPct val="90000"/>
                  </a:lnSpc>
                  <a:spcBef>
                    <a:spcPts val="1200"/>
                  </a:spcBef>
                  <a:defRPr sz="2900"/>
                </a:lvl1pPr>
              </a:lstStyle>
              <a:p>
                <a:pPr/>
                <a:r>
                  <a:t>Research Sources and Gather Data</a:t>
                </a:r>
              </a:p>
            </p:txBody>
          </p:sp>
        </p:grpSp>
        <p:grpSp>
          <p:nvGrpSpPr>
            <p:cNvPr id="331" name="Group"/>
            <p:cNvGrpSpPr/>
            <p:nvPr/>
          </p:nvGrpSpPr>
          <p:grpSpPr>
            <a:xfrm>
              <a:off x="3049334" y="1134840"/>
              <a:ext cx="3044870" cy="966714"/>
              <a:chOff x="0" y="0"/>
              <a:chExt cx="3044868" cy="966712"/>
            </a:xfrm>
          </p:grpSpPr>
          <p:sp>
            <p:nvSpPr>
              <p:cNvPr id="329" name="Rectangle"/>
              <p:cNvSpPr/>
              <p:nvPr/>
            </p:nvSpPr>
            <p:spPr>
              <a:xfrm>
                <a:off x="0" y="0"/>
                <a:ext cx="3044869" cy="966713"/>
              </a:xfrm>
              <a:prstGeom prst="rect">
                <a:avLst/>
              </a:prstGeom>
              <a:solidFill>
                <a:srgbClr val="E0E2D7">
                  <a:alpha val="90000"/>
                </a:srgbClr>
              </a:solidFill>
              <a:ln w="12700" cap="flat">
                <a:solidFill>
                  <a:srgbClr val="E0E2D7">
                    <a:alpha val="90000"/>
                  </a:srgbClr>
                </a:solidFill>
                <a:prstDash val="solid"/>
                <a:miter lim="800000"/>
              </a:ln>
              <a:effectLst/>
            </p:spPr>
            <p:txBody>
              <a:bodyPr wrap="square" lIns="45719" tIns="45719" rIns="45719" bIns="45719" numCol="1" anchor="ctr">
                <a:noAutofit/>
              </a:bodyPr>
              <a:lstStyle/>
              <a:p>
                <a:pPr defTabSz="1289050">
                  <a:lnSpc>
                    <a:spcPct val="90000"/>
                  </a:lnSpc>
                  <a:spcBef>
                    <a:spcPts val="1000"/>
                  </a:spcBef>
                  <a:defRPr sz="2400"/>
                </a:pPr>
              </a:p>
            </p:txBody>
          </p:sp>
          <p:sp>
            <p:nvSpPr>
              <p:cNvPr id="330" name="Cleanse and Prepare Data"/>
              <p:cNvSpPr txBox="1"/>
              <p:nvPr/>
            </p:nvSpPr>
            <p:spPr>
              <a:xfrm>
                <a:off x="169417" y="60830"/>
                <a:ext cx="2706034" cy="8450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830" tIns="36830" rIns="36830" bIns="36830" numCol="1" anchor="ctr">
                <a:spAutoFit/>
              </a:bodyPr>
              <a:lstStyle>
                <a:lvl1pPr defTabSz="1289050">
                  <a:lnSpc>
                    <a:spcPct val="90000"/>
                  </a:lnSpc>
                  <a:spcBef>
                    <a:spcPts val="1200"/>
                  </a:spcBef>
                  <a:defRPr sz="2900"/>
                </a:lvl1pPr>
              </a:lstStyle>
              <a:p>
                <a:pPr/>
                <a:r>
                  <a:t>Cleanse and Prepare Data</a:t>
                </a:r>
              </a:p>
            </p:txBody>
          </p:sp>
        </p:grpSp>
        <p:grpSp>
          <p:nvGrpSpPr>
            <p:cNvPr id="334" name="Group"/>
            <p:cNvGrpSpPr/>
            <p:nvPr/>
          </p:nvGrpSpPr>
          <p:grpSpPr>
            <a:xfrm>
              <a:off x="6094202" y="1134840"/>
              <a:ext cx="3044870" cy="966714"/>
              <a:chOff x="0" y="0"/>
              <a:chExt cx="3044868" cy="966712"/>
            </a:xfrm>
          </p:grpSpPr>
          <p:sp>
            <p:nvSpPr>
              <p:cNvPr id="332" name="Rectangle"/>
              <p:cNvSpPr/>
              <p:nvPr/>
            </p:nvSpPr>
            <p:spPr>
              <a:xfrm>
                <a:off x="0" y="0"/>
                <a:ext cx="3044869" cy="966713"/>
              </a:xfrm>
              <a:prstGeom prst="rect">
                <a:avLst/>
              </a:prstGeom>
              <a:solidFill>
                <a:srgbClr val="E0E2D7">
                  <a:alpha val="90000"/>
                </a:srgbClr>
              </a:solidFill>
              <a:ln w="12700" cap="flat">
                <a:solidFill>
                  <a:srgbClr val="E0E2D7">
                    <a:alpha val="90000"/>
                  </a:srgbClr>
                </a:solidFill>
                <a:prstDash val="solid"/>
                <a:miter lim="800000"/>
              </a:ln>
              <a:effectLst/>
            </p:spPr>
            <p:txBody>
              <a:bodyPr wrap="square" lIns="45719" tIns="45719" rIns="45719" bIns="45719" numCol="1" anchor="ctr">
                <a:noAutofit/>
              </a:bodyPr>
              <a:lstStyle/>
              <a:p>
                <a:pPr defTabSz="1289050">
                  <a:lnSpc>
                    <a:spcPct val="90000"/>
                  </a:lnSpc>
                  <a:spcBef>
                    <a:spcPts val="1000"/>
                  </a:spcBef>
                  <a:defRPr sz="2400"/>
                </a:pPr>
              </a:p>
            </p:txBody>
          </p:sp>
          <p:sp>
            <p:nvSpPr>
              <p:cNvPr id="333" name="Transform and Develop Data"/>
              <p:cNvSpPr txBox="1"/>
              <p:nvPr/>
            </p:nvSpPr>
            <p:spPr>
              <a:xfrm>
                <a:off x="169417" y="60830"/>
                <a:ext cx="2706034" cy="8450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830" tIns="36830" rIns="36830" bIns="36830" numCol="1" anchor="ctr">
                <a:spAutoFit/>
              </a:bodyPr>
              <a:lstStyle>
                <a:lvl1pPr defTabSz="1289050">
                  <a:lnSpc>
                    <a:spcPct val="90000"/>
                  </a:lnSpc>
                  <a:spcBef>
                    <a:spcPts val="1200"/>
                  </a:spcBef>
                  <a:defRPr sz="2900"/>
                </a:lvl1pPr>
              </a:lstStyle>
              <a:p>
                <a:pPr/>
                <a:r>
                  <a:t>Transform and Develop Data</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1522876" y="609600"/>
            <a:ext cx="9143539" cy="1066800"/>
          </a:xfrm>
          <a:prstGeom prst="rect">
            <a:avLst/>
          </a:prstGeom>
        </p:spPr>
        <p:txBody>
          <a:bodyPr/>
          <a:lstStyle/>
          <a:p>
            <a:pPr algn="ctr"/>
            <a:r>
              <a:t>Unsatisfactory</a:t>
            </a:r>
            <a:r>
              <a:rPr sz="4400"/>
              <a:t> </a:t>
            </a:r>
            <a:r>
              <a:t>Findings</a:t>
            </a:r>
          </a:p>
        </p:txBody>
      </p:sp>
      <p:pic>
        <p:nvPicPr>
          <p:cNvPr id="338" name="Content Placeholder 5" descr="Content Placeholder 5"/>
          <p:cNvPicPr>
            <a:picLocks noChangeAspect="1"/>
          </p:cNvPicPr>
          <p:nvPr/>
        </p:nvPicPr>
        <p:blipFill>
          <a:blip r:embed="rId2">
            <a:extLst/>
          </a:blip>
          <a:stretch>
            <a:fillRect/>
          </a:stretch>
        </p:blipFill>
        <p:spPr>
          <a:xfrm>
            <a:off x="303213" y="2057400"/>
            <a:ext cx="5654677" cy="3962400"/>
          </a:xfrm>
          <a:prstGeom prst="rect">
            <a:avLst/>
          </a:prstGeom>
          <a:ln w="12700">
            <a:miter lim="400000"/>
          </a:ln>
        </p:spPr>
      </p:pic>
      <p:pic>
        <p:nvPicPr>
          <p:cNvPr id="339" name="Content Placeholder 7" descr="Content Placeholder 7"/>
          <p:cNvPicPr>
            <a:picLocks noChangeAspect="1"/>
          </p:cNvPicPr>
          <p:nvPr/>
        </p:nvPicPr>
        <p:blipFill>
          <a:blip r:embed="rId3">
            <a:extLst/>
          </a:blip>
          <a:stretch>
            <a:fillRect/>
          </a:stretch>
        </p:blipFill>
        <p:spPr>
          <a:xfrm>
            <a:off x="6230937" y="2057400"/>
            <a:ext cx="5654675" cy="3962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itle 1"/>
          <p:cNvSpPr txBox="1"/>
          <p:nvPr>
            <p:ph type="ctrTitle"/>
          </p:nvPr>
        </p:nvSpPr>
        <p:spPr>
          <a:xfrm>
            <a:off x="1522414" y="1905000"/>
            <a:ext cx="9143998" cy="2667000"/>
          </a:xfrm>
          <a:prstGeom prst="rect">
            <a:avLst/>
          </a:prstGeom>
        </p:spPr>
        <p:txBody>
          <a:bodyPr/>
          <a:lstStyle>
            <a:lvl1pPr>
              <a:defRPr sz="6000"/>
            </a:lvl1pPr>
          </a:lstStyle>
          <a:p>
            <a:pPr/>
            <a:r>
              <a:t>Questions &amp; Data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Title 1"/>
          <p:cNvSpPr txBox="1"/>
          <p:nvPr>
            <p:ph type="title"/>
          </p:nvPr>
        </p:nvSpPr>
        <p:spPr>
          <a:xfrm>
            <a:off x="1371077" y="638074"/>
            <a:ext cx="9143542" cy="1066801"/>
          </a:xfrm>
          <a:prstGeom prst="rect">
            <a:avLst/>
          </a:prstGeom>
        </p:spPr>
        <p:txBody>
          <a:bodyPr/>
          <a:lstStyle>
            <a:lvl1pPr algn="ctr">
              <a:defRPr>
                <a:latin typeface="+mn-lt"/>
                <a:ea typeface="+mn-ea"/>
                <a:cs typeface="+mn-cs"/>
                <a:sym typeface="Helvetica"/>
              </a:defRPr>
            </a:lvl1pPr>
          </a:lstStyle>
          <a:p>
            <a:pPr/>
            <a:r>
              <a:t>Adjusted Question</a:t>
            </a:r>
          </a:p>
        </p:txBody>
      </p:sp>
      <p:sp>
        <p:nvSpPr>
          <p:cNvPr id="346" name="Content Placeholder 2"/>
          <p:cNvSpPr txBox="1"/>
          <p:nvPr>
            <p:ph type="body" idx="1"/>
          </p:nvPr>
        </p:nvSpPr>
        <p:spPr>
          <a:xfrm>
            <a:off x="1524066" y="1904999"/>
            <a:ext cx="9150692" cy="3697468"/>
          </a:xfrm>
          <a:prstGeom prst="rect">
            <a:avLst/>
          </a:prstGeom>
        </p:spPr>
        <p:txBody>
          <a:bodyPr/>
          <a:lstStyle/>
          <a:p>
            <a:pPr marL="0" indent="0">
              <a:buSzTx/>
              <a:buNone/>
              <a:defRPr sz="2900"/>
            </a:pPr>
            <a:r>
              <a:t>How is a county’s fair health score impacted by various environmental and social factors?</a:t>
            </a:r>
            <a:endParaRPr sz="2200"/>
          </a:p>
          <a:p>
            <a:pPr marL="0" indent="0">
              <a:buSzTx/>
              <a:buNone/>
              <a:defRPr sz="2200"/>
            </a:pPr>
          </a:p>
          <a:p>
            <a:pPr>
              <a:defRPr sz="3200">
                <a:solidFill>
                  <a:srgbClr val="355D7E"/>
                </a:solidFill>
                <a:latin typeface="+mn-lt"/>
                <a:ea typeface="+mn-ea"/>
                <a:cs typeface="+mn-cs"/>
                <a:sym typeface="Helvetica"/>
              </a:defRPr>
            </a:pPr>
          </a:p>
          <a:p>
            <a:pPr marL="0" indent="0">
              <a:buSzTx/>
              <a:buNone/>
              <a:defRPr sz="2900"/>
            </a:pPr>
            <a:r>
              <a:t>If a county has poor socioeconomic factors, then the poor or fair health percentage will be greater than counties with more favorable socioeconomic factors.</a:t>
            </a:r>
          </a:p>
        </p:txBody>
      </p:sp>
      <p:sp>
        <p:nvSpPr>
          <p:cNvPr id="347" name="TextBox 3"/>
          <p:cNvSpPr txBox="1"/>
          <p:nvPr/>
        </p:nvSpPr>
        <p:spPr>
          <a:xfrm>
            <a:off x="3264061" y="3412472"/>
            <a:ext cx="5612727"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3200">
                <a:solidFill>
                  <a:srgbClr val="355D7E"/>
                </a:solidFill>
                <a:latin typeface="+mn-lt"/>
                <a:ea typeface="+mn-ea"/>
                <a:cs typeface="+mn-cs"/>
                <a:sym typeface="Helvetica"/>
              </a:defRPr>
            </a:lvl1pPr>
          </a:lstStyle>
          <a:p>
            <a:pPr/>
            <a:r>
              <a:t>New Hypothesis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itle 1"/>
          <p:cNvSpPr txBox="1"/>
          <p:nvPr>
            <p:ph type="title"/>
          </p:nvPr>
        </p:nvSpPr>
        <p:spPr>
          <a:xfrm>
            <a:off x="608011" y="609600"/>
            <a:ext cx="10066747" cy="1066800"/>
          </a:xfrm>
          <a:prstGeom prst="rect">
            <a:avLst/>
          </a:prstGeom>
        </p:spPr>
        <p:txBody>
          <a:bodyPr/>
          <a:lstStyle>
            <a:lvl1pPr algn="ctr">
              <a:defRPr>
                <a:latin typeface="+mn-lt"/>
                <a:ea typeface="+mn-ea"/>
                <a:cs typeface="+mn-cs"/>
                <a:sym typeface="Helvetica"/>
              </a:defRPr>
            </a:lvl1pPr>
          </a:lstStyle>
          <a:p>
            <a:pPr/>
            <a:r>
              <a:t>Questions – "Is there a strong correlation between.."</a:t>
            </a:r>
          </a:p>
        </p:txBody>
      </p:sp>
      <p:grpSp>
        <p:nvGrpSpPr>
          <p:cNvPr id="364" name="Diagram 44"/>
          <p:cNvGrpSpPr/>
          <p:nvPr/>
        </p:nvGrpSpPr>
        <p:grpSpPr>
          <a:xfrm>
            <a:off x="1527175" y="2446843"/>
            <a:ext cx="9144001" cy="2613603"/>
            <a:chOff x="0" y="0"/>
            <a:chExt cx="9144000" cy="2613602"/>
          </a:xfrm>
        </p:grpSpPr>
        <p:sp>
          <p:nvSpPr>
            <p:cNvPr id="352" name="Rectangle"/>
            <p:cNvSpPr/>
            <p:nvPr/>
          </p:nvSpPr>
          <p:spPr>
            <a:xfrm>
              <a:off x="0" y="295200"/>
              <a:ext cx="9144001" cy="504002"/>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algn="l">
                <a:lnSpc>
                  <a:spcPct val="90000"/>
                </a:lnSpc>
                <a:spcBef>
                  <a:spcPts val="1800"/>
                </a:spcBef>
                <a:defRPr sz="2400"/>
              </a:pPr>
            </a:p>
          </p:txBody>
        </p:sp>
        <p:grpSp>
          <p:nvGrpSpPr>
            <p:cNvPr id="355" name="Group"/>
            <p:cNvGrpSpPr/>
            <p:nvPr/>
          </p:nvGrpSpPr>
          <p:grpSpPr>
            <a:xfrm>
              <a:off x="457199" y="0"/>
              <a:ext cx="6400802" cy="590403"/>
              <a:chOff x="0" y="0"/>
              <a:chExt cx="6400800" cy="590402"/>
            </a:xfrm>
          </p:grpSpPr>
          <p:sp>
            <p:nvSpPr>
              <p:cNvPr id="353" name="Rounded Rectangle"/>
              <p:cNvSpPr/>
              <p:nvPr/>
            </p:nvSpPr>
            <p:spPr>
              <a:xfrm>
                <a:off x="0" y="0"/>
                <a:ext cx="6400801" cy="590403"/>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algn="l" defTabSz="889000">
                  <a:lnSpc>
                    <a:spcPct val="90000"/>
                  </a:lnSpc>
                  <a:spcBef>
                    <a:spcPts val="1000"/>
                  </a:spcBef>
                  <a:defRPr sz="2400">
                    <a:solidFill>
                      <a:srgbClr val="FFFFFF"/>
                    </a:solidFill>
                  </a:defRPr>
                </a:pPr>
              </a:p>
            </p:txBody>
          </p:sp>
          <p:sp>
            <p:nvSpPr>
              <p:cNvPr id="354" name="Preventable hospitalization and the type of food nearby?"/>
              <p:cNvSpPr txBox="1"/>
              <p:nvPr/>
            </p:nvSpPr>
            <p:spPr>
              <a:xfrm>
                <a:off x="270755" y="170829"/>
                <a:ext cx="5859291" cy="2487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a:r>
                  <a:t>Fair health percentage and the type of food nearby?</a:t>
                </a:r>
              </a:p>
            </p:txBody>
          </p:sp>
        </p:grpSp>
        <p:sp>
          <p:nvSpPr>
            <p:cNvPr id="356" name="Rectangle"/>
            <p:cNvSpPr/>
            <p:nvPr/>
          </p:nvSpPr>
          <p:spPr>
            <a:xfrm>
              <a:off x="0" y="1202400"/>
              <a:ext cx="9144001" cy="504002"/>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algn="l">
                <a:lnSpc>
                  <a:spcPct val="90000"/>
                </a:lnSpc>
                <a:spcBef>
                  <a:spcPts val="1800"/>
                </a:spcBef>
                <a:defRPr sz="2400"/>
              </a:pPr>
            </a:p>
          </p:txBody>
        </p:sp>
        <p:grpSp>
          <p:nvGrpSpPr>
            <p:cNvPr id="359" name="Group"/>
            <p:cNvGrpSpPr/>
            <p:nvPr/>
          </p:nvGrpSpPr>
          <p:grpSpPr>
            <a:xfrm>
              <a:off x="457199" y="907200"/>
              <a:ext cx="6400802" cy="590404"/>
              <a:chOff x="0" y="0"/>
              <a:chExt cx="6400800" cy="590402"/>
            </a:xfrm>
          </p:grpSpPr>
          <p:sp>
            <p:nvSpPr>
              <p:cNvPr id="357" name="Rounded Rectangle"/>
              <p:cNvSpPr/>
              <p:nvPr/>
            </p:nvSpPr>
            <p:spPr>
              <a:xfrm>
                <a:off x="0" y="0"/>
                <a:ext cx="6400801" cy="590403"/>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algn="l" defTabSz="889000">
                  <a:lnSpc>
                    <a:spcPct val="90000"/>
                  </a:lnSpc>
                  <a:spcBef>
                    <a:spcPts val="1000"/>
                  </a:spcBef>
                  <a:defRPr sz="2000">
                    <a:solidFill>
                      <a:srgbClr val="FFFFFF"/>
                    </a:solidFill>
                  </a:defRPr>
                </a:pPr>
              </a:p>
            </p:txBody>
          </p:sp>
          <p:sp>
            <p:nvSpPr>
              <p:cNvPr id="358" name="Preventable hospitalization and excessive drinking?"/>
              <p:cNvSpPr txBox="1"/>
              <p:nvPr/>
            </p:nvSpPr>
            <p:spPr>
              <a:xfrm>
                <a:off x="270755" y="170830"/>
                <a:ext cx="5859291" cy="2487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a:r>
                  <a:t>Fair health percentage and excessive drinking?</a:t>
                </a:r>
              </a:p>
            </p:txBody>
          </p:sp>
        </p:grpSp>
        <p:sp>
          <p:nvSpPr>
            <p:cNvPr id="360" name="Rectangle"/>
            <p:cNvSpPr/>
            <p:nvPr/>
          </p:nvSpPr>
          <p:spPr>
            <a:xfrm>
              <a:off x="0" y="2109601"/>
              <a:ext cx="9144001" cy="504002"/>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algn="l">
                <a:lnSpc>
                  <a:spcPct val="90000"/>
                </a:lnSpc>
                <a:spcBef>
                  <a:spcPts val="1800"/>
                </a:spcBef>
                <a:defRPr sz="2400"/>
              </a:pPr>
            </a:p>
          </p:txBody>
        </p:sp>
        <p:grpSp>
          <p:nvGrpSpPr>
            <p:cNvPr id="363" name="Group"/>
            <p:cNvGrpSpPr/>
            <p:nvPr/>
          </p:nvGrpSpPr>
          <p:grpSpPr>
            <a:xfrm>
              <a:off x="457199" y="1814401"/>
              <a:ext cx="6400802" cy="590403"/>
              <a:chOff x="0" y="0"/>
              <a:chExt cx="6400800" cy="590402"/>
            </a:xfrm>
          </p:grpSpPr>
          <p:sp>
            <p:nvSpPr>
              <p:cNvPr id="361" name="Rounded Rectangle"/>
              <p:cNvSpPr/>
              <p:nvPr/>
            </p:nvSpPr>
            <p:spPr>
              <a:xfrm>
                <a:off x="0" y="0"/>
                <a:ext cx="6400801" cy="590403"/>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algn="l" defTabSz="889000">
                  <a:lnSpc>
                    <a:spcPct val="90000"/>
                  </a:lnSpc>
                  <a:spcBef>
                    <a:spcPts val="1000"/>
                  </a:spcBef>
                  <a:defRPr sz="2400">
                    <a:solidFill>
                      <a:srgbClr val="FFFFFF"/>
                    </a:solidFill>
                  </a:defRPr>
                </a:pPr>
              </a:p>
            </p:txBody>
          </p:sp>
          <p:sp>
            <p:nvSpPr>
              <p:cNvPr id="362" name="Preventable hospitalization and physical activity?"/>
              <p:cNvSpPr txBox="1"/>
              <p:nvPr/>
            </p:nvSpPr>
            <p:spPr>
              <a:xfrm>
                <a:off x="270755" y="170830"/>
                <a:ext cx="5859291" cy="2487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a:r>
                  <a:t>Fair health percentage and physical activity?</a:t>
                </a:r>
              </a:p>
            </p:txBody>
          </p:sp>
        </p:gr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roject planning overview presentation">
  <a:themeElements>
    <a:clrScheme name="Project planning overview presentatio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Project planning overview presentation">
      <a:majorFont>
        <a:latin typeface="Calibri"/>
        <a:ea typeface="Calibri"/>
        <a:cs typeface="Calibri"/>
      </a:majorFont>
      <a:minorFont>
        <a:latin typeface="Helvetica"/>
        <a:ea typeface="Helvetica"/>
        <a:cs typeface="Helvetica"/>
      </a:minorFont>
    </a:fontScheme>
    <a:fmtScheme name="Project planning overview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oject planning overview presentation">
  <a:themeElements>
    <a:clrScheme name="Project planning overview presentatio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Project planning overview presentation">
      <a:majorFont>
        <a:latin typeface="Calibri"/>
        <a:ea typeface="Calibri"/>
        <a:cs typeface="Calibri"/>
      </a:majorFont>
      <a:minorFont>
        <a:latin typeface="Helvetica"/>
        <a:ea typeface="Helvetica"/>
        <a:cs typeface="Helvetica"/>
      </a:minorFont>
    </a:fontScheme>
    <a:fmtScheme name="Project planning overview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