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omments/comment1.xml" ContentType="application/vnd.openxmlformats-officedocument.presentationml.comments+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omments/comment2.xml" ContentType="application/vnd.openxmlformats-officedocument.presentationml.comments+xml"/>
  <Override PartName="/ppt/notesSlides/notesSlide5.xml" ContentType="application/vnd.openxmlformats-officedocument.presentationml.notesSlide+xml"/>
  <Override PartName="/ppt/notesSlides/notesSlide6.xml" ContentType="application/vnd.openxmlformats-officedocument.presentationml.notesSlide+xml"/>
  <Override PartName="/ppt/comments/comment3.xml" ContentType="application/vnd.openxmlformats-officedocument.presentationml.comment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24" r:id="rId1"/>
  </p:sldMasterIdLst>
  <p:notesMasterIdLst>
    <p:notesMasterId r:id="rId35"/>
  </p:notesMasterIdLst>
  <p:handoutMasterIdLst>
    <p:handoutMasterId r:id="rId36"/>
  </p:handoutMasterIdLst>
  <p:sldIdLst>
    <p:sldId id="268" r:id="rId2"/>
    <p:sldId id="284" r:id="rId3"/>
    <p:sldId id="300" r:id="rId4"/>
    <p:sldId id="280" r:id="rId5"/>
    <p:sldId id="301" r:id="rId6"/>
    <p:sldId id="305" r:id="rId7"/>
    <p:sldId id="297" r:id="rId8"/>
    <p:sldId id="303" r:id="rId9"/>
    <p:sldId id="281" r:id="rId10"/>
    <p:sldId id="285" r:id="rId11"/>
    <p:sldId id="271" r:id="rId12"/>
    <p:sldId id="306" r:id="rId13"/>
    <p:sldId id="307" r:id="rId14"/>
    <p:sldId id="308" r:id="rId15"/>
    <p:sldId id="272" r:id="rId16"/>
    <p:sldId id="282" r:id="rId17"/>
    <p:sldId id="283" r:id="rId18"/>
    <p:sldId id="309" r:id="rId19"/>
    <p:sldId id="273" r:id="rId20"/>
    <p:sldId id="286" r:id="rId21"/>
    <p:sldId id="295" r:id="rId22"/>
    <p:sldId id="290" r:id="rId23"/>
    <p:sldId id="287" r:id="rId24"/>
    <p:sldId id="296" r:id="rId25"/>
    <p:sldId id="291" r:id="rId26"/>
    <p:sldId id="292" r:id="rId27"/>
    <p:sldId id="294" r:id="rId28"/>
    <p:sldId id="293" r:id="rId29"/>
    <p:sldId id="288" r:id="rId30"/>
    <p:sldId id="274" r:id="rId31"/>
    <p:sldId id="275" r:id="rId32"/>
    <p:sldId id="276" r:id="rId33"/>
    <p:sldId id="278" r:id="rId34"/>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384">
          <p15:clr>
            <a:srgbClr val="A4A3A4"/>
          </p15:clr>
        </p15:guide>
        <p15:guide id="3" orient="horz" pos="3792">
          <p15:clr>
            <a:srgbClr val="A4A3A4"/>
          </p15:clr>
        </p15:guide>
        <p15:guide id="4" pos="959">
          <p15:clr>
            <a:srgbClr val="A4A3A4"/>
          </p15:clr>
        </p15:guide>
        <p15:guide id="5" pos="671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ndy Ketchum" initials="MK" lastIdx="5" clrIdx="0">
    <p:extLst>
      <p:ext uri="{19B8F6BF-5375-455C-9EA6-DF929625EA0E}">
        <p15:presenceInfo xmlns:p15="http://schemas.microsoft.com/office/powerpoint/2012/main" userId="05ef3ba2a0efb53a" providerId="Windows Live"/>
      </p:ext>
    </p:extLst>
  </p:cmAuthor>
  <p:cmAuthor id="2" name="Hali Bielser" initials="HB" lastIdx="2" clrIdx="1">
    <p:extLst>
      <p:ext uri="{19B8F6BF-5375-455C-9EA6-DF929625EA0E}">
        <p15:presenceInfo xmlns:p15="http://schemas.microsoft.com/office/powerpoint/2012/main" userId="52d04b82b8c5f0d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80" autoAdjust="0"/>
    <p:restoredTop sz="58030" autoAdjust="0"/>
  </p:normalViewPr>
  <p:slideViewPr>
    <p:cSldViewPr>
      <p:cViewPr varScale="1">
        <p:scale>
          <a:sx n="38" d="100"/>
          <a:sy n="38" d="100"/>
        </p:scale>
        <p:origin x="460" y="52"/>
      </p:cViewPr>
      <p:guideLst>
        <p:guide orient="horz" pos="2160"/>
        <p:guide orient="horz" pos="384"/>
        <p:guide orient="horz" pos="3792"/>
        <p:guide pos="959"/>
        <p:guide pos="6719"/>
      </p:guideLst>
    </p:cSldViewPr>
  </p:slideViewPr>
  <p:outlineViewPr>
    <p:cViewPr>
      <p:scale>
        <a:sx n="33" d="100"/>
        <a:sy n="33" d="100"/>
      </p:scale>
      <p:origin x="0" y="-1928"/>
    </p:cViewPr>
  </p:outlineViewPr>
  <p:notesTextViewPr>
    <p:cViewPr>
      <p:scale>
        <a:sx n="100" d="100"/>
        <a:sy n="100" d="100"/>
      </p:scale>
      <p:origin x="0" y="0"/>
    </p:cViewPr>
  </p:notesTextViewPr>
  <p:notesViewPr>
    <p:cSldViewPr showGuides="1">
      <p:cViewPr varScale="1">
        <p:scale>
          <a:sx n="51" d="100"/>
          <a:sy n="51" d="100"/>
        </p:scale>
        <p:origin x="2692" y="2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09-02T20:59:51.993" idx="4">
    <p:pos x="10" y="10"/>
    <p:text>See notes on word doc to describe wh</p:text>
    <p:extLst>
      <p:ext uri="{C676402C-5697-4E1C-873F-D02D1690AC5C}">
        <p15:threadingInfo xmlns:p15="http://schemas.microsoft.com/office/powerpoint/2012/main" timeZoneBias="30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0-09-02T20:45:33.257" idx="1">
    <p:pos x="10" y="10"/>
    <p:text>We used various sources to gather data. The www.countyhealthrankings.org website where their goal is "The County Health Rankings &amp; Roadmaps program is a collaboration between the Robert Wood Johnson Foundation and the University of Wisconsin Population Health Institute. We're working to improve health outcomes for all and to close the health gaps between those with the most and least opportunities for good health. This work is rooted in a deep belief in health equity, the idea that everyone has a fair and just opportunity to be as healthy as possible, regardless of race, ethnicity, gender, income, location, or any other factor."</p:text>
    <p:extLst>
      <p:ext uri="{C676402C-5697-4E1C-873F-D02D1690AC5C}">
        <p15:threadingInfo xmlns:p15="http://schemas.microsoft.com/office/powerpoint/2012/main" timeZoneBias="300"/>
      </p:ext>
    </p:extLst>
  </p:cm>
  <p:cm authorId="1" dt="2020-09-02T20:50:55.909" idx="2">
    <p:pos x="10" y="106"/>
    <p:text>We also used the google maps api key to find geographic data</p:text>
    <p:extLst>
      <p:ext uri="{C676402C-5697-4E1C-873F-D02D1690AC5C}">
        <p15:threadingInfo xmlns:p15="http://schemas.microsoft.com/office/powerpoint/2012/main" timeZoneBias="300">
          <p15:parentCm authorId="1" idx="1"/>
        </p15:threadingInfo>
      </p:ext>
    </p:extLst>
  </p:cm>
  <p:cm authorId="1" dt="2020-09-02T20:52:56.748" idx="3">
    <p:pos x="106" y="106"/>
    <p:text/>
    <p:extLst>
      <p:ext uri="{C676402C-5697-4E1C-873F-D02D1690AC5C}">
        <p15:threadingInfo xmlns:p15="http://schemas.microsoft.com/office/powerpoint/2012/main" timeZoneBias="30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20-09-08T19:05:08.881" idx="5">
    <p:pos x="10" y="10"/>
    <p:text/>
    <p:extLst>
      <p:ext uri="{C676402C-5697-4E1C-873F-D02D1690AC5C}">
        <p15:threadingInfo xmlns:p15="http://schemas.microsoft.com/office/powerpoint/2012/main" timeZoneBias="300"/>
      </p:ext>
    </p:extLst>
  </p:cm>
</p:cmLst>
</file>

<file path=ppt/diagrams/_rels/data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ata3.xml.rels><?xml version="1.0" encoding="UTF-8" standalone="yes"?>
<Relationships xmlns="http://schemas.openxmlformats.org/package/2006/relationships"><Relationship Id="rId8" Type="http://schemas.openxmlformats.org/officeDocument/2006/relationships/image" Target="../media/image24.sv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diagrams/_rels/drawing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3.xml.rels><?xml version="1.0" encoding="UTF-8" standalone="yes"?>
<Relationships xmlns="http://schemas.openxmlformats.org/package/2006/relationships"><Relationship Id="rId8" Type="http://schemas.openxmlformats.org/officeDocument/2006/relationships/image" Target="../media/image24.sv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64E0FDE-F145-41C5-B379-2A4070E74F5C}" type="doc">
      <dgm:prSet loTypeId="urn:microsoft.com/office/officeart/2005/8/layout/process4" loCatId="process" qsTypeId="urn:microsoft.com/office/officeart/2005/8/quickstyle/simple2" qsCatId="simple" csTypeId="urn:microsoft.com/office/officeart/2005/8/colors/accent3_2" csCatId="accent3" phldr="1"/>
      <dgm:spPr/>
      <dgm:t>
        <a:bodyPr/>
        <a:lstStyle/>
        <a:p>
          <a:endParaRPr lang="en-US"/>
        </a:p>
      </dgm:t>
    </dgm:pt>
    <dgm:pt modelId="{AFEC4C06-EDA3-4A3F-B5AE-3435EB936D9F}">
      <dgm:prSet/>
      <dgm:spPr/>
      <dgm:t>
        <a:bodyPr/>
        <a:lstStyle/>
        <a:p>
          <a:r>
            <a:rPr lang="en-US" dirty="0"/>
            <a:t>Data Exploration and Clean Up Process</a:t>
          </a:r>
        </a:p>
      </dgm:t>
    </dgm:pt>
    <dgm:pt modelId="{B274167E-8D75-4993-A089-17360E9E50F1}" type="parTrans" cxnId="{192FE1D9-6183-4064-9DAF-F3848170644D}">
      <dgm:prSet/>
      <dgm:spPr/>
      <dgm:t>
        <a:bodyPr/>
        <a:lstStyle/>
        <a:p>
          <a:endParaRPr lang="en-US"/>
        </a:p>
      </dgm:t>
    </dgm:pt>
    <dgm:pt modelId="{46C8B6BE-CFBF-48AD-9F81-B00EF88CF206}" type="sibTrans" cxnId="{192FE1D9-6183-4064-9DAF-F3848170644D}">
      <dgm:prSet/>
      <dgm:spPr/>
      <dgm:t>
        <a:bodyPr/>
        <a:lstStyle/>
        <a:p>
          <a:endParaRPr lang="en-US"/>
        </a:p>
      </dgm:t>
    </dgm:pt>
    <dgm:pt modelId="{A04680CC-0121-4400-A869-CB024979C3EE}">
      <dgm:prSet/>
      <dgm:spPr/>
      <dgm:t>
        <a:bodyPr/>
        <a:lstStyle/>
        <a:p>
          <a:r>
            <a:rPr lang="en-US" dirty="0"/>
            <a:t>Cleanse and Prepare Data</a:t>
          </a:r>
        </a:p>
      </dgm:t>
    </dgm:pt>
    <dgm:pt modelId="{E7C72BB1-FB78-413A-A69E-4463CFF0B122}" type="parTrans" cxnId="{0FD4802D-EB0E-4D5E-A4EE-3FA3203AF176}">
      <dgm:prSet/>
      <dgm:spPr/>
      <dgm:t>
        <a:bodyPr/>
        <a:lstStyle/>
        <a:p>
          <a:endParaRPr lang="en-US"/>
        </a:p>
      </dgm:t>
    </dgm:pt>
    <dgm:pt modelId="{FFAFBD00-BBAC-436C-A095-6BD443A94730}" type="sibTrans" cxnId="{0FD4802D-EB0E-4D5E-A4EE-3FA3203AF176}">
      <dgm:prSet/>
      <dgm:spPr/>
      <dgm:t>
        <a:bodyPr/>
        <a:lstStyle/>
        <a:p>
          <a:endParaRPr lang="en-US"/>
        </a:p>
      </dgm:t>
    </dgm:pt>
    <dgm:pt modelId="{7921D2C2-5546-40EA-AEA4-1EA2D0C78859}">
      <dgm:prSet/>
      <dgm:spPr/>
      <dgm:t>
        <a:bodyPr/>
        <a:lstStyle/>
        <a:p>
          <a:r>
            <a:rPr lang="en-US" dirty="0"/>
            <a:t>Transform and Develop Data</a:t>
          </a:r>
        </a:p>
      </dgm:t>
    </dgm:pt>
    <dgm:pt modelId="{5F57782A-B707-47C9-9326-FE1CCE052E56}" type="parTrans" cxnId="{AA680AC5-053F-45B7-97DF-A960421BB06D}">
      <dgm:prSet/>
      <dgm:spPr/>
      <dgm:t>
        <a:bodyPr/>
        <a:lstStyle/>
        <a:p>
          <a:endParaRPr lang="en-US"/>
        </a:p>
      </dgm:t>
    </dgm:pt>
    <dgm:pt modelId="{35F4129C-81E4-4341-A9B8-1DC992264F01}" type="sibTrans" cxnId="{AA680AC5-053F-45B7-97DF-A960421BB06D}">
      <dgm:prSet/>
      <dgm:spPr/>
      <dgm:t>
        <a:bodyPr/>
        <a:lstStyle/>
        <a:p>
          <a:endParaRPr lang="en-US"/>
        </a:p>
      </dgm:t>
    </dgm:pt>
    <dgm:pt modelId="{2DB29FAA-91B9-4F4B-A4D7-97EE3D4FA5D1}">
      <dgm:prSet/>
      <dgm:spPr/>
      <dgm:t>
        <a:bodyPr/>
        <a:lstStyle/>
        <a:p>
          <a:r>
            <a:rPr lang="en-US"/>
            <a:t>Correlations and Outcomes</a:t>
          </a:r>
        </a:p>
      </dgm:t>
    </dgm:pt>
    <dgm:pt modelId="{A86A757B-31EE-4DF5-B063-F1421029626F}" type="parTrans" cxnId="{5CA38197-755A-4E35-A4ED-C2A7BF16ABC9}">
      <dgm:prSet/>
      <dgm:spPr/>
      <dgm:t>
        <a:bodyPr/>
        <a:lstStyle/>
        <a:p>
          <a:endParaRPr lang="en-US"/>
        </a:p>
      </dgm:t>
    </dgm:pt>
    <dgm:pt modelId="{5B64401A-5D23-438A-B7EE-6FE60D106928}" type="sibTrans" cxnId="{5CA38197-755A-4E35-A4ED-C2A7BF16ABC9}">
      <dgm:prSet/>
      <dgm:spPr/>
      <dgm:t>
        <a:bodyPr/>
        <a:lstStyle/>
        <a:p>
          <a:endParaRPr lang="en-US"/>
        </a:p>
      </dgm:t>
    </dgm:pt>
    <dgm:pt modelId="{008B52D0-58EB-49CF-8EC4-DF97ACB8031E}">
      <dgm:prSet/>
      <dgm:spPr/>
      <dgm:t>
        <a:bodyPr/>
        <a:lstStyle/>
        <a:p>
          <a:r>
            <a:rPr lang="en-US" dirty="0"/>
            <a:t>Research Sources and Gather Data</a:t>
          </a:r>
        </a:p>
      </dgm:t>
    </dgm:pt>
    <dgm:pt modelId="{A03E592C-443A-42C3-90FD-449E72BB8D8F}" type="sibTrans" cxnId="{9A181905-F827-45A6-9E27-44B674DBCF72}">
      <dgm:prSet/>
      <dgm:spPr/>
      <dgm:t>
        <a:bodyPr/>
        <a:lstStyle/>
        <a:p>
          <a:endParaRPr lang="en-US"/>
        </a:p>
      </dgm:t>
    </dgm:pt>
    <dgm:pt modelId="{417D4D1F-281E-4D29-B234-904A5F56A2C2}" type="parTrans" cxnId="{9A181905-F827-45A6-9E27-44B674DBCF72}">
      <dgm:prSet/>
      <dgm:spPr/>
      <dgm:t>
        <a:bodyPr/>
        <a:lstStyle/>
        <a:p>
          <a:endParaRPr lang="en-US"/>
        </a:p>
      </dgm:t>
    </dgm:pt>
    <dgm:pt modelId="{B9D62FD0-27DE-408C-BAA2-8A338FDA7997}" type="pres">
      <dgm:prSet presAssocID="{464E0FDE-F145-41C5-B379-2A4070E74F5C}" presName="Name0" presStyleCnt="0">
        <dgm:presLayoutVars>
          <dgm:dir/>
          <dgm:animLvl val="lvl"/>
          <dgm:resizeHandles val="exact"/>
        </dgm:presLayoutVars>
      </dgm:prSet>
      <dgm:spPr/>
    </dgm:pt>
    <dgm:pt modelId="{C2BFB484-7E8D-4843-8D72-07F264E6F189}" type="pres">
      <dgm:prSet presAssocID="{2DB29FAA-91B9-4F4B-A4D7-97EE3D4FA5D1}" presName="boxAndChildren" presStyleCnt="0"/>
      <dgm:spPr/>
    </dgm:pt>
    <dgm:pt modelId="{48C0088D-3440-4D01-AF15-A21538E4645D}" type="pres">
      <dgm:prSet presAssocID="{2DB29FAA-91B9-4F4B-A4D7-97EE3D4FA5D1}" presName="parentTextBox" presStyleLbl="node1" presStyleIdx="0" presStyleCnt="2"/>
      <dgm:spPr/>
    </dgm:pt>
    <dgm:pt modelId="{6236DE13-FB34-4001-97E0-B1FDBE7867C5}" type="pres">
      <dgm:prSet presAssocID="{46C8B6BE-CFBF-48AD-9F81-B00EF88CF206}" presName="sp" presStyleCnt="0"/>
      <dgm:spPr/>
    </dgm:pt>
    <dgm:pt modelId="{472F5866-D1C1-4DC7-884D-FF71B99BBCD9}" type="pres">
      <dgm:prSet presAssocID="{AFEC4C06-EDA3-4A3F-B5AE-3435EB936D9F}" presName="arrowAndChildren" presStyleCnt="0"/>
      <dgm:spPr/>
    </dgm:pt>
    <dgm:pt modelId="{CCDBEC8C-FB5E-4533-A5F0-868608C9F5E7}" type="pres">
      <dgm:prSet presAssocID="{AFEC4C06-EDA3-4A3F-B5AE-3435EB936D9F}" presName="parentTextArrow" presStyleLbl="node1" presStyleIdx="0" presStyleCnt="2"/>
      <dgm:spPr/>
    </dgm:pt>
    <dgm:pt modelId="{002839E6-1C5F-4E05-879C-D10267E88F40}" type="pres">
      <dgm:prSet presAssocID="{AFEC4C06-EDA3-4A3F-B5AE-3435EB936D9F}" presName="arrow" presStyleLbl="node1" presStyleIdx="1" presStyleCnt="2"/>
      <dgm:spPr/>
    </dgm:pt>
    <dgm:pt modelId="{7577ED3F-829B-46FC-A0F1-03DF8A7DB4CE}" type="pres">
      <dgm:prSet presAssocID="{AFEC4C06-EDA3-4A3F-B5AE-3435EB936D9F}" presName="descendantArrow" presStyleCnt="0"/>
      <dgm:spPr/>
    </dgm:pt>
    <dgm:pt modelId="{D44A7CDC-B10C-4B81-84FF-B95A0F5208DC}" type="pres">
      <dgm:prSet presAssocID="{008B52D0-58EB-49CF-8EC4-DF97ACB8031E}" presName="childTextArrow" presStyleLbl="fgAccFollowNode1" presStyleIdx="0" presStyleCnt="3">
        <dgm:presLayoutVars>
          <dgm:bulletEnabled val="1"/>
        </dgm:presLayoutVars>
      </dgm:prSet>
      <dgm:spPr/>
    </dgm:pt>
    <dgm:pt modelId="{D323E828-C453-43D1-85D0-26B52E2A738E}" type="pres">
      <dgm:prSet presAssocID="{A04680CC-0121-4400-A869-CB024979C3EE}" presName="childTextArrow" presStyleLbl="fgAccFollowNode1" presStyleIdx="1" presStyleCnt="3">
        <dgm:presLayoutVars>
          <dgm:bulletEnabled val="1"/>
        </dgm:presLayoutVars>
      </dgm:prSet>
      <dgm:spPr/>
    </dgm:pt>
    <dgm:pt modelId="{79D668F1-B112-49CA-936E-FCC6860513D5}" type="pres">
      <dgm:prSet presAssocID="{7921D2C2-5546-40EA-AEA4-1EA2D0C78859}" presName="childTextArrow" presStyleLbl="fgAccFollowNode1" presStyleIdx="2" presStyleCnt="3">
        <dgm:presLayoutVars>
          <dgm:bulletEnabled val="1"/>
        </dgm:presLayoutVars>
      </dgm:prSet>
      <dgm:spPr/>
    </dgm:pt>
  </dgm:ptLst>
  <dgm:cxnLst>
    <dgm:cxn modelId="{9A181905-F827-45A6-9E27-44B674DBCF72}" srcId="{AFEC4C06-EDA3-4A3F-B5AE-3435EB936D9F}" destId="{008B52D0-58EB-49CF-8EC4-DF97ACB8031E}" srcOrd="0" destOrd="0" parTransId="{417D4D1F-281E-4D29-B234-904A5F56A2C2}" sibTransId="{A03E592C-443A-42C3-90FD-449E72BB8D8F}"/>
    <dgm:cxn modelId="{FE7B8E27-968C-4CE5-97D3-8493E1961AE1}" type="presOf" srcId="{A04680CC-0121-4400-A869-CB024979C3EE}" destId="{D323E828-C453-43D1-85D0-26B52E2A738E}" srcOrd="0" destOrd="0" presId="urn:microsoft.com/office/officeart/2005/8/layout/process4"/>
    <dgm:cxn modelId="{0FD4802D-EB0E-4D5E-A4EE-3FA3203AF176}" srcId="{AFEC4C06-EDA3-4A3F-B5AE-3435EB936D9F}" destId="{A04680CC-0121-4400-A869-CB024979C3EE}" srcOrd="1" destOrd="0" parTransId="{E7C72BB1-FB78-413A-A69E-4463CFF0B122}" sibTransId="{FFAFBD00-BBAC-436C-A095-6BD443A94730}"/>
    <dgm:cxn modelId="{818D4A39-6EE1-4F8F-AC3A-B4209681D4DC}" type="presOf" srcId="{7921D2C2-5546-40EA-AEA4-1EA2D0C78859}" destId="{79D668F1-B112-49CA-936E-FCC6860513D5}" srcOrd="0" destOrd="0" presId="urn:microsoft.com/office/officeart/2005/8/layout/process4"/>
    <dgm:cxn modelId="{5CF32048-178C-4D22-B29C-FDB3491863A0}" type="presOf" srcId="{2DB29FAA-91B9-4F4B-A4D7-97EE3D4FA5D1}" destId="{48C0088D-3440-4D01-AF15-A21538E4645D}" srcOrd="0" destOrd="0" presId="urn:microsoft.com/office/officeart/2005/8/layout/process4"/>
    <dgm:cxn modelId="{99B99B6A-8A02-4664-9708-9A91F59C6E0F}" type="presOf" srcId="{AFEC4C06-EDA3-4A3F-B5AE-3435EB936D9F}" destId="{002839E6-1C5F-4E05-879C-D10267E88F40}" srcOrd="1" destOrd="0" presId="urn:microsoft.com/office/officeart/2005/8/layout/process4"/>
    <dgm:cxn modelId="{F5740579-3C99-4C6B-BCEC-AA7653D1495C}" type="presOf" srcId="{464E0FDE-F145-41C5-B379-2A4070E74F5C}" destId="{B9D62FD0-27DE-408C-BAA2-8A338FDA7997}" srcOrd="0" destOrd="0" presId="urn:microsoft.com/office/officeart/2005/8/layout/process4"/>
    <dgm:cxn modelId="{5CA38197-755A-4E35-A4ED-C2A7BF16ABC9}" srcId="{464E0FDE-F145-41C5-B379-2A4070E74F5C}" destId="{2DB29FAA-91B9-4F4B-A4D7-97EE3D4FA5D1}" srcOrd="1" destOrd="0" parTransId="{A86A757B-31EE-4DF5-B063-F1421029626F}" sibTransId="{5B64401A-5D23-438A-B7EE-6FE60D106928}"/>
    <dgm:cxn modelId="{BBC5B799-2B6F-49C9-8FAF-37B43CCDF622}" type="presOf" srcId="{008B52D0-58EB-49CF-8EC4-DF97ACB8031E}" destId="{D44A7CDC-B10C-4B81-84FF-B95A0F5208DC}" srcOrd="0" destOrd="0" presId="urn:microsoft.com/office/officeart/2005/8/layout/process4"/>
    <dgm:cxn modelId="{AA680AC5-053F-45B7-97DF-A960421BB06D}" srcId="{AFEC4C06-EDA3-4A3F-B5AE-3435EB936D9F}" destId="{7921D2C2-5546-40EA-AEA4-1EA2D0C78859}" srcOrd="2" destOrd="0" parTransId="{5F57782A-B707-47C9-9326-FE1CCE052E56}" sibTransId="{35F4129C-81E4-4341-A9B8-1DC992264F01}"/>
    <dgm:cxn modelId="{192FE1D9-6183-4064-9DAF-F3848170644D}" srcId="{464E0FDE-F145-41C5-B379-2A4070E74F5C}" destId="{AFEC4C06-EDA3-4A3F-B5AE-3435EB936D9F}" srcOrd="0" destOrd="0" parTransId="{B274167E-8D75-4993-A089-17360E9E50F1}" sibTransId="{46C8B6BE-CFBF-48AD-9F81-B00EF88CF206}"/>
    <dgm:cxn modelId="{D3E16CF4-6DA0-4E86-B1D9-B7DE8A70F0A7}" type="presOf" srcId="{AFEC4C06-EDA3-4A3F-B5AE-3435EB936D9F}" destId="{CCDBEC8C-FB5E-4533-A5F0-868608C9F5E7}" srcOrd="0" destOrd="0" presId="urn:microsoft.com/office/officeart/2005/8/layout/process4"/>
    <dgm:cxn modelId="{E6992454-1BFC-4A6E-A63E-5C1E76C3109A}" type="presParOf" srcId="{B9D62FD0-27DE-408C-BAA2-8A338FDA7997}" destId="{C2BFB484-7E8D-4843-8D72-07F264E6F189}" srcOrd="0" destOrd="0" presId="urn:microsoft.com/office/officeart/2005/8/layout/process4"/>
    <dgm:cxn modelId="{1BDEAE42-2C7D-4566-AF0C-40E8FF2E7234}" type="presParOf" srcId="{C2BFB484-7E8D-4843-8D72-07F264E6F189}" destId="{48C0088D-3440-4D01-AF15-A21538E4645D}" srcOrd="0" destOrd="0" presId="urn:microsoft.com/office/officeart/2005/8/layout/process4"/>
    <dgm:cxn modelId="{A3DA752F-DD76-41D6-B5AF-C95207125E6C}" type="presParOf" srcId="{B9D62FD0-27DE-408C-BAA2-8A338FDA7997}" destId="{6236DE13-FB34-4001-97E0-B1FDBE7867C5}" srcOrd="1" destOrd="0" presId="urn:microsoft.com/office/officeart/2005/8/layout/process4"/>
    <dgm:cxn modelId="{F0111395-5AAC-4B70-88CC-B63D4262A429}" type="presParOf" srcId="{B9D62FD0-27DE-408C-BAA2-8A338FDA7997}" destId="{472F5866-D1C1-4DC7-884D-FF71B99BBCD9}" srcOrd="2" destOrd="0" presId="urn:microsoft.com/office/officeart/2005/8/layout/process4"/>
    <dgm:cxn modelId="{0C19D43B-3809-4EE6-BA74-B1A98243FA6A}" type="presParOf" srcId="{472F5866-D1C1-4DC7-884D-FF71B99BBCD9}" destId="{CCDBEC8C-FB5E-4533-A5F0-868608C9F5E7}" srcOrd="0" destOrd="0" presId="urn:microsoft.com/office/officeart/2005/8/layout/process4"/>
    <dgm:cxn modelId="{06BDD0CC-FD53-47F0-A370-AB3B8232F2A3}" type="presParOf" srcId="{472F5866-D1C1-4DC7-884D-FF71B99BBCD9}" destId="{002839E6-1C5F-4E05-879C-D10267E88F40}" srcOrd="1" destOrd="0" presId="urn:microsoft.com/office/officeart/2005/8/layout/process4"/>
    <dgm:cxn modelId="{40542655-666A-410B-8130-F0C415593824}" type="presParOf" srcId="{472F5866-D1C1-4DC7-884D-FF71B99BBCD9}" destId="{7577ED3F-829B-46FC-A0F1-03DF8A7DB4CE}" srcOrd="2" destOrd="0" presId="urn:microsoft.com/office/officeart/2005/8/layout/process4"/>
    <dgm:cxn modelId="{CD0F2BAB-59C9-49BE-9569-2F16645E82F1}" type="presParOf" srcId="{7577ED3F-829B-46FC-A0F1-03DF8A7DB4CE}" destId="{D44A7CDC-B10C-4B81-84FF-B95A0F5208DC}" srcOrd="0" destOrd="0" presId="urn:microsoft.com/office/officeart/2005/8/layout/process4"/>
    <dgm:cxn modelId="{DB2B8D49-BE42-41A4-B11C-1D2CC09F04D5}" type="presParOf" srcId="{7577ED3F-829B-46FC-A0F1-03DF8A7DB4CE}" destId="{D323E828-C453-43D1-85D0-26B52E2A738E}" srcOrd="1" destOrd="0" presId="urn:microsoft.com/office/officeart/2005/8/layout/process4"/>
    <dgm:cxn modelId="{19E57BC2-33AB-4AF8-B4F7-4D15A02E3647}" type="presParOf" srcId="{7577ED3F-829B-46FC-A0F1-03DF8A7DB4CE}" destId="{79D668F1-B112-49CA-936E-FCC6860513D5}" srcOrd="2"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719B94A-5113-46A2-9F4F-DBFA5A562BFF}" type="doc">
      <dgm:prSet loTypeId="urn:microsoft.com/office/officeart/2018/5/layout/IconCircleLabelList" loCatId="icon" qsTypeId="urn:microsoft.com/office/officeart/2005/8/quickstyle/simple1" qsCatId="simple" csTypeId="urn:microsoft.com/office/officeart/2005/8/colors/accent3_2" csCatId="accent3" phldr="1"/>
      <dgm:spPr/>
      <dgm:t>
        <a:bodyPr/>
        <a:lstStyle/>
        <a:p>
          <a:endParaRPr lang="en-US"/>
        </a:p>
      </dgm:t>
    </dgm:pt>
    <dgm:pt modelId="{D7A9A667-BFCA-455D-8F5C-E6CC181BB8E9}">
      <dgm:prSet custT="1"/>
      <dgm:spPr/>
      <dgm:t>
        <a:bodyPr/>
        <a:lstStyle/>
        <a:p>
          <a:pPr>
            <a:lnSpc>
              <a:spcPct val="100000"/>
            </a:lnSpc>
            <a:spcAft>
              <a:spcPts val="0"/>
            </a:spcAft>
            <a:defRPr cap="all"/>
          </a:pPr>
          <a:r>
            <a:rPr lang="en-US" sz="2400" kern="1200" cap="all" dirty="0">
              <a:solidFill>
                <a:prstClr val="black">
                  <a:hueOff val="0"/>
                  <a:satOff val="0"/>
                  <a:lumOff val="0"/>
                  <a:alphaOff val="0"/>
                </a:prstClr>
              </a:solidFill>
              <a:latin typeface="Calibri" panose="020F0502020204030204"/>
              <a:ea typeface="+mn-ea"/>
              <a:cs typeface="+mn-cs"/>
            </a:rPr>
            <a:t>Understand</a:t>
          </a:r>
        </a:p>
        <a:p>
          <a:pPr>
            <a:lnSpc>
              <a:spcPct val="100000"/>
            </a:lnSpc>
            <a:spcAft>
              <a:spcPts val="0"/>
            </a:spcAft>
            <a:defRPr cap="all"/>
          </a:pPr>
          <a:r>
            <a:rPr lang="en-US" sz="2400" kern="1200" dirty="0"/>
            <a:t>data</a:t>
          </a:r>
          <a:endParaRPr lang="en-US" sz="2100" kern="1200" dirty="0"/>
        </a:p>
      </dgm:t>
    </dgm:pt>
    <dgm:pt modelId="{BB5D9ECA-35C3-4C64-9A70-0494B1295515}" type="parTrans" cxnId="{2AF0CF09-3E24-44B9-8DA0-27C13C642BC5}">
      <dgm:prSet/>
      <dgm:spPr/>
      <dgm:t>
        <a:bodyPr/>
        <a:lstStyle/>
        <a:p>
          <a:endParaRPr lang="en-US"/>
        </a:p>
      </dgm:t>
    </dgm:pt>
    <dgm:pt modelId="{45D89E19-A535-48C1-9C59-146466E5C34C}" type="sibTrans" cxnId="{2AF0CF09-3E24-44B9-8DA0-27C13C642BC5}">
      <dgm:prSet/>
      <dgm:spPr/>
      <dgm:t>
        <a:bodyPr/>
        <a:lstStyle/>
        <a:p>
          <a:endParaRPr lang="en-US"/>
        </a:p>
      </dgm:t>
    </dgm:pt>
    <dgm:pt modelId="{EC1F5505-9394-439E-8238-26B8D83A7C41}">
      <dgm:prSet/>
      <dgm:spPr/>
      <dgm:t>
        <a:bodyPr/>
        <a:lstStyle/>
        <a:p>
          <a:pPr>
            <a:lnSpc>
              <a:spcPct val="100000"/>
            </a:lnSpc>
            <a:spcAft>
              <a:spcPts val="0"/>
            </a:spcAft>
            <a:defRPr cap="all"/>
          </a:pPr>
          <a:r>
            <a:rPr lang="en-US"/>
            <a:t>Narrow</a:t>
          </a:r>
        </a:p>
        <a:p>
          <a:pPr>
            <a:lnSpc>
              <a:spcPct val="100000"/>
            </a:lnSpc>
            <a:spcAft>
              <a:spcPts val="0"/>
            </a:spcAft>
            <a:defRPr cap="all"/>
          </a:pPr>
          <a:r>
            <a:rPr lang="en-US"/>
            <a:t>focus</a:t>
          </a:r>
        </a:p>
      </dgm:t>
    </dgm:pt>
    <dgm:pt modelId="{B9938637-4547-4C34-B9C6-67366F6F3B23}" type="parTrans" cxnId="{07E55B7D-9A28-45DB-8B45-A720B294114C}">
      <dgm:prSet/>
      <dgm:spPr/>
      <dgm:t>
        <a:bodyPr/>
        <a:lstStyle/>
        <a:p>
          <a:endParaRPr lang="en-US"/>
        </a:p>
      </dgm:t>
    </dgm:pt>
    <dgm:pt modelId="{78032486-BA2E-4C18-9025-2797AA660322}" type="sibTrans" cxnId="{07E55B7D-9A28-45DB-8B45-A720B294114C}">
      <dgm:prSet/>
      <dgm:spPr/>
      <dgm:t>
        <a:bodyPr/>
        <a:lstStyle/>
        <a:p>
          <a:endParaRPr lang="en-US"/>
        </a:p>
      </dgm:t>
    </dgm:pt>
    <dgm:pt modelId="{5CFD791E-9417-4BBD-AFCD-9D4833A1F1EB}">
      <dgm:prSet custT="1"/>
      <dgm:spPr/>
      <dgm:t>
        <a:bodyPr/>
        <a:lstStyle/>
        <a:p>
          <a:pPr>
            <a:lnSpc>
              <a:spcPct val="100000"/>
            </a:lnSpc>
            <a:spcAft>
              <a:spcPts val="0"/>
            </a:spcAft>
            <a:defRPr cap="all"/>
          </a:pPr>
          <a:r>
            <a:rPr lang="en-US" sz="2400"/>
            <a:t>Prepare</a:t>
          </a:r>
        </a:p>
        <a:p>
          <a:pPr>
            <a:lnSpc>
              <a:spcPct val="100000"/>
            </a:lnSpc>
            <a:spcAft>
              <a:spcPts val="0"/>
            </a:spcAft>
            <a:defRPr cap="all"/>
          </a:pPr>
          <a:r>
            <a:rPr lang="en-US" sz="2400"/>
            <a:t>data</a:t>
          </a:r>
        </a:p>
      </dgm:t>
    </dgm:pt>
    <dgm:pt modelId="{50C8750E-5A53-4F96-AFDC-142B523F8D8A}" type="parTrans" cxnId="{3A4C2090-8B06-425F-A636-49CAA12415C8}">
      <dgm:prSet/>
      <dgm:spPr/>
      <dgm:t>
        <a:bodyPr/>
        <a:lstStyle/>
        <a:p>
          <a:endParaRPr lang="en-US"/>
        </a:p>
      </dgm:t>
    </dgm:pt>
    <dgm:pt modelId="{DA27C990-D75D-4352-99EF-152C4FEA152F}" type="sibTrans" cxnId="{3A4C2090-8B06-425F-A636-49CAA12415C8}">
      <dgm:prSet/>
      <dgm:spPr/>
      <dgm:t>
        <a:bodyPr/>
        <a:lstStyle/>
        <a:p>
          <a:endParaRPr lang="en-US"/>
        </a:p>
      </dgm:t>
    </dgm:pt>
    <dgm:pt modelId="{383F806B-4DD1-49FE-8304-E50D2D6EE3D5}" type="pres">
      <dgm:prSet presAssocID="{4719B94A-5113-46A2-9F4F-DBFA5A562BFF}" presName="root" presStyleCnt="0">
        <dgm:presLayoutVars>
          <dgm:dir/>
          <dgm:resizeHandles val="exact"/>
        </dgm:presLayoutVars>
      </dgm:prSet>
      <dgm:spPr/>
    </dgm:pt>
    <dgm:pt modelId="{AB7AA50A-1F33-4529-AA2C-6DCF3FA5C64D}" type="pres">
      <dgm:prSet presAssocID="{D7A9A667-BFCA-455D-8F5C-E6CC181BB8E9}" presName="compNode" presStyleCnt="0"/>
      <dgm:spPr/>
    </dgm:pt>
    <dgm:pt modelId="{2B3EE34B-04CB-4111-8C4C-EEDFB202FE0F}" type="pres">
      <dgm:prSet presAssocID="{D7A9A667-BFCA-455D-8F5C-E6CC181BB8E9}" presName="iconBgRect" presStyleLbl="bgShp" presStyleIdx="0" presStyleCnt="3"/>
      <dgm:spPr>
        <a:solidFill>
          <a:schemeClr val="accent1">
            <a:lumMod val="40000"/>
            <a:lumOff val="60000"/>
          </a:schemeClr>
        </a:solidFill>
      </dgm:spPr>
    </dgm:pt>
    <dgm:pt modelId="{A4A2FF95-57AD-4F5D-8D66-4930D62C9407}" type="pres">
      <dgm:prSet presAssocID="{D7A9A667-BFCA-455D-8F5C-E6CC181BB8E9}" presName="iconRect" presStyleLbl="node1" presStyleIdx="0" presStyleCnt="3"/>
      <dgm:spPr>
        <a:blipFill>
          <a:blip xmlns:r="http://schemas.openxmlformats.org/officeDocument/2006/relationships" r:embed="rId1">
            <a:duotone>
              <a:prstClr val="black"/>
              <a:schemeClr val="accent1">
                <a:tint val="45000"/>
                <a:satMod val="400000"/>
              </a:schemeClr>
            </a:duotone>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Lightbulb and gear"/>
        </a:ext>
      </dgm:extLst>
    </dgm:pt>
    <dgm:pt modelId="{96552A84-3513-400B-9560-386A18B33A45}" type="pres">
      <dgm:prSet presAssocID="{D7A9A667-BFCA-455D-8F5C-E6CC181BB8E9}" presName="spaceRect" presStyleCnt="0"/>
      <dgm:spPr/>
    </dgm:pt>
    <dgm:pt modelId="{4AE32505-A0F4-416B-AFC0-A5877AE992F0}" type="pres">
      <dgm:prSet presAssocID="{D7A9A667-BFCA-455D-8F5C-E6CC181BB8E9}" presName="textRect" presStyleLbl="revTx" presStyleIdx="0" presStyleCnt="3">
        <dgm:presLayoutVars>
          <dgm:chMax val="1"/>
          <dgm:chPref val="1"/>
        </dgm:presLayoutVars>
      </dgm:prSet>
      <dgm:spPr/>
    </dgm:pt>
    <dgm:pt modelId="{F72C8C5D-9A90-4DFC-AD43-5AA47E65CEF8}" type="pres">
      <dgm:prSet presAssocID="{45D89E19-A535-48C1-9C59-146466E5C34C}" presName="sibTrans" presStyleCnt="0"/>
      <dgm:spPr/>
    </dgm:pt>
    <dgm:pt modelId="{A7127EE0-6787-4035-9AE4-67C15CDAC605}" type="pres">
      <dgm:prSet presAssocID="{EC1F5505-9394-439E-8238-26B8D83A7C41}" presName="compNode" presStyleCnt="0"/>
      <dgm:spPr/>
    </dgm:pt>
    <dgm:pt modelId="{1F403A32-B95B-4227-BDCC-048C5A8C02A3}" type="pres">
      <dgm:prSet presAssocID="{EC1F5505-9394-439E-8238-26B8D83A7C41}" presName="iconBgRect" presStyleLbl="bgShp" presStyleIdx="1" presStyleCnt="3"/>
      <dgm:spPr>
        <a:solidFill>
          <a:schemeClr val="accent1">
            <a:lumMod val="40000"/>
            <a:lumOff val="60000"/>
          </a:schemeClr>
        </a:solidFill>
      </dgm:spPr>
    </dgm:pt>
    <dgm:pt modelId="{7C5EFF7D-4729-4E7B-8AAC-B64B5EFF7C57}" type="pres">
      <dgm:prSet presAssocID="{EC1F5505-9394-439E-8238-26B8D83A7C41}" presName="iconRect" presStyleLbl="node1" presStyleIdx="1" presStyleCnt="3"/>
      <dgm:spPr>
        <a:blipFill>
          <a:blip xmlns:r="http://schemas.openxmlformats.org/officeDocument/2006/relationships" r:embed="rId3">
            <a:duotone>
              <a:prstClr val="black"/>
              <a:schemeClr val="accent1">
                <a:tint val="45000"/>
                <a:satMod val="400000"/>
              </a:schemeClr>
            </a:duotone>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Filter"/>
        </a:ext>
      </dgm:extLst>
    </dgm:pt>
    <dgm:pt modelId="{73A0D6AE-B387-4CD6-A708-A4592A60039B}" type="pres">
      <dgm:prSet presAssocID="{EC1F5505-9394-439E-8238-26B8D83A7C41}" presName="spaceRect" presStyleCnt="0"/>
      <dgm:spPr/>
    </dgm:pt>
    <dgm:pt modelId="{262B182E-D913-43D3-B413-4A7F39A62CC5}" type="pres">
      <dgm:prSet presAssocID="{EC1F5505-9394-439E-8238-26B8D83A7C41}" presName="textRect" presStyleLbl="revTx" presStyleIdx="1" presStyleCnt="3">
        <dgm:presLayoutVars>
          <dgm:chMax val="1"/>
          <dgm:chPref val="1"/>
        </dgm:presLayoutVars>
      </dgm:prSet>
      <dgm:spPr/>
    </dgm:pt>
    <dgm:pt modelId="{CBD7CD9C-ADB3-4C54-AE80-405B388EC34C}" type="pres">
      <dgm:prSet presAssocID="{78032486-BA2E-4C18-9025-2797AA660322}" presName="sibTrans" presStyleCnt="0"/>
      <dgm:spPr/>
    </dgm:pt>
    <dgm:pt modelId="{18A02251-5BC0-4EE1-B4AC-1C6F1325C998}" type="pres">
      <dgm:prSet presAssocID="{5CFD791E-9417-4BBD-AFCD-9D4833A1F1EB}" presName="compNode" presStyleCnt="0"/>
      <dgm:spPr/>
    </dgm:pt>
    <dgm:pt modelId="{5DE184A3-B379-4DFA-950B-F80210E99EA6}" type="pres">
      <dgm:prSet presAssocID="{5CFD791E-9417-4BBD-AFCD-9D4833A1F1EB}" presName="iconBgRect" presStyleLbl="bgShp" presStyleIdx="2" presStyleCnt="3"/>
      <dgm:spPr>
        <a:solidFill>
          <a:schemeClr val="accent1">
            <a:lumMod val="40000"/>
            <a:lumOff val="60000"/>
          </a:schemeClr>
        </a:solidFill>
      </dgm:spPr>
    </dgm:pt>
    <dgm:pt modelId="{F75C1847-D1B1-4D72-8B9B-242F0E657C08}" type="pres">
      <dgm:prSet presAssocID="{5CFD791E-9417-4BBD-AFCD-9D4833A1F1EB}" presName="iconRect" presStyleLbl="node1" presStyleIdx="2" presStyleCnt="3"/>
      <dgm:spPr>
        <a:blipFill>
          <a:blip xmlns:r="http://schemas.openxmlformats.org/officeDocument/2006/relationships" r:embed="rId5">
            <a:duotone>
              <a:prstClr val="black"/>
              <a:schemeClr val="accent1">
                <a:tint val="45000"/>
                <a:satMod val="400000"/>
              </a:schemeClr>
            </a:duotone>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ecklist"/>
        </a:ext>
      </dgm:extLst>
    </dgm:pt>
    <dgm:pt modelId="{A5CA52AC-EBF2-45C9-8D5D-C6CC8C2805B2}" type="pres">
      <dgm:prSet presAssocID="{5CFD791E-9417-4BBD-AFCD-9D4833A1F1EB}" presName="spaceRect" presStyleCnt="0"/>
      <dgm:spPr/>
    </dgm:pt>
    <dgm:pt modelId="{84518E84-08A6-497E-9137-64DDB593FF4C}" type="pres">
      <dgm:prSet presAssocID="{5CFD791E-9417-4BBD-AFCD-9D4833A1F1EB}" presName="textRect" presStyleLbl="revTx" presStyleIdx="2" presStyleCnt="3">
        <dgm:presLayoutVars>
          <dgm:chMax val="1"/>
          <dgm:chPref val="1"/>
        </dgm:presLayoutVars>
      </dgm:prSet>
      <dgm:spPr/>
    </dgm:pt>
  </dgm:ptLst>
  <dgm:cxnLst>
    <dgm:cxn modelId="{2AF0CF09-3E24-44B9-8DA0-27C13C642BC5}" srcId="{4719B94A-5113-46A2-9F4F-DBFA5A562BFF}" destId="{D7A9A667-BFCA-455D-8F5C-E6CC181BB8E9}" srcOrd="0" destOrd="0" parTransId="{BB5D9ECA-35C3-4C64-9A70-0494B1295515}" sibTransId="{45D89E19-A535-48C1-9C59-146466E5C34C}"/>
    <dgm:cxn modelId="{352C580C-0467-4693-823D-023CC58FA406}" type="presOf" srcId="{EC1F5505-9394-439E-8238-26B8D83A7C41}" destId="{262B182E-D913-43D3-B413-4A7F39A62CC5}" srcOrd="0" destOrd="0" presId="urn:microsoft.com/office/officeart/2018/5/layout/IconCircleLabelList"/>
    <dgm:cxn modelId="{1BE54717-C657-4E48-912A-B3B62A02B0FE}" type="presOf" srcId="{D7A9A667-BFCA-455D-8F5C-E6CC181BB8E9}" destId="{4AE32505-A0F4-416B-AFC0-A5877AE992F0}" srcOrd="0" destOrd="0" presId="urn:microsoft.com/office/officeart/2018/5/layout/IconCircleLabelList"/>
    <dgm:cxn modelId="{07E55B7D-9A28-45DB-8B45-A720B294114C}" srcId="{4719B94A-5113-46A2-9F4F-DBFA5A562BFF}" destId="{EC1F5505-9394-439E-8238-26B8D83A7C41}" srcOrd="1" destOrd="0" parTransId="{B9938637-4547-4C34-B9C6-67366F6F3B23}" sibTransId="{78032486-BA2E-4C18-9025-2797AA660322}"/>
    <dgm:cxn modelId="{3A4C2090-8B06-425F-A636-49CAA12415C8}" srcId="{4719B94A-5113-46A2-9F4F-DBFA5A562BFF}" destId="{5CFD791E-9417-4BBD-AFCD-9D4833A1F1EB}" srcOrd="2" destOrd="0" parTransId="{50C8750E-5A53-4F96-AFDC-142B523F8D8A}" sibTransId="{DA27C990-D75D-4352-99EF-152C4FEA152F}"/>
    <dgm:cxn modelId="{DFCE9F95-A631-454F-94F2-06F0440C7FFD}" type="presOf" srcId="{5CFD791E-9417-4BBD-AFCD-9D4833A1F1EB}" destId="{84518E84-08A6-497E-9137-64DDB593FF4C}" srcOrd="0" destOrd="0" presId="urn:microsoft.com/office/officeart/2018/5/layout/IconCircleLabelList"/>
    <dgm:cxn modelId="{CEFD28F0-62DE-4F24-9A0B-1CE0CDE10376}" type="presOf" srcId="{4719B94A-5113-46A2-9F4F-DBFA5A562BFF}" destId="{383F806B-4DD1-49FE-8304-E50D2D6EE3D5}" srcOrd="0" destOrd="0" presId="urn:microsoft.com/office/officeart/2018/5/layout/IconCircleLabelList"/>
    <dgm:cxn modelId="{F18934FD-6484-41D7-AB0F-79B2CA617ACE}" type="presParOf" srcId="{383F806B-4DD1-49FE-8304-E50D2D6EE3D5}" destId="{AB7AA50A-1F33-4529-AA2C-6DCF3FA5C64D}" srcOrd="0" destOrd="0" presId="urn:microsoft.com/office/officeart/2018/5/layout/IconCircleLabelList"/>
    <dgm:cxn modelId="{0CEA20BC-E847-4FB0-B469-6FEAB62453F1}" type="presParOf" srcId="{AB7AA50A-1F33-4529-AA2C-6DCF3FA5C64D}" destId="{2B3EE34B-04CB-4111-8C4C-EEDFB202FE0F}" srcOrd="0" destOrd="0" presId="urn:microsoft.com/office/officeart/2018/5/layout/IconCircleLabelList"/>
    <dgm:cxn modelId="{A7355BFB-BD9F-4DC3-A75C-9098E3667629}" type="presParOf" srcId="{AB7AA50A-1F33-4529-AA2C-6DCF3FA5C64D}" destId="{A4A2FF95-57AD-4F5D-8D66-4930D62C9407}" srcOrd="1" destOrd="0" presId="urn:microsoft.com/office/officeart/2018/5/layout/IconCircleLabelList"/>
    <dgm:cxn modelId="{8A7439CD-DF49-4B95-9D23-BD8A5EA3A084}" type="presParOf" srcId="{AB7AA50A-1F33-4529-AA2C-6DCF3FA5C64D}" destId="{96552A84-3513-400B-9560-386A18B33A45}" srcOrd="2" destOrd="0" presId="urn:microsoft.com/office/officeart/2018/5/layout/IconCircleLabelList"/>
    <dgm:cxn modelId="{94AA9FBE-8504-4C4E-8EE3-9A823E78652A}" type="presParOf" srcId="{AB7AA50A-1F33-4529-AA2C-6DCF3FA5C64D}" destId="{4AE32505-A0F4-416B-AFC0-A5877AE992F0}" srcOrd="3" destOrd="0" presId="urn:microsoft.com/office/officeart/2018/5/layout/IconCircleLabelList"/>
    <dgm:cxn modelId="{AE3E5FD7-1172-48D5-ABD7-70D491818984}" type="presParOf" srcId="{383F806B-4DD1-49FE-8304-E50D2D6EE3D5}" destId="{F72C8C5D-9A90-4DFC-AD43-5AA47E65CEF8}" srcOrd="1" destOrd="0" presId="urn:microsoft.com/office/officeart/2018/5/layout/IconCircleLabelList"/>
    <dgm:cxn modelId="{3FF70F77-CAD0-4E8C-8F68-C3391A662951}" type="presParOf" srcId="{383F806B-4DD1-49FE-8304-E50D2D6EE3D5}" destId="{A7127EE0-6787-4035-9AE4-67C15CDAC605}" srcOrd="2" destOrd="0" presId="urn:microsoft.com/office/officeart/2018/5/layout/IconCircleLabelList"/>
    <dgm:cxn modelId="{9CD0A213-FD6B-4101-A7C5-9C23CEC55BCE}" type="presParOf" srcId="{A7127EE0-6787-4035-9AE4-67C15CDAC605}" destId="{1F403A32-B95B-4227-BDCC-048C5A8C02A3}" srcOrd="0" destOrd="0" presId="urn:microsoft.com/office/officeart/2018/5/layout/IconCircleLabelList"/>
    <dgm:cxn modelId="{B1204827-549E-4CDA-87E4-6F2EB1C6E431}" type="presParOf" srcId="{A7127EE0-6787-4035-9AE4-67C15CDAC605}" destId="{7C5EFF7D-4729-4E7B-8AAC-B64B5EFF7C57}" srcOrd="1" destOrd="0" presId="urn:microsoft.com/office/officeart/2018/5/layout/IconCircleLabelList"/>
    <dgm:cxn modelId="{555C44CF-1D7B-4C67-A04A-D017681F63AE}" type="presParOf" srcId="{A7127EE0-6787-4035-9AE4-67C15CDAC605}" destId="{73A0D6AE-B387-4CD6-A708-A4592A60039B}" srcOrd="2" destOrd="0" presId="urn:microsoft.com/office/officeart/2018/5/layout/IconCircleLabelList"/>
    <dgm:cxn modelId="{5D74F062-7A34-481A-A90A-00910D7437D9}" type="presParOf" srcId="{A7127EE0-6787-4035-9AE4-67C15CDAC605}" destId="{262B182E-D913-43D3-B413-4A7F39A62CC5}" srcOrd="3" destOrd="0" presId="urn:microsoft.com/office/officeart/2018/5/layout/IconCircleLabelList"/>
    <dgm:cxn modelId="{8424FCB6-785B-453D-915B-7B25A3217A7D}" type="presParOf" srcId="{383F806B-4DD1-49FE-8304-E50D2D6EE3D5}" destId="{CBD7CD9C-ADB3-4C54-AE80-405B388EC34C}" srcOrd="3" destOrd="0" presId="urn:microsoft.com/office/officeart/2018/5/layout/IconCircleLabelList"/>
    <dgm:cxn modelId="{0779BAFE-7AB9-459E-AEE0-B9BDDCFDD0AF}" type="presParOf" srcId="{383F806B-4DD1-49FE-8304-E50D2D6EE3D5}" destId="{18A02251-5BC0-4EE1-B4AC-1C6F1325C998}" srcOrd="4" destOrd="0" presId="urn:microsoft.com/office/officeart/2018/5/layout/IconCircleLabelList"/>
    <dgm:cxn modelId="{FC468D89-4473-4383-ADA3-7AAB5E4E0EEA}" type="presParOf" srcId="{18A02251-5BC0-4EE1-B4AC-1C6F1325C998}" destId="{5DE184A3-B379-4DFA-950B-F80210E99EA6}" srcOrd="0" destOrd="0" presId="urn:microsoft.com/office/officeart/2018/5/layout/IconCircleLabelList"/>
    <dgm:cxn modelId="{89FD3419-8422-42E0-81E8-D7715BF4EC55}" type="presParOf" srcId="{18A02251-5BC0-4EE1-B4AC-1C6F1325C998}" destId="{F75C1847-D1B1-4D72-8B9B-242F0E657C08}" srcOrd="1" destOrd="0" presId="urn:microsoft.com/office/officeart/2018/5/layout/IconCircleLabelList"/>
    <dgm:cxn modelId="{3A04E582-DB71-4FDC-9FD6-271F689EBE5E}" type="presParOf" srcId="{18A02251-5BC0-4EE1-B4AC-1C6F1325C998}" destId="{A5CA52AC-EBF2-45C9-8D5D-C6CC8C2805B2}" srcOrd="2" destOrd="0" presId="urn:microsoft.com/office/officeart/2018/5/layout/IconCircleLabelList"/>
    <dgm:cxn modelId="{28857859-797A-4416-B8A0-8350CB7B383F}" type="presParOf" srcId="{18A02251-5BC0-4EE1-B4AC-1C6F1325C998}" destId="{84518E84-08A6-497E-9137-64DDB593FF4C}"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69B6CCB-AEA5-405C-99FF-16186E26E200}"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7157C6BB-6088-4439-A862-38917D13687F}">
      <dgm:prSet/>
      <dgm:spPr/>
      <dgm:t>
        <a:bodyPr/>
        <a:lstStyle/>
        <a:p>
          <a:r>
            <a:rPr lang="en-US"/>
            <a:t>Data preparation</a:t>
          </a:r>
        </a:p>
      </dgm:t>
    </dgm:pt>
    <dgm:pt modelId="{8E88E177-00DB-4829-B1A0-97B8CDA2CEF5}" type="parTrans" cxnId="{0BDC6DCE-10A4-4039-B83F-31F85CA10167}">
      <dgm:prSet/>
      <dgm:spPr/>
      <dgm:t>
        <a:bodyPr/>
        <a:lstStyle/>
        <a:p>
          <a:endParaRPr lang="en-US"/>
        </a:p>
      </dgm:t>
    </dgm:pt>
    <dgm:pt modelId="{2E1D27B4-D3C7-4A11-8ABA-F09907C67D1E}" type="sibTrans" cxnId="{0BDC6DCE-10A4-4039-B83F-31F85CA10167}">
      <dgm:prSet/>
      <dgm:spPr/>
      <dgm:t>
        <a:bodyPr/>
        <a:lstStyle/>
        <a:p>
          <a:endParaRPr lang="en-US"/>
        </a:p>
      </dgm:t>
    </dgm:pt>
    <dgm:pt modelId="{83AA5B7F-3B12-4BB8-B035-FA8BEFA3E007}">
      <dgm:prSet/>
      <dgm:spPr/>
      <dgm:t>
        <a:bodyPr/>
        <a:lstStyle/>
        <a:p>
          <a:r>
            <a:rPr lang="en-US"/>
            <a:t>Initial data point </a:t>
          </a:r>
        </a:p>
      </dgm:t>
    </dgm:pt>
    <dgm:pt modelId="{5EA5B6B9-4C73-41A5-80F3-E2AA3E5CBDDF}" type="parTrans" cxnId="{6106BBC1-3B15-4446-BE9F-2EB9E067E858}">
      <dgm:prSet/>
      <dgm:spPr/>
      <dgm:t>
        <a:bodyPr/>
        <a:lstStyle/>
        <a:p>
          <a:endParaRPr lang="en-US"/>
        </a:p>
      </dgm:t>
    </dgm:pt>
    <dgm:pt modelId="{E77474BA-E55E-4CC3-8B06-B68077C01E68}" type="sibTrans" cxnId="{6106BBC1-3B15-4446-BE9F-2EB9E067E858}">
      <dgm:prSet/>
      <dgm:spPr/>
      <dgm:t>
        <a:bodyPr/>
        <a:lstStyle/>
        <a:p>
          <a:endParaRPr lang="en-US"/>
        </a:p>
      </dgm:t>
    </dgm:pt>
    <dgm:pt modelId="{61F5A37A-3452-4750-88B9-62333B144CD4}">
      <dgm:prSet/>
      <dgm:spPr/>
      <dgm:t>
        <a:bodyPr/>
        <a:lstStyle/>
        <a:p>
          <a:r>
            <a:rPr lang="en-US"/>
            <a:t>Accuracy of data</a:t>
          </a:r>
        </a:p>
      </dgm:t>
    </dgm:pt>
    <dgm:pt modelId="{6014E26A-8DF2-40DD-A188-6753E9038413}" type="parTrans" cxnId="{7C816988-C34C-420C-A968-B665D54588C0}">
      <dgm:prSet/>
      <dgm:spPr/>
      <dgm:t>
        <a:bodyPr/>
        <a:lstStyle/>
        <a:p>
          <a:endParaRPr lang="en-US"/>
        </a:p>
      </dgm:t>
    </dgm:pt>
    <dgm:pt modelId="{59D9C28B-290B-4386-AC09-1C42189B5949}" type="sibTrans" cxnId="{7C816988-C34C-420C-A968-B665D54588C0}">
      <dgm:prSet/>
      <dgm:spPr/>
      <dgm:t>
        <a:bodyPr/>
        <a:lstStyle/>
        <a:p>
          <a:endParaRPr lang="en-US"/>
        </a:p>
      </dgm:t>
    </dgm:pt>
    <dgm:pt modelId="{098C2197-8064-42A9-8610-B01B026A1998}">
      <dgm:prSet/>
      <dgm:spPr/>
      <dgm:t>
        <a:bodyPr/>
        <a:lstStyle/>
        <a:p>
          <a:r>
            <a:rPr lang="en-US"/>
            <a:t>Task distribution</a:t>
          </a:r>
        </a:p>
      </dgm:t>
    </dgm:pt>
    <dgm:pt modelId="{5739DFF8-4EF2-4222-80F8-2FB30E69CCB3}" type="parTrans" cxnId="{A1746FAA-103B-4CED-8623-6A25C9F77F77}">
      <dgm:prSet/>
      <dgm:spPr/>
      <dgm:t>
        <a:bodyPr/>
        <a:lstStyle/>
        <a:p>
          <a:endParaRPr lang="en-US"/>
        </a:p>
      </dgm:t>
    </dgm:pt>
    <dgm:pt modelId="{9A99ED35-CA83-4E78-BAD9-5D03F559EB2E}" type="sibTrans" cxnId="{A1746FAA-103B-4CED-8623-6A25C9F77F77}">
      <dgm:prSet/>
      <dgm:spPr/>
      <dgm:t>
        <a:bodyPr/>
        <a:lstStyle/>
        <a:p>
          <a:endParaRPr lang="en-US"/>
        </a:p>
      </dgm:t>
    </dgm:pt>
    <dgm:pt modelId="{D1B64E00-8BAE-4ECF-90AE-5F8ECEAEFBCF}" type="pres">
      <dgm:prSet presAssocID="{269B6CCB-AEA5-405C-99FF-16186E26E200}" presName="root" presStyleCnt="0">
        <dgm:presLayoutVars>
          <dgm:dir/>
          <dgm:resizeHandles val="exact"/>
        </dgm:presLayoutVars>
      </dgm:prSet>
      <dgm:spPr/>
    </dgm:pt>
    <dgm:pt modelId="{2B1658C9-57A4-41AC-B1E6-3B2CA5B1A593}" type="pres">
      <dgm:prSet presAssocID="{7157C6BB-6088-4439-A862-38917D13687F}" presName="compNode" presStyleCnt="0"/>
      <dgm:spPr/>
    </dgm:pt>
    <dgm:pt modelId="{16B3FC36-F3AE-4A11-9763-C75121FB3C6F}" type="pres">
      <dgm:prSet presAssocID="{7157C6BB-6088-4439-A862-38917D13687F}" presName="bgRect" presStyleLbl="bgShp" presStyleIdx="0" presStyleCnt="4"/>
      <dgm:spPr>
        <a:solidFill>
          <a:schemeClr val="accent1">
            <a:lumMod val="40000"/>
            <a:lumOff val="60000"/>
          </a:schemeClr>
        </a:solidFill>
      </dgm:spPr>
    </dgm:pt>
    <dgm:pt modelId="{C747EAAB-A5A0-4AC5-9B4A-95B444BDA00A}" type="pres">
      <dgm:prSet presAssocID="{7157C6BB-6088-4439-A862-38917D13687F}" presName="iconRect" presStyleLbl="node1" presStyleIdx="0" presStyleCnt="4"/>
      <dgm:spPr>
        <a:blipFill>
          <a:blip xmlns:r="http://schemas.openxmlformats.org/officeDocument/2006/relationships" r:embed="rId1">
            <a:duotone>
              <a:prstClr val="black"/>
              <a:schemeClr val="accent1">
                <a:tint val="45000"/>
                <a:satMod val="400000"/>
              </a:schemeClr>
            </a:duotone>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Checklist"/>
        </a:ext>
      </dgm:extLst>
    </dgm:pt>
    <dgm:pt modelId="{E0E45650-8029-4DFA-9838-65E59456BBEC}" type="pres">
      <dgm:prSet presAssocID="{7157C6BB-6088-4439-A862-38917D13687F}" presName="spaceRect" presStyleCnt="0"/>
      <dgm:spPr/>
    </dgm:pt>
    <dgm:pt modelId="{E2BE390C-D6BF-4929-B198-D85218F24593}" type="pres">
      <dgm:prSet presAssocID="{7157C6BB-6088-4439-A862-38917D13687F}" presName="parTx" presStyleLbl="revTx" presStyleIdx="0" presStyleCnt="4">
        <dgm:presLayoutVars>
          <dgm:chMax val="0"/>
          <dgm:chPref val="0"/>
        </dgm:presLayoutVars>
      </dgm:prSet>
      <dgm:spPr/>
    </dgm:pt>
    <dgm:pt modelId="{CC15BFA5-934D-4C03-BE48-7B4F857ADBB5}" type="pres">
      <dgm:prSet presAssocID="{2E1D27B4-D3C7-4A11-8ABA-F09907C67D1E}" presName="sibTrans" presStyleCnt="0"/>
      <dgm:spPr/>
    </dgm:pt>
    <dgm:pt modelId="{257BC94E-5F41-4B4B-99C3-B1EE5CCD6DF9}" type="pres">
      <dgm:prSet presAssocID="{83AA5B7F-3B12-4BB8-B035-FA8BEFA3E007}" presName="compNode" presStyleCnt="0"/>
      <dgm:spPr/>
    </dgm:pt>
    <dgm:pt modelId="{105EA9B5-2ED3-41AE-838F-CB553DFEF185}" type="pres">
      <dgm:prSet presAssocID="{83AA5B7F-3B12-4BB8-B035-FA8BEFA3E007}" presName="bgRect" presStyleLbl="bgShp" presStyleIdx="1" presStyleCnt="4"/>
      <dgm:spPr>
        <a:solidFill>
          <a:schemeClr val="accent1">
            <a:lumMod val="40000"/>
            <a:lumOff val="60000"/>
          </a:schemeClr>
        </a:solidFill>
      </dgm:spPr>
    </dgm:pt>
    <dgm:pt modelId="{73592155-39EA-40D7-9A06-BAF2D1FE5CBB}" type="pres">
      <dgm:prSet presAssocID="{83AA5B7F-3B12-4BB8-B035-FA8BEFA3E007}" presName="iconRect" presStyleLbl="node1" presStyleIdx="1" presStyleCnt="4"/>
      <dgm:spPr>
        <a:blipFill>
          <a:blip xmlns:r="http://schemas.openxmlformats.org/officeDocument/2006/relationships" r:embed="rId3">
            <a:duotone>
              <a:prstClr val="black"/>
              <a:schemeClr val="accent1">
                <a:tint val="45000"/>
                <a:satMod val="400000"/>
              </a:schemeClr>
            </a:duotone>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513A4AD3-49F6-4844-A5A3-BB95055A6F59}" type="pres">
      <dgm:prSet presAssocID="{83AA5B7F-3B12-4BB8-B035-FA8BEFA3E007}" presName="spaceRect" presStyleCnt="0"/>
      <dgm:spPr/>
    </dgm:pt>
    <dgm:pt modelId="{70280649-8805-47A1-AA39-37CC79C3DE3A}" type="pres">
      <dgm:prSet presAssocID="{83AA5B7F-3B12-4BB8-B035-FA8BEFA3E007}" presName="parTx" presStyleLbl="revTx" presStyleIdx="1" presStyleCnt="4">
        <dgm:presLayoutVars>
          <dgm:chMax val="0"/>
          <dgm:chPref val="0"/>
        </dgm:presLayoutVars>
      </dgm:prSet>
      <dgm:spPr/>
    </dgm:pt>
    <dgm:pt modelId="{9525922B-63A6-460A-A9CA-C3E8A9BD0707}" type="pres">
      <dgm:prSet presAssocID="{E77474BA-E55E-4CC3-8B06-B68077C01E68}" presName="sibTrans" presStyleCnt="0"/>
      <dgm:spPr/>
    </dgm:pt>
    <dgm:pt modelId="{632F430B-728A-4EF9-82C7-DD2676011C1C}" type="pres">
      <dgm:prSet presAssocID="{61F5A37A-3452-4750-88B9-62333B144CD4}" presName="compNode" presStyleCnt="0"/>
      <dgm:spPr/>
    </dgm:pt>
    <dgm:pt modelId="{70F9B0B7-8318-4C2B-B7F7-F6681B6AFAAB}" type="pres">
      <dgm:prSet presAssocID="{61F5A37A-3452-4750-88B9-62333B144CD4}" presName="bgRect" presStyleLbl="bgShp" presStyleIdx="2" presStyleCnt="4"/>
      <dgm:spPr>
        <a:solidFill>
          <a:schemeClr val="accent1">
            <a:lumMod val="40000"/>
            <a:lumOff val="60000"/>
          </a:schemeClr>
        </a:solidFill>
      </dgm:spPr>
    </dgm:pt>
    <dgm:pt modelId="{30CA0CD2-1FB4-4C68-8CB0-3BA051150651}" type="pres">
      <dgm:prSet presAssocID="{61F5A37A-3452-4750-88B9-62333B144CD4}" presName="iconRect" presStyleLbl="node1" presStyleIdx="2" presStyleCnt="4"/>
      <dgm:spPr>
        <a:blipFill>
          <a:blip xmlns:r="http://schemas.openxmlformats.org/officeDocument/2006/relationships" r:embed="rId5">
            <a:duotone>
              <a:prstClr val="black"/>
              <a:schemeClr val="accent1">
                <a:tint val="45000"/>
                <a:satMod val="400000"/>
              </a:schemeClr>
            </a:duotone>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ullseye"/>
        </a:ext>
      </dgm:extLst>
    </dgm:pt>
    <dgm:pt modelId="{7A6C4736-104B-43E0-91D0-53678EF7CC27}" type="pres">
      <dgm:prSet presAssocID="{61F5A37A-3452-4750-88B9-62333B144CD4}" presName="spaceRect" presStyleCnt="0"/>
      <dgm:spPr/>
    </dgm:pt>
    <dgm:pt modelId="{BD68E163-43B4-4687-8071-C941ABCE016E}" type="pres">
      <dgm:prSet presAssocID="{61F5A37A-3452-4750-88B9-62333B144CD4}" presName="parTx" presStyleLbl="revTx" presStyleIdx="2" presStyleCnt="4">
        <dgm:presLayoutVars>
          <dgm:chMax val="0"/>
          <dgm:chPref val="0"/>
        </dgm:presLayoutVars>
      </dgm:prSet>
      <dgm:spPr/>
    </dgm:pt>
    <dgm:pt modelId="{AAF09C96-C425-4A06-89CA-1427449DF918}" type="pres">
      <dgm:prSet presAssocID="{59D9C28B-290B-4386-AC09-1C42189B5949}" presName="sibTrans" presStyleCnt="0"/>
      <dgm:spPr/>
    </dgm:pt>
    <dgm:pt modelId="{07052A1D-BCE9-4418-9620-EA61FDA1400A}" type="pres">
      <dgm:prSet presAssocID="{098C2197-8064-42A9-8610-B01B026A1998}" presName="compNode" presStyleCnt="0"/>
      <dgm:spPr/>
    </dgm:pt>
    <dgm:pt modelId="{6D9F20E2-4B64-4D7C-9CB0-59121BC5FA32}" type="pres">
      <dgm:prSet presAssocID="{098C2197-8064-42A9-8610-B01B026A1998}" presName="bgRect" presStyleLbl="bgShp" presStyleIdx="3" presStyleCnt="4"/>
      <dgm:spPr>
        <a:solidFill>
          <a:schemeClr val="accent1">
            <a:lumMod val="40000"/>
            <a:lumOff val="60000"/>
          </a:schemeClr>
        </a:solidFill>
      </dgm:spPr>
    </dgm:pt>
    <dgm:pt modelId="{57D67CA1-4B06-45B7-9402-8874A73D26C3}" type="pres">
      <dgm:prSet presAssocID="{098C2197-8064-42A9-8610-B01B026A1998}" presName="iconRect" presStyleLbl="node1" presStyleIdx="3" presStyleCnt="4"/>
      <dgm:spPr>
        <a:blipFill>
          <a:blip xmlns:r="http://schemas.openxmlformats.org/officeDocument/2006/relationships" r:embed="rId7">
            <a:duotone>
              <a:prstClr val="black"/>
              <a:schemeClr val="accent1">
                <a:tint val="45000"/>
                <a:satMod val="400000"/>
              </a:schemeClr>
            </a:duotone>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Users"/>
        </a:ext>
      </dgm:extLst>
    </dgm:pt>
    <dgm:pt modelId="{1D058CC6-399E-4EBD-9174-1154B46E4996}" type="pres">
      <dgm:prSet presAssocID="{098C2197-8064-42A9-8610-B01B026A1998}" presName="spaceRect" presStyleCnt="0"/>
      <dgm:spPr/>
    </dgm:pt>
    <dgm:pt modelId="{F6C8982D-7AF0-49D6-A2D3-38FFBB9F499B}" type="pres">
      <dgm:prSet presAssocID="{098C2197-8064-42A9-8610-B01B026A1998}" presName="parTx" presStyleLbl="revTx" presStyleIdx="3" presStyleCnt="4">
        <dgm:presLayoutVars>
          <dgm:chMax val="0"/>
          <dgm:chPref val="0"/>
        </dgm:presLayoutVars>
      </dgm:prSet>
      <dgm:spPr/>
    </dgm:pt>
  </dgm:ptLst>
  <dgm:cxnLst>
    <dgm:cxn modelId="{A1A9333B-2257-4B1C-9FE7-20FFBEB69B46}" type="presOf" srcId="{098C2197-8064-42A9-8610-B01B026A1998}" destId="{F6C8982D-7AF0-49D6-A2D3-38FFBB9F499B}" srcOrd="0" destOrd="0" presId="urn:microsoft.com/office/officeart/2018/2/layout/IconVerticalSolidList"/>
    <dgm:cxn modelId="{BB939B5D-2D1C-4C08-90B4-78D6AC802EF9}" type="presOf" srcId="{83AA5B7F-3B12-4BB8-B035-FA8BEFA3E007}" destId="{70280649-8805-47A1-AA39-37CC79C3DE3A}" srcOrd="0" destOrd="0" presId="urn:microsoft.com/office/officeart/2018/2/layout/IconVerticalSolidList"/>
    <dgm:cxn modelId="{EA0C1747-8514-4828-8B83-DA4F5DDE60E7}" type="presOf" srcId="{61F5A37A-3452-4750-88B9-62333B144CD4}" destId="{BD68E163-43B4-4687-8071-C941ABCE016E}" srcOrd="0" destOrd="0" presId="urn:microsoft.com/office/officeart/2018/2/layout/IconVerticalSolidList"/>
    <dgm:cxn modelId="{A71C574D-F646-440B-93E8-47788C1856DE}" type="presOf" srcId="{7157C6BB-6088-4439-A862-38917D13687F}" destId="{E2BE390C-D6BF-4929-B198-D85218F24593}" srcOrd="0" destOrd="0" presId="urn:microsoft.com/office/officeart/2018/2/layout/IconVerticalSolidList"/>
    <dgm:cxn modelId="{7C816988-C34C-420C-A968-B665D54588C0}" srcId="{269B6CCB-AEA5-405C-99FF-16186E26E200}" destId="{61F5A37A-3452-4750-88B9-62333B144CD4}" srcOrd="2" destOrd="0" parTransId="{6014E26A-8DF2-40DD-A188-6753E9038413}" sibTransId="{59D9C28B-290B-4386-AC09-1C42189B5949}"/>
    <dgm:cxn modelId="{A1746FAA-103B-4CED-8623-6A25C9F77F77}" srcId="{269B6CCB-AEA5-405C-99FF-16186E26E200}" destId="{098C2197-8064-42A9-8610-B01B026A1998}" srcOrd="3" destOrd="0" parTransId="{5739DFF8-4EF2-4222-80F8-2FB30E69CCB3}" sibTransId="{9A99ED35-CA83-4E78-BAD9-5D03F559EB2E}"/>
    <dgm:cxn modelId="{EFA91CB2-42E2-4692-979B-8DDFF2A98891}" type="presOf" srcId="{269B6CCB-AEA5-405C-99FF-16186E26E200}" destId="{D1B64E00-8BAE-4ECF-90AE-5F8ECEAEFBCF}" srcOrd="0" destOrd="0" presId="urn:microsoft.com/office/officeart/2018/2/layout/IconVerticalSolidList"/>
    <dgm:cxn modelId="{6106BBC1-3B15-4446-BE9F-2EB9E067E858}" srcId="{269B6CCB-AEA5-405C-99FF-16186E26E200}" destId="{83AA5B7F-3B12-4BB8-B035-FA8BEFA3E007}" srcOrd="1" destOrd="0" parTransId="{5EA5B6B9-4C73-41A5-80F3-E2AA3E5CBDDF}" sibTransId="{E77474BA-E55E-4CC3-8B06-B68077C01E68}"/>
    <dgm:cxn modelId="{0BDC6DCE-10A4-4039-B83F-31F85CA10167}" srcId="{269B6CCB-AEA5-405C-99FF-16186E26E200}" destId="{7157C6BB-6088-4439-A862-38917D13687F}" srcOrd="0" destOrd="0" parTransId="{8E88E177-00DB-4829-B1A0-97B8CDA2CEF5}" sibTransId="{2E1D27B4-D3C7-4A11-8ABA-F09907C67D1E}"/>
    <dgm:cxn modelId="{661FDB1C-13BF-4CE1-A4D4-C1E50B124BE9}" type="presParOf" srcId="{D1B64E00-8BAE-4ECF-90AE-5F8ECEAEFBCF}" destId="{2B1658C9-57A4-41AC-B1E6-3B2CA5B1A593}" srcOrd="0" destOrd="0" presId="urn:microsoft.com/office/officeart/2018/2/layout/IconVerticalSolidList"/>
    <dgm:cxn modelId="{6F9969B9-E593-4BA0-BD05-607E3B4941C9}" type="presParOf" srcId="{2B1658C9-57A4-41AC-B1E6-3B2CA5B1A593}" destId="{16B3FC36-F3AE-4A11-9763-C75121FB3C6F}" srcOrd="0" destOrd="0" presId="urn:microsoft.com/office/officeart/2018/2/layout/IconVerticalSolidList"/>
    <dgm:cxn modelId="{29083DBF-EBDB-48E4-9BDA-3AF9FB7EB3FB}" type="presParOf" srcId="{2B1658C9-57A4-41AC-B1E6-3B2CA5B1A593}" destId="{C747EAAB-A5A0-4AC5-9B4A-95B444BDA00A}" srcOrd="1" destOrd="0" presId="urn:microsoft.com/office/officeart/2018/2/layout/IconVerticalSolidList"/>
    <dgm:cxn modelId="{850C4DAC-ABE3-4593-99F7-D91D509FAAB8}" type="presParOf" srcId="{2B1658C9-57A4-41AC-B1E6-3B2CA5B1A593}" destId="{E0E45650-8029-4DFA-9838-65E59456BBEC}" srcOrd="2" destOrd="0" presId="urn:microsoft.com/office/officeart/2018/2/layout/IconVerticalSolidList"/>
    <dgm:cxn modelId="{676A4D14-6323-4D9E-9D83-43DA2A8C2D42}" type="presParOf" srcId="{2B1658C9-57A4-41AC-B1E6-3B2CA5B1A593}" destId="{E2BE390C-D6BF-4929-B198-D85218F24593}" srcOrd="3" destOrd="0" presId="urn:microsoft.com/office/officeart/2018/2/layout/IconVerticalSolidList"/>
    <dgm:cxn modelId="{6AD82681-C1F9-4EF8-86F4-7ACA0B67310A}" type="presParOf" srcId="{D1B64E00-8BAE-4ECF-90AE-5F8ECEAEFBCF}" destId="{CC15BFA5-934D-4C03-BE48-7B4F857ADBB5}" srcOrd="1" destOrd="0" presId="urn:microsoft.com/office/officeart/2018/2/layout/IconVerticalSolidList"/>
    <dgm:cxn modelId="{EFC42703-092E-4E21-AB70-E181D7D36498}" type="presParOf" srcId="{D1B64E00-8BAE-4ECF-90AE-5F8ECEAEFBCF}" destId="{257BC94E-5F41-4B4B-99C3-B1EE5CCD6DF9}" srcOrd="2" destOrd="0" presId="urn:microsoft.com/office/officeart/2018/2/layout/IconVerticalSolidList"/>
    <dgm:cxn modelId="{E9D47F17-7CAC-4B4B-8793-9886FDDDA1FD}" type="presParOf" srcId="{257BC94E-5F41-4B4B-99C3-B1EE5CCD6DF9}" destId="{105EA9B5-2ED3-41AE-838F-CB553DFEF185}" srcOrd="0" destOrd="0" presId="urn:microsoft.com/office/officeart/2018/2/layout/IconVerticalSolidList"/>
    <dgm:cxn modelId="{73BD66FA-0AF9-4CF4-935C-D3B6D19E8C7D}" type="presParOf" srcId="{257BC94E-5F41-4B4B-99C3-B1EE5CCD6DF9}" destId="{73592155-39EA-40D7-9A06-BAF2D1FE5CBB}" srcOrd="1" destOrd="0" presId="urn:microsoft.com/office/officeart/2018/2/layout/IconVerticalSolidList"/>
    <dgm:cxn modelId="{F2F1A955-BD92-4BE8-8D83-67A906EDFA28}" type="presParOf" srcId="{257BC94E-5F41-4B4B-99C3-B1EE5CCD6DF9}" destId="{513A4AD3-49F6-4844-A5A3-BB95055A6F59}" srcOrd="2" destOrd="0" presId="urn:microsoft.com/office/officeart/2018/2/layout/IconVerticalSolidList"/>
    <dgm:cxn modelId="{267FCA46-350B-4B9C-AC5D-1003B0622B13}" type="presParOf" srcId="{257BC94E-5F41-4B4B-99C3-B1EE5CCD6DF9}" destId="{70280649-8805-47A1-AA39-37CC79C3DE3A}" srcOrd="3" destOrd="0" presId="urn:microsoft.com/office/officeart/2018/2/layout/IconVerticalSolidList"/>
    <dgm:cxn modelId="{EDF25E8C-6F81-4637-83E4-62C223EAD3C3}" type="presParOf" srcId="{D1B64E00-8BAE-4ECF-90AE-5F8ECEAEFBCF}" destId="{9525922B-63A6-460A-A9CA-C3E8A9BD0707}" srcOrd="3" destOrd="0" presId="urn:microsoft.com/office/officeart/2018/2/layout/IconVerticalSolidList"/>
    <dgm:cxn modelId="{DF696395-D52C-41B2-ADCA-9AB387578E1D}" type="presParOf" srcId="{D1B64E00-8BAE-4ECF-90AE-5F8ECEAEFBCF}" destId="{632F430B-728A-4EF9-82C7-DD2676011C1C}" srcOrd="4" destOrd="0" presId="urn:microsoft.com/office/officeart/2018/2/layout/IconVerticalSolidList"/>
    <dgm:cxn modelId="{DAA2277C-B2F0-470C-B613-7FC655F50519}" type="presParOf" srcId="{632F430B-728A-4EF9-82C7-DD2676011C1C}" destId="{70F9B0B7-8318-4C2B-B7F7-F6681B6AFAAB}" srcOrd="0" destOrd="0" presId="urn:microsoft.com/office/officeart/2018/2/layout/IconVerticalSolidList"/>
    <dgm:cxn modelId="{9D5A42D2-6317-46B9-96DE-2552A7E65C54}" type="presParOf" srcId="{632F430B-728A-4EF9-82C7-DD2676011C1C}" destId="{30CA0CD2-1FB4-4C68-8CB0-3BA051150651}" srcOrd="1" destOrd="0" presId="urn:microsoft.com/office/officeart/2018/2/layout/IconVerticalSolidList"/>
    <dgm:cxn modelId="{3945D8CE-B65C-4B0C-BE39-AFE4A4BD6DBB}" type="presParOf" srcId="{632F430B-728A-4EF9-82C7-DD2676011C1C}" destId="{7A6C4736-104B-43E0-91D0-53678EF7CC27}" srcOrd="2" destOrd="0" presId="urn:microsoft.com/office/officeart/2018/2/layout/IconVerticalSolidList"/>
    <dgm:cxn modelId="{A59E7037-B632-4555-BC61-FEB3CC83FB40}" type="presParOf" srcId="{632F430B-728A-4EF9-82C7-DD2676011C1C}" destId="{BD68E163-43B4-4687-8071-C941ABCE016E}" srcOrd="3" destOrd="0" presId="urn:microsoft.com/office/officeart/2018/2/layout/IconVerticalSolidList"/>
    <dgm:cxn modelId="{9E2A4E88-2DB4-4112-8799-4027BB870B18}" type="presParOf" srcId="{D1B64E00-8BAE-4ECF-90AE-5F8ECEAEFBCF}" destId="{AAF09C96-C425-4A06-89CA-1427449DF918}" srcOrd="5" destOrd="0" presId="urn:microsoft.com/office/officeart/2018/2/layout/IconVerticalSolidList"/>
    <dgm:cxn modelId="{50589F07-9A38-4721-B0D2-737F79D458CB}" type="presParOf" srcId="{D1B64E00-8BAE-4ECF-90AE-5F8ECEAEFBCF}" destId="{07052A1D-BCE9-4418-9620-EA61FDA1400A}" srcOrd="6" destOrd="0" presId="urn:microsoft.com/office/officeart/2018/2/layout/IconVerticalSolidList"/>
    <dgm:cxn modelId="{D19A37B5-019C-48FF-90C3-1B3D31C0F8E5}" type="presParOf" srcId="{07052A1D-BCE9-4418-9620-EA61FDA1400A}" destId="{6D9F20E2-4B64-4D7C-9CB0-59121BC5FA32}" srcOrd="0" destOrd="0" presId="urn:microsoft.com/office/officeart/2018/2/layout/IconVerticalSolidList"/>
    <dgm:cxn modelId="{C8C20295-53A3-40C9-8516-10E24908EE91}" type="presParOf" srcId="{07052A1D-BCE9-4418-9620-EA61FDA1400A}" destId="{57D67CA1-4B06-45B7-9402-8874A73D26C3}" srcOrd="1" destOrd="0" presId="urn:microsoft.com/office/officeart/2018/2/layout/IconVerticalSolidList"/>
    <dgm:cxn modelId="{6F94B8CA-CD3C-412F-BAD7-6DA50E761F47}" type="presParOf" srcId="{07052A1D-BCE9-4418-9620-EA61FDA1400A}" destId="{1D058CC6-399E-4EBD-9174-1154B46E4996}" srcOrd="2" destOrd="0" presId="urn:microsoft.com/office/officeart/2018/2/layout/IconVerticalSolidList"/>
    <dgm:cxn modelId="{8640971A-DDD1-472A-AFB6-101D94CAC1FD}" type="presParOf" srcId="{07052A1D-BCE9-4418-9620-EA61FDA1400A}" destId="{F6C8982D-7AF0-49D6-A2D3-38FFBB9F499B}"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8C0088D-3440-4D01-AF15-A21538E4645D}">
      <dsp:nvSpPr>
        <dsp:cNvPr id="0" name=""/>
        <dsp:cNvSpPr/>
      </dsp:nvSpPr>
      <dsp:spPr>
        <a:xfrm>
          <a:off x="0" y="3204021"/>
          <a:ext cx="9143538" cy="2102184"/>
        </a:xfrm>
        <a:prstGeom prst="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284480" tIns="284480" rIns="284480" bIns="284480" numCol="1" spcCol="1270" anchor="ctr" anchorCtr="0">
          <a:noAutofit/>
        </a:bodyPr>
        <a:lstStyle/>
        <a:p>
          <a:pPr marL="0" lvl="0" indent="0" algn="ctr" defTabSz="1778000">
            <a:lnSpc>
              <a:spcPct val="90000"/>
            </a:lnSpc>
            <a:spcBef>
              <a:spcPct val="0"/>
            </a:spcBef>
            <a:spcAft>
              <a:spcPct val="35000"/>
            </a:spcAft>
            <a:buNone/>
          </a:pPr>
          <a:r>
            <a:rPr lang="en-US" sz="4000" kern="1200"/>
            <a:t>Correlations and Outcomes</a:t>
          </a:r>
        </a:p>
      </dsp:txBody>
      <dsp:txXfrm>
        <a:off x="0" y="3204021"/>
        <a:ext cx="9143538" cy="2102184"/>
      </dsp:txXfrm>
    </dsp:sp>
    <dsp:sp modelId="{002839E6-1C5F-4E05-879C-D10267E88F40}">
      <dsp:nvSpPr>
        <dsp:cNvPr id="0" name=""/>
        <dsp:cNvSpPr/>
      </dsp:nvSpPr>
      <dsp:spPr>
        <a:xfrm rot="10800000">
          <a:off x="0" y="2393"/>
          <a:ext cx="9143538" cy="3233160"/>
        </a:xfrm>
        <a:prstGeom prst="upArrowCallou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284480" tIns="284480" rIns="284480" bIns="284480" numCol="1" spcCol="1270" anchor="ctr" anchorCtr="0">
          <a:noAutofit/>
        </a:bodyPr>
        <a:lstStyle/>
        <a:p>
          <a:pPr marL="0" lvl="0" indent="0" algn="ctr" defTabSz="1778000">
            <a:lnSpc>
              <a:spcPct val="90000"/>
            </a:lnSpc>
            <a:spcBef>
              <a:spcPct val="0"/>
            </a:spcBef>
            <a:spcAft>
              <a:spcPct val="35000"/>
            </a:spcAft>
            <a:buNone/>
          </a:pPr>
          <a:r>
            <a:rPr lang="en-US" sz="4000" kern="1200" dirty="0"/>
            <a:t>Data Exploration and Clean Up Process</a:t>
          </a:r>
        </a:p>
      </dsp:txBody>
      <dsp:txXfrm rot="-10800000">
        <a:off x="0" y="2393"/>
        <a:ext cx="9143538" cy="1134839"/>
      </dsp:txXfrm>
    </dsp:sp>
    <dsp:sp modelId="{D44A7CDC-B10C-4B81-84FF-B95A0F5208DC}">
      <dsp:nvSpPr>
        <dsp:cNvPr id="0" name=""/>
        <dsp:cNvSpPr/>
      </dsp:nvSpPr>
      <dsp:spPr>
        <a:xfrm>
          <a:off x="4464" y="1137233"/>
          <a:ext cx="3044869" cy="966714"/>
        </a:xfrm>
        <a:prstGeom prst="rect">
          <a:avLst/>
        </a:prstGeom>
        <a:solidFill>
          <a:schemeClr val="accent3">
            <a:alpha val="90000"/>
            <a:tint val="40000"/>
            <a:hueOff val="0"/>
            <a:satOff val="0"/>
            <a:lumOff val="0"/>
            <a:alphaOff val="0"/>
          </a:schemeClr>
        </a:solidFill>
        <a:ln w="12700" cap="flat" cmpd="sng" algn="ctr">
          <a:solidFill>
            <a:schemeClr val="accent3">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6248" tIns="36830" rIns="206248" bIns="36830" numCol="1" spcCol="1270" anchor="ctr" anchorCtr="0">
          <a:noAutofit/>
        </a:bodyPr>
        <a:lstStyle/>
        <a:p>
          <a:pPr marL="0" lvl="0" indent="0" algn="ctr" defTabSz="1289050">
            <a:lnSpc>
              <a:spcPct val="90000"/>
            </a:lnSpc>
            <a:spcBef>
              <a:spcPct val="0"/>
            </a:spcBef>
            <a:spcAft>
              <a:spcPct val="35000"/>
            </a:spcAft>
            <a:buNone/>
          </a:pPr>
          <a:r>
            <a:rPr lang="en-US" sz="2900" kern="1200" dirty="0"/>
            <a:t>Research Sources and Gather Data</a:t>
          </a:r>
        </a:p>
      </dsp:txBody>
      <dsp:txXfrm>
        <a:off x="4464" y="1137233"/>
        <a:ext cx="3044869" cy="966714"/>
      </dsp:txXfrm>
    </dsp:sp>
    <dsp:sp modelId="{D323E828-C453-43D1-85D0-26B52E2A738E}">
      <dsp:nvSpPr>
        <dsp:cNvPr id="0" name=""/>
        <dsp:cNvSpPr/>
      </dsp:nvSpPr>
      <dsp:spPr>
        <a:xfrm>
          <a:off x="3049334" y="1137233"/>
          <a:ext cx="3044869" cy="966714"/>
        </a:xfrm>
        <a:prstGeom prst="rect">
          <a:avLst/>
        </a:prstGeom>
        <a:solidFill>
          <a:schemeClr val="accent3">
            <a:alpha val="90000"/>
            <a:tint val="40000"/>
            <a:hueOff val="0"/>
            <a:satOff val="0"/>
            <a:lumOff val="0"/>
            <a:alphaOff val="0"/>
          </a:schemeClr>
        </a:solidFill>
        <a:ln w="12700" cap="flat" cmpd="sng" algn="ctr">
          <a:solidFill>
            <a:schemeClr val="accent3">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6248" tIns="36830" rIns="206248" bIns="36830" numCol="1" spcCol="1270" anchor="ctr" anchorCtr="0">
          <a:noAutofit/>
        </a:bodyPr>
        <a:lstStyle/>
        <a:p>
          <a:pPr marL="0" lvl="0" indent="0" algn="ctr" defTabSz="1289050">
            <a:lnSpc>
              <a:spcPct val="90000"/>
            </a:lnSpc>
            <a:spcBef>
              <a:spcPct val="0"/>
            </a:spcBef>
            <a:spcAft>
              <a:spcPct val="35000"/>
            </a:spcAft>
            <a:buNone/>
          </a:pPr>
          <a:r>
            <a:rPr lang="en-US" sz="2900" kern="1200" dirty="0"/>
            <a:t>Cleanse and Prepare Data</a:t>
          </a:r>
        </a:p>
      </dsp:txBody>
      <dsp:txXfrm>
        <a:off x="3049334" y="1137233"/>
        <a:ext cx="3044869" cy="966714"/>
      </dsp:txXfrm>
    </dsp:sp>
    <dsp:sp modelId="{79D668F1-B112-49CA-936E-FCC6860513D5}">
      <dsp:nvSpPr>
        <dsp:cNvPr id="0" name=""/>
        <dsp:cNvSpPr/>
      </dsp:nvSpPr>
      <dsp:spPr>
        <a:xfrm>
          <a:off x="6094203" y="1137233"/>
          <a:ext cx="3044869" cy="966714"/>
        </a:xfrm>
        <a:prstGeom prst="rect">
          <a:avLst/>
        </a:prstGeom>
        <a:solidFill>
          <a:schemeClr val="accent3">
            <a:alpha val="90000"/>
            <a:tint val="40000"/>
            <a:hueOff val="0"/>
            <a:satOff val="0"/>
            <a:lumOff val="0"/>
            <a:alphaOff val="0"/>
          </a:schemeClr>
        </a:solidFill>
        <a:ln w="12700" cap="flat" cmpd="sng" algn="ctr">
          <a:solidFill>
            <a:schemeClr val="accent3">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6248" tIns="36830" rIns="206248" bIns="36830" numCol="1" spcCol="1270" anchor="ctr" anchorCtr="0">
          <a:noAutofit/>
        </a:bodyPr>
        <a:lstStyle/>
        <a:p>
          <a:pPr marL="0" lvl="0" indent="0" algn="ctr" defTabSz="1289050">
            <a:lnSpc>
              <a:spcPct val="90000"/>
            </a:lnSpc>
            <a:spcBef>
              <a:spcPct val="0"/>
            </a:spcBef>
            <a:spcAft>
              <a:spcPct val="35000"/>
            </a:spcAft>
            <a:buNone/>
          </a:pPr>
          <a:r>
            <a:rPr lang="en-US" sz="2900" kern="1200" dirty="0"/>
            <a:t>Transform and Develop Data</a:t>
          </a:r>
        </a:p>
      </dsp:txBody>
      <dsp:txXfrm>
        <a:off x="6094203" y="1137233"/>
        <a:ext cx="3044869" cy="96671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B3EE34B-04CB-4111-8C4C-EEDFB202FE0F}">
      <dsp:nvSpPr>
        <dsp:cNvPr id="0" name=""/>
        <dsp:cNvSpPr/>
      </dsp:nvSpPr>
      <dsp:spPr>
        <a:xfrm>
          <a:off x="575768" y="386232"/>
          <a:ext cx="1647000" cy="1647000"/>
        </a:xfrm>
        <a:prstGeom prst="ellipse">
          <a:avLst/>
        </a:prstGeom>
        <a:solidFill>
          <a:schemeClr val="accent1">
            <a:lumMod val="40000"/>
            <a:lumOff val="60000"/>
          </a:schemeClr>
        </a:solidFill>
        <a:ln>
          <a:noFill/>
        </a:ln>
        <a:effectLst/>
      </dsp:spPr>
      <dsp:style>
        <a:lnRef idx="0">
          <a:scrgbClr r="0" g="0" b="0"/>
        </a:lnRef>
        <a:fillRef idx="1">
          <a:scrgbClr r="0" g="0" b="0"/>
        </a:fillRef>
        <a:effectRef idx="0">
          <a:scrgbClr r="0" g="0" b="0"/>
        </a:effectRef>
        <a:fontRef idx="minor"/>
      </dsp:style>
    </dsp:sp>
    <dsp:sp modelId="{A4A2FF95-57AD-4F5D-8D66-4930D62C9407}">
      <dsp:nvSpPr>
        <dsp:cNvPr id="0" name=""/>
        <dsp:cNvSpPr/>
      </dsp:nvSpPr>
      <dsp:spPr>
        <a:xfrm>
          <a:off x="926769" y="737232"/>
          <a:ext cx="945000" cy="945000"/>
        </a:xfrm>
        <a:prstGeom prst="rect">
          <a:avLst/>
        </a:prstGeom>
        <a:blipFill>
          <a:blip xmlns:r="http://schemas.openxmlformats.org/officeDocument/2006/relationships" r:embed="rId1">
            <a:duotone>
              <a:prstClr val="black"/>
              <a:schemeClr val="accent1">
                <a:tint val="45000"/>
                <a:satMod val="400000"/>
              </a:schemeClr>
            </a:duotone>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AE32505-A0F4-416B-AFC0-A5877AE992F0}">
      <dsp:nvSpPr>
        <dsp:cNvPr id="0" name=""/>
        <dsp:cNvSpPr/>
      </dsp:nvSpPr>
      <dsp:spPr>
        <a:xfrm>
          <a:off x="49269" y="2546232"/>
          <a:ext cx="2700000" cy="76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100000"/>
            </a:lnSpc>
            <a:spcBef>
              <a:spcPct val="0"/>
            </a:spcBef>
            <a:spcAft>
              <a:spcPts val="0"/>
            </a:spcAft>
            <a:buNone/>
            <a:defRPr cap="all"/>
          </a:pPr>
          <a:r>
            <a:rPr lang="en-US" sz="2400" kern="1200" cap="all" dirty="0">
              <a:solidFill>
                <a:prstClr val="black">
                  <a:hueOff val="0"/>
                  <a:satOff val="0"/>
                  <a:lumOff val="0"/>
                  <a:alphaOff val="0"/>
                </a:prstClr>
              </a:solidFill>
              <a:latin typeface="Calibri" panose="020F0502020204030204"/>
              <a:ea typeface="+mn-ea"/>
              <a:cs typeface="+mn-cs"/>
            </a:rPr>
            <a:t>Understand</a:t>
          </a:r>
        </a:p>
        <a:p>
          <a:pPr marL="0" lvl="0" indent="0" algn="ctr" defTabSz="1066800">
            <a:lnSpc>
              <a:spcPct val="100000"/>
            </a:lnSpc>
            <a:spcBef>
              <a:spcPct val="0"/>
            </a:spcBef>
            <a:spcAft>
              <a:spcPts val="0"/>
            </a:spcAft>
            <a:buNone/>
            <a:defRPr cap="all"/>
          </a:pPr>
          <a:r>
            <a:rPr lang="en-US" sz="2400" kern="1200" dirty="0"/>
            <a:t>data</a:t>
          </a:r>
          <a:endParaRPr lang="en-US" sz="2100" kern="1200" dirty="0"/>
        </a:p>
      </dsp:txBody>
      <dsp:txXfrm>
        <a:off x="49269" y="2546232"/>
        <a:ext cx="2700000" cy="765000"/>
      </dsp:txXfrm>
    </dsp:sp>
    <dsp:sp modelId="{1F403A32-B95B-4227-BDCC-048C5A8C02A3}">
      <dsp:nvSpPr>
        <dsp:cNvPr id="0" name=""/>
        <dsp:cNvSpPr/>
      </dsp:nvSpPr>
      <dsp:spPr>
        <a:xfrm>
          <a:off x="3748269" y="386232"/>
          <a:ext cx="1647000" cy="1647000"/>
        </a:xfrm>
        <a:prstGeom prst="ellipse">
          <a:avLst/>
        </a:prstGeom>
        <a:solidFill>
          <a:schemeClr val="accent1">
            <a:lumMod val="40000"/>
            <a:lumOff val="60000"/>
          </a:schemeClr>
        </a:solidFill>
        <a:ln>
          <a:noFill/>
        </a:ln>
        <a:effectLst/>
      </dsp:spPr>
      <dsp:style>
        <a:lnRef idx="0">
          <a:scrgbClr r="0" g="0" b="0"/>
        </a:lnRef>
        <a:fillRef idx="1">
          <a:scrgbClr r="0" g="0" b="0"/>
        </a:fillRef>
        <a:effectRef idx="0">
          <a:scrgbClr r="0" g="0" b="0"/>
        </a:effectRef>
        <a:fontRef idx="minor"/>
      </dsp:style>
    </dsp:sp>
    <dsp:sp modelId="{7C5EFF7D-4729-4E7B-8AAC-B64B5EFF7C57}">
      <dsp:nvSpPr>
        <dsp:cNvPr id="0" name=""/>
        <dsp:cNvSpPr/>
      </dsp:nvSpPr>
      <dsp:spPr>
        <a:xfrm>
          <a:off x="4099269" y="737232"/>
          <a:ext cx="945000" cy="945000"/>
        </a:xfrm>
        <a:prstGeom prst="rect">
          <a:avLst/>
        </a:prstGeom>
        <a:blipFill>
          <a:blip xmlns:r="http://schemas.openxmlformats.org/officeDocument/2006/relationships" r:embed="rId3">
            <a:duotone>
              <a:prstClr val="black"/>
              <a:schemeClr val="accent1">
                <a:tint val="45000"/>
                <a:satMod val="400000"/>
              </a:schemeClr>
            </a:duotone>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62B182E-D913-43D3-B413-4A7F39A62CC5}">
      <dsp:nvSpPr>
        <dsp:cNvPr id="0" name=""/>
        <dsp:cNvSpPr/>
      </dsp:nvSpPr>
      <dsp:spPr>
        <a:xfrm>
          <a:off x="3221769" y="2546232"/>
          <a:ext cx="2700000" cy="76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100000"/>
            </a:lnSpc>
            <a:spcBef>
              <a:spcPct val="0"/>
            </a:spcBef>
            <a:spcAft>
              <a:spcPts val="0"/>
            </a:spcAft>
            <a:buNone/>
            <a:defRPr cap="all"/>
          </a:pPr>
          <a:r>
            <a:rPr lang="en-US" sz="2400" kern="1200"/>
            <a:t>Narrow</a:t>
          </a:r>
        </a:p>
        <a:p>
          <a:pPr marL="0" lvl="0" indent="0" algn="ctr" defTabSz="1066800">
            <a:lnSpc>
              <a:spcPct val="100000"/>
            </a:lnSpc>
            <a:spcBef>
              <a:spcPct val="0"/>
            </a:spcBef>
            <a:spcAft>
              <a:spcPts val="0"/>
            </a:spcAft>
            <a:buNone/>
            <a:defRPr cap="all"/>
          </a:pPr>
          <a:r>
            <a:rPr lang="en-US" sz="2400" kern="1200"/>
            <a:t>focus</a:t>
          </a:r>
        </a:p>
      </dsp:txBody>
      <dsp:txXfrm>
        <a:off x="3221769" y="2546232"/>
        <a:ext cx="2700000" cy="765000"/>
      </dsp:txXfrm>
    </dsp:sp>
    <dsp:sp modelId="{5DE184A3-B379-4DFA-950B-F80210E99EA6}">
      <dsp:nvSpPr>
        <dsp:cNvPr id="0" name=""/>
        <dsp:cNvSpPr/>
      </dsp:nvSpPr>
      <dsp:spPr>
        <a:xfrm>
          <a:off x="6920769" y="386232"/>
          <a:ext cx="1647000" cy="1647000"/>
        </a:xfrm>
        <a:prstGeom prst="ellipse">
          <a:avLst/>
        </a:prstGeom>
        <a:solidFill>
          <a:schemeClr val="accent1">
            <a:lumMod val="40000"/>
            <a:lumOff val="60000"/>
          </a:schemeClr>
        </a:solidFill>
        <a:ln>
          <a:noFill/>
        </a:ln>
        <a:effectLst/>
      </dsp:spPr>
      <dsp:style>
        <a:lnRef idx="0">
          <a:scrgbClr r="0" g="0" b="0"/>
        </a:lnRef>
        <a:fillRef idx="1">
          <a:scrgbClr r="0" g="0" b="0"/>
        </a:fillRef>
        <a:effectRef idx="0">
          <a:scrgbClr r="0" g="0" b="0"/>
        </a:effectRef>
        <a:fontRef idx="minor"/>
      </dsp:style>
    </dsp:sp>
    <dsp:sp modelId="{F75C1847-D1B1-4D72-8B9B-242F0E657C08}">
      <dsp:nvSpPr>
        <dsp:cNvPr id="0" name=""/>
        <dsp:cNvSpPr/>
      </dsp:nvSpPr>
      <dsp:spPr>
        <a:xfrm>
          <a:off x="7271769" y="737232"/>
          <a:ext cx="945000" cy="945000"/>
        </a:xfrm>
        <a:prstGeom prst="rect">
          <a:avLst/>
        </a:prstGeom>
        <a:blipFill>
          <a:blip xmlns:r="http://schemas.openxmlformats.org/officeDocument/2006/relationships" r:embed="rId5">
            <a:duotone>
              <a:prstClr val="black"/>
              <a:schemeClr val="accent1">
                <a:tint val="45000"/>
                <a:satMod val="400000"/>
              </a:schemeClr>
            </a:duotone>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4518E84-08A6-497E-9137-64DDB593FF4C}">
      <dsp:nvSpPr>
        <dsp:cNvPr id="0" name=""/>
        <dsp:cNvSpPr/>
      </dsp:nvSpPr>
      <dsp:spPr>
        <a:xfrm>
          <a:off x="6394269" y="2546232"/>
          <a:ext cx="2700000" cy="76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100000"/>
            </a:lnSpc>
            <a:spcBef>
              <a:spcPct val="0"/>
            </a:spcBef>
            <a:spcAft>
              <a:spcPts val="0"/>
            </a:spcAft>
            <a:buNone/>
            <a:defRPr cap="all"/>
          </a:pPr>
          <a:r>
            <a:rPr lang="en-US" sz="2400" kern="1200"/>
            <a:t>Prepare</a:t>
          </a:r>
        </a:p>
        <a:p>
          <a:pPr marL="0" lvl="0" indent="0" algn="ctr" defTabSz="1066800">
            <a:lnSpc>
              <a:spcPct val="100000"/>
            </a:lnSpc>
            <a:spcBef>
              <a:spcPct val="0"/>
            </a:spcBef>
            <a:spcAft>
              <a:spcPts val="0"/>
            </a:spcAft>
            <a:buNone/>
            <a:defRPr cap="all"/>
          </a:pPr>
          <a:r>
            <a:rPr lang="en-US" sz="2400" kern="1200"/>
            <a:t>data</a:t>
          </a:r>
        </a:p>
      </dsp:txBody>
      <dsp:txXfrm>
        <a:off x="6394269" y="2546232"/>
        <a:ext cx="2700000" cy="765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B3FC36-F3AE-4A11-9763-C75121FB3C6F}">
      <dsp:nvSpPr>
        <dsp:cNvPr id="0" name=""/>
        <dsp:cNvSpPr/>
      </dsp:nvSpPr>
      <dsp:spPr>
        <a:xfrm>
          <a:off x="0" y="1534"/>
          <a:ext cx="9143538" cy="777767"/>
        </a:xfrm>
        <a:prstGeom prst="roundRect">
          <a:avLst>
            <a:gd name="adj" fmla="val 10000"/>
          </a:avLst>
        </a:prstGeom>
        <a:solidFill>
          <a:schemeClr val="accent1">
            <a:lumMod val="40000"/>
            <a:lumOff val="60000"/>
          </a:schemeClr>
        </a:solidFill>
        <a:ln>
          <a:noFill/>
        </a:ln>
        <a:effectLst/>
      </dsp:spPr>
      <dsp:style>
        <a:lnRef idx="0">
          <a:scrgbClr r="0" g="0" b="0"/>
        </a:lnRef>
        <a:fillRef idx="1">
          <a:scrgbClr r="0" g="0" b="0"/>
        </a:fillRef>
        <a:effectRef idx="0">
          <a:scrgbClr r="0" g="0" b="0"/>
        </a:effectRef>
        <a:fontRef idx="minor"/>
      </dsp:style>
    </dsp:sp>
    <dsp:sp modelId="{C747EAAB-A5A0-4AC5-9B4A-95B444BDA00A}">
      <dsp:nvSpPr>
        <dsp:cNvPr id="0" name=""/>
        <dsp:cNvSpPr/>
      </dsp:nvSpPr>
      <dsp:spPr>
        <a:xfrm>
          <a:off x="235274" y="176532"/>
          <a:ext cx="427772" cy="427772"/>
        </a:xfrm>
        <a:prstGeom prst="rect">
          <a:avLst/>
        </a:prstGeom>
        <a:blipFill>
          <a:blip xmlns:r="http://schemas.openxmlformats.org/officeDocument/2006/relationships" r:embed="rId1">
            <a:duotone>
              <a:prstClr val="black"/>
              <a:schemeClr val="accent1">
                <a:tint val="45000"/>
                <a:satMod val="400000"/>
              </a:schemeClr>
            </a:duotone>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2BE390C-D6BF-4929-B198-D85218F24593}">
      <dsp:nvSpPr>
        <dsp:cNvPr id="0" name=""/>
        <dsp:cNvSpPr/>
      </dsp:nvSpPr>
      <dsp:spPr>
        <a:xfrm>
          <a:off x="898321" y="1534"/>
          <a:ext cx="8245216" cy="7777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2314" tIns="82314" rIns="82314" bIns="82314" numCol="1" spcCol="1270" anchor="ctr" anchorCtr="0">
          <a:noAutofit/>
        </a:bodyPr>
        <a:lstStyle/>
        <a:p>
          <a:pPr marL="0" lvl="0" indent="0" algn="l" defTabSz="977900">
            <a:lnSpc>
              <a:spcPct val="90000"/>
            </a:lnSpc>
            <a:spcBef>
              <a:spcPct val="0"/>
            </a:spcBef>
            <a:spcAft>
              <a:spcPct val="35000"/>
            </a:spcAft>
            <a:buNone/>
          </a:pPr>
          <a:r>
            <a:rPr lang="en-US" sz="2200" kern="1200"/>
            <a:t>Data preparation</a:t>
          </a:r>
        </a:p>
      </dsp:txBody>
      <dsp:txXfrm>
        <a:off x="898321" y="1534"/>
        <a:ext cx="8245216" cy="777767"/>
      </dsp:txXfrm>
    </dsp:sp>
    <dsp:sp modelId="{105EA9B5-2ED3-41AE-838F-CB553DFEF185}">
      <dsp:nvSpPr>
        <dsp:cNvPr id="0" name=""/>
        <dsp:cNvSpPr/>
      </dsp:nvSpPr>
      <dsp:spPr>
        <a:xfrm>
          <a:off x="0" y="973744"/>
          <a:ext cx="9143538" cy="777767"/>
        </a:xfrm>
        <a:prstGeom prst="roundRect">
          <a:avLst>
            <a:gd name="adj" fmla="val 10000"/>
          </a:avLst>
        </a:prstGeom>
        <a:solidFill>
          <a:schemeClr val="accent1">
            <a:lumMod val="40000"/>
            <a:lumOff val="60000"/>
          </a:schemeClr>
        </a:solidFill>
        <a:ln>
          <a:noFill/>
        </a:ln>
        <a:effectLst/>
      </dsp:spPr>
      <dsp:style>
        <a:lnRef idx="0">
          <a:scrgbClr r="0" g="0" b="0"/>
        </a:lnRef>
        <a:fillRef idx="1">
          <a:scrgbClr r="0" g="0" b="0"/>
        </a:fillRef>
        <a:effectRef idx="0">
          <a:scrgbClr r="0" g="0" b="0"/>
        </a:effectRef>
        <a:fontRef idx="minor"/>
      </dsp:style>
    </dsp:sp>
    <dsp:sp modelId="{73592155-39EA-40D7-9A06-BAF2D1FE5CBB}">
      <dsp:nvSpPr>
        <dsp:cNvPr id="0" name=""/>
        <dsp:cNvSpPr/>
      </dsp:nvSpPr>
      <dsp:spPr>
        <a:xfrm>
          <a:off x="235274" y="1148741"/>
          <a:ext cx="427772" cy="427772"/>
        </a:xfrm>
        <a:prstGeom prst="rect">
          <a:avLst/>
        </a:prstGeom>
        <a:blipFill>
          <a:blip xmlns:r="http://schemas.openxmlformats.org/officeDocument/2006/relationships" r:embed="rId3">
            <a:duotone>
              <a:prstClr val="black"/>
              <a:schemeClr val="accent1">
                <a:tint val="45000"/>
                <a:satMod val="400000"/>
              </a:schemeClr>
            </a:duotone>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0280649-8805-47A1-AA39-37CC79C3DE3A}">
      <dsp:nvSpPr>
        <dsp:cNvPr id="0" name=""/>
        <dsp:cNvSpPr/>
      </dsp:nvSpPr>
      <dsp:spPr>
        <a:xfrm>
          <a:off x="898321" y="973744"/>
          <a:ext cx="8245216" cy="7777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2314" tIns="82314" rIns="82314" bIns="82314" numCol="1" spcCol="1270" anchor="ctr" anchorCtr="0">
          <a:noAutofit/>
        </a:bodyPr>
        <a:lstStyle/>
        <a:p>
          <a:pPr marL="0" lvl="0" indent="0" algn="l" defTabSz="977900">
            <a:lnSpc>
              <a:spcPct val="90000"/>
            </a:lnSpc>
            <a:spcBef>
              <a:spcPct val="0"/>
            </a:spcBef>
            <a:spcAft>
              <a:spcPct val="35000"/>
            </a:spcAft>
            <a:buNone/>
          </a:pPr>
          <a:r>
            <a:rPr lang="en-US" sz="2200" kern="1200"/>
            <a:t>Initial data point </a:t>
          </a:r>
        </a:p>
      </dsp:txBody>
      <dsp:txXfrm>
        <a:off x="898321" y="973744"/>
        <a:ext cx="8245216" cy="777767"/>
      </dsp:txXfrm>
    </dsp:sp>
    <dsp:sp modelId="{70F9B0B7-8318-4C2B-B7F7-F6681B6AFAAB}">
      <dsp:nvSpPr>
        <dsp:cNvPr id="0" name=""/>
        <dsp:cNvSpPr/>
      </dsp:nvSpPr>
      <dsp:spPr>
        <a:xfrm>
          <a:off x="0" y="1945953"/>
          <a:ext cx="9143538" cy="777767"/>
        </a:xfrm>
        <a:prstGeom prst="roundRect">
          <a:avLst>
            <a:gd name="adj" fmla="val 10000"/>
          </a:avLst>
        </a:prstGeom>
        <a:solidFill>
          <a:schemeClr val="accent1">
            <a:lumMod val="40000"/>
            <a:lumOff val="60000"/>
          </a:schemeClr>
        </a:solidFill>
        <a:ln>
          <a:noFill/>
        </a:ln>
        <a:effectLst/>
      </dsp:spPr>
      <dsp:style>
        <a:lnRef idx="0">
          <a:scrgbClr r="0" g="0" b="0"/>
        </a:lnRef>
        <a:fillRef idx="1">
          <a:scrgbClr r="0" g="0" b="0"/>
        </a:fillRef>
        <a:effectRef idx="0">
          <a:scrgbClr r="0" g="0" b="0"/>
        </a:effectRef>
        <a:fontRef idx="minor"/>
      </dsp:style>
    </dsp:sp>
    <dsp:sp modelId="{30CA0CD2-1FB4-4C68-8CB0-3BA051150651}">
      <dsp:nvSpPr>
        <dsp:cNvPr id="0" name=""/>
        <dsp:cNvSpPr/>
      </dsp:nvSpPr>
      <dsp:spPr>
        <a:xfrm>
          <a:off x="235274" y="2120951"/>
          <a:ext cx="427772" cy="427772"/>
        </a:xfrm>
        <a:prstGeom prst="rect">
          <a:avLst/>
        </a:prstGeom>
        <a:blipFill>
          <a:blip xmlns:r="http://schemas.openxmlformats.org/officeDocument/2006/relationships" r:embed="rId5">
            <a:duotone>
              <a:prstClr val="black"/>
              <a:schemeClr val="accent1">
                <a:tint val="45000"/>
                <a:satMod val="400000"/>
              </a:schemeClr>
            </a:duotone>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D68E163-43B4-4687-8071-C941ABCE016E}">
      <dsp:nvSpPr>
        <dsp:cNvPr id="0" name=""/>
        <dsp:cNvSpPr/>
      </dsp:nvSpPr>
      <dsp:spPr>
        <a:xfrm>
          <a:off x="898321" y="1945953"/>
          <a:ext cx="8245216" cy="7777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2314" tIns="82314" rIns="82314" bIns="82314" numCol="1" spcCol="1270" anchor="ctr" anchorCtr="0">
          <a:noAutofit/>
        </a:bodyPr>
        <a:lstStyle/>
        <a:p>
          <a:pPr marL="0" lvl="0" indent="0" algn="l" defTabSz="977900">
            <a:lnSpc>
              <a:spcPct val="90000"/>
            </a:lnSpc>
            <a:spcBef>
              <a:spcPct val="0"/>
            </a:spcBef>
            <a:spcAft>
              <a:spcPct val="35000"/>
            </a:spcAft>
            <a:buNone/>
          </a:pPr>
          <a:r>
            <a:rPr lang="en-US" sz="2200" kern="1200"/>
            <a:t>Accuracy of data</a:t>
          </a:r>
        </a:p>
      </dsp:txBody>
      <dsp:txXfrm>
        <a:off x="898321" y="1945953"/>
        <a:ext cx="8245216" cy="777767"/>
      </dsp:txXfrm>
    </dsp:sp>
    <dsp:sp modelId="{6D9F20E2-4B64-4D7C-9CB0-59121BC5FA32}">
      <dsp:nvSpPr>
        <dsp:cNvPr id="0" name=""/>
        <dsp:cNvSpPr/>
      </dsp:nvSpPr>
      <dsp:spPr>
        <a:xfrm>
          <a:off x="0" y="2918162"/>
          <a:ext cx="9143538" cy="777767"/>
        </a:xfrm>
        <a:prstGeom prst="roundRect">
          <a:avLst>
            <a:gd name="adj" fmla="val 10000"/>
          </a:avLst>
        </a:prstGeom>
        <a:solidFill>
          <a:schemeClr val="accent1">
            <a:lumMod val="40000"/>
            <a:lumOff val="60000"/>
          </a:schemeClr>
        </a:solidFill>
        <a:ln>
          <a:noFill/>
        </a:ln>
        <a:effectLst/>
      </dsp:spPr>
      <dsp:style>
        <a:lnRef idx="0">
          <a:scrgbClr r="0" g="0" b="0"/>
        </a:lnRef>
        <a:fillRef idx="1">
          <a:scrgbClr r="0" g="0" b="0"/>
        </a:fillRef>
        <a:effectRef idx="0">
          <a:scrgbClr r="0" g="0" b="0"/>
        </a:effectRef>
        <a:fontRef idx="minor"/>
      </dsp:style>
    </dsp:sp>
    <dsp:sp modelId="{57D67CA1-4B06-45B7-9402-8874A73D26C3}">
      <dsp:nvSpPr>
        <dsp:cNvPr id="0" name=""/>
        <dsp:cNvSpPr/>
      </dsp:nvSpPr>
      <dsp:spPr>
        <a:xfrm>
          <a:off x="235274" y="3093160"/>
          <a:ext cx="427772" cy="427772"/>
        </a:xfrm>
        <a:prstGeom prst="rect">
          <a:avLst/>
        </a:prstGeom>
        <a:blipFill>
          <a:blip xmlns:r="http://schemas.openxmlformats.org/officeDocument/2006/relationships" r:embed="rId7">
            <a:duotone>
              <a:prstClr val="black"/>
              <a:schemeClr val="accent1">
                <a:tint val="45000"/>
                <a:satMod val="400000"/>
              </a:schemeClr>
            </a:duotone>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6C8982D-7AF0-49D6-A2D3-38FFBB9F499B}">
      <dsp:nvSpPr>
        <dsp:cNvPr id="0" name=""/>
        <dsp:cNvSpPr/>
      </dsp:nvSpPr>
      <dsp:spPr>
        <a:xfrm>
          <a:off x="898321" y="2918162"/>
          <a:ext cx="8245216" cy="7777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2314" tIns="82314" rIns="82314" bIns="82314" numCol="1" spcCol="1270" anchor="ctr" anchorCtr="0">
          <a:noAutofit/>
        </a:bodyPr>
        <a:lstStyle/>
        <a:p>
          <a:pPr marL="0" lvl="0" indent="0" algn="l" defTabSz="977900">
            <a:lnSpc>
              <a:spcPct val="90000"/>
            </a:lnSpc>
            <a:spcBef>
              <a:spcPct val="0"/>
            </a:spcBef>
            <a:spcAft>
              <a:spcPct val="35000"/>
            </a:spcAft>
            <a:buNone/>
          </a:pPr>
          <a:r>
            <a:rPr lang="en-US" sz="2200" kern="1200"/>
            <a:t>Task distribution</a:t>
          </a:r>
        </a:p>
      </dsp:txBody>
      <dsp:txXfrm>
        <a:off x="898321" y="2918162"/>
        <a:ext cx="8245216" cy="777767"/>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EA74EB7-856E-45FD-83F0-5F7C6F3E4372}" type="datetimeFigureOut">
              <a:rPr lang="en-US"/>
              <a:t>9/8/2020</a:t>
            </a:fld>
            <a:endParaRPr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4886E15-F82A-4596-A46C-375C6D3981E1}" type="slidenum">
              <a:rPr/>
              <a:t>‹#›</a:t>
            </a:fld>
            <a:endParaRPr dirty="0"/>
          </a:p>
        </p:txBody>
      </p:sp>
    </p:spTree>
    <p:extLst>
      <p:ext uri="{BB962C8B-B14F-4D97-AF65-F5344CB8AC3E}">
        <p14:creationId xmlns:p14="http://schemas.microsoft.com/office/powerpoint/2010/main" val="8683081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61B0E40-8125-41F8-BB6C-139D8D531A4F}" type="datetimeFigureOut">
              <a:rPr lang="en-US"/>
              <a:t>9/8/2020</a:t>
            </a:fld>
            <a:endParaRPr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F105DB2-FD3E-441D-8B7E-7AE83ECE27B3}" type="slidenum">
              <a:rPr/>
              <a:t>‹#›</a:t>
            </a:fld>
            <a:endParaRPr dirty="0"/>
          </a:p>
        </p:txBody>
      </p:sp>
    </p:spTree>
    <p:extLst>
      <p:ext uri="{BB962C8B-B14F-4D97-AF65-F5344CB8AC3E}">
        <p14:creationId xmlns:p14="http://schemas.microsoft.com/office/powerpoint/2010/main" val="28947205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www.walkscore.com/" TargetMode="External"/><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F105DB2-FD3E-441D-8B7E-7AE83ECE27B3}" type="slidenum">
              <a:rPr lang="en-US" smtClean="0"/>
              <a:t>1</a:t>
            </a:fld>
            <a:endParaRPr lang="en-US" dirty="0"/>
          </a:p>
        </p:txBody>
      </p:sp>
    </p:spTree>
    <p:extLst>
      <p:ext uri="{BB962C8B-B14F-4D97-AF65-F5344CB8AC3E}">
        <p14:creationId xmlns:p14="http://schemas.microsoft.com/office/powerpoint/2010/main" val="40852762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baseline="0" dirty="0"/>
              <a:t>Initial </a:t>
            </a:r>
            <a:r>
              <a:rPr lang="en-US" baseline="0" dirty="0" err="1"/>
              <a:t>Jupyter</a:t>
            </a:r>
            <a:r>
              <a:rPr lang="en-US" baseline="0" dirty="0"/>
              <a:t> Notebook</a:t>
            </a:r>
          </a:p>
          <a:p>
            <a:pPr marL="628650" lvl="1" indent="-171450">
              <a:buFont typeface="Arial" panose="020B0604020202020204" pitchFamily="34" charset="0"/>
              <a:buChar char="•"/>
            </a:pPr>
            <a:r>
              <a:rPr lang="en-US" baseline="0" dirty="0"/>
              <a:t>Imported all CHR data saved as .csv into </a:t>
            </a:r>
            <a:r>
              <a:rPr lang="en-US" baseline="0" dirty="0" err="1"/>
              <a:t>dataframe</a:t>
            </a:r>
            <a:endParaRPr lang="en-US" baseline="0" dirty="0"/>
          </a:p>
          <a:p>
            <a:pPr marL="628650" lvl="1" indent="-171450">
              <a:buFont typeface="Arial" panose="020B0604020202020204" pitchFamily="34" charset="0"/>
              <a:buChar char="•"/>
            </a:pPr>
            <a:r>
              <a:rPr lang="en-US" baseline="0" dirty="0"/>
              <a:t>Imported state abbreviation data into </a:t>
            </a:r>
            <a:r>
              <a:rPr lang="en-US" baseline="0" dirty="0" err="1"/>
              <a:t>dataframe</a:t>
            </a:r>
            <a:endParaRPr lang="en-US" baseline="0" dirty="0"/>
          </a:p>
          <a:p>
            <a:pPr marL="628650" lvl="1" indent="-171450">
              <a:buFont typeface="Arial" panose="020B0604020202020204" pitchFamily="34" charset="0"/>
              <a:buChar char="•"/>
            </a:pPr>
            <a:r>
              <a:rPr lang="en-US" baseline="0" dirty="0"/>
              <a:t>Imported geocodes data into </a:t>
            </a:r>
            <a:r>
              <a:rPr lang="en-US" baseline="0" dirty="0" err="1"/>
              <a:t>dataframe</a:t>
            </a:r>
            <a:endParaRPr lang="en-US" baseline="0" dirty="0"/>
          </a:p>
          <a:p>
            <a:pPr marL="171450" lvl="0" indent="-171450">
              <a:buFont typeface="Arial" panose="020B0604020202020204" pitchFamily="34" charset="0"/>
              <a:buChar char="•"/>
            </a:pPr>
            <a:r>
              <a:rPr lang="en-US" baseline="0" dirty="0"/>
              <a:t>Geodata challenges (demonstrated in this slide)</a:t>
            </a:r>
          </a:p>
          <a:p>
            <a:pPr marL="628650" lvl="1" indent="-171450">
              <a:buFont typeface="Arial" panose="020B0604020202020204" pitchFamily="34" charset="0"/>
              <a:buChar char="•"/>
            </a:pPr>
            <a:r>
              <a:rPr lang="en-US" baseline="0" dirty="0"/>
              <a:t>Tried to fix zip codes that began with “0s”</a:t>
            </a:r>
          </a:p>
          <a:p>
            <a:pPr marL="1085850" lvl="2" indent="-171450">
              <a:buFont typeface="Arial" panose="020B0604020202020204" pitchFamily="34" charset="0"/>
              <a:buChar char="•"/>
            </a:pPr>
            <a:r>
              <a:rPr lang="en-US" baseline="0" dirty="0"/>
              <a:t>Determined not necessary </a:t>
            </a:r>
          </a:p>
          <a:p>
            <a:pPr marL="628650" lvl="1" indent="-171450">
              <a:buFont typeface="Arial" panose="020B0604020202020204" pitchFamily="34" charset="0"/>
              <a:buChar char="•"/>
            </a:pPr>
            <a:r>
              <a:rPr lang="en-US" baseline="0" dirty="0"/>
              <a:t>Selected geodata information had multiple lats/</a:t>
            </a:r>
            <a:r>
              <a:rPr lang="en-US" baseline="0" dirty="0" err="1"/>
              <a:t>lons</a:t>
            </a:r>
            <a:r>
              <a:rPr lang="en-US" baseline="0" dirty="0"/>
              <a:t> per county</a:t>
            </a:r>
          </a:p>
          <a:p>
            <a:pPr marL="1085850" lvl="2" indent="-171450">
              <a:buFont typeface="Arial" panose="020B0604020202020204" pitchFamily="34" charset="0"/>
              <a:buChar char="•"/>
            </a:pPr>
            <a:r>
              <a:rPr lang="en-US" baseline="0" dirty="0"/>
              <a:t>Decided to drop duplicates and keep only the first</a:t>
            </a:r>
          </a:p>
          <a:p>
            <a:pPr marL="171450" lvl="0" indent="-171450">
              <a:buFont typeface="Arial" panose="020B0604020202020204" pitchFamily="34" charset="0"/>
              <a:buChar char="•"/>
            </a:pPr>
            <a:r>
              <a:rPr lang="en-US" baseline="0" dirty="0"/>
              <a:t>Filtered initial </a:t>
            </a:r>
            <a:r>
              <a:rPr lang="en-US" baseline="0" dirty="0" err="1"/>
              <a:t>dataframe</a:t>
            </a:r>
            <a:r>
              <a:rPr lang="en-US" baseline="0" dirty="0"/>
              <a:t> and kept only the datapoints we needed for our comparison</a:t>
            </a:r>
          </a:p>
          <a:p>
            <a:pPr marL="628650" lvl="1" indent="-171450">
              <a:buFont typeface="Arial" panose="020B0604020202020204" pitchFamily="34" charset="0"/>
              <a:buChar char="•"/>
            </a:pPr>
            <a:r>
              <a:rPr lang="en-US" baseline="0" dirty="0"/>
              <a:t>Dropped counties with NAs so we could get full set of data for all counties</a:t>
            </a:r>
          </a:p>
          <a:p>
            <a:pPr marL="171450" lvl="0" indent="-171450">
              <a:buFont typeface="Arial" panose="020B0604020202020204" pitchFamily="34" charset="0"/>
              <a:buChar char="•"/>
            </a:pPr>
            <a:r>
              <a:rPr lang="en-US" baseline="0" dirty="0"/>
              <a:t>Added state abbreviations via </a:t>
            </a:r>
            <a:r>
              <a:rPr lang="en-US" baseline="0" dirty="0" err="1"/>
              <a:t>pd.merge</a:t>
            </a:r>
            <a:endParaRPr lang="en-US" baseline="0" dirty="0"/>
          </a:p>
          <a:p>
            <a:pPr marL="171450" lvl="0" indent="-171450">
              <a:buFont typeface="Arial" panose="020B0604020202020204" pitchFamily="34" charset="0"/>
              <a:buChar char="•"/>
            </a:pPr>
            <a:r>
              <a:rPr lang="en-US" baseline="0" dirty="0"/>
              <a:t>Added geocode data via </a:t>
            </a:r>
            <a:r>
              <a:rPr lang="en-US" baseline="0" dirty="0" err="1"/>
              <a:t>pd.merge</a:t>
            </a:r>
            <a:endParaRPr lang="en-US" baseline="0" dirty="0"/>
          </a:p>
          <a:p>
            <a:pPr marL="171450" lvl="0" indent="-171450">
              <a:buFont typeface="Arial" panose="020B0604020202020204" pitchFamily="34" charset="0"/>
              <a:buChar char="•"/>
            </a:pPr>
            <a:r>
              <a:rPr lang="en-US" baseline="0" dirty="0"/>
              <a:t>Output file to CSV</a:t>
            </a:r>
          </a:p>
          <a:p>
            <a:endParaRPr lang="en-US" dirty="0"/>
          </a:p>
        </p:txBody>
      </p:sp>
      <p:sp>
        <p:nvSpPr>
          <p:cNvPr id="4" name="Slide Number Placeholder 3"/>
          <p:cNvSpPr>
            <a:spLocks noGrp="1"/>
          </p:cNvSpPr>
          <p:nvPr>
            <p:ph type="sldNum" sz="quarter" idx="5"/>
          </p:nvPr>
        </p:nvSpPr>
        <p:spPr/>
        <p:txBody>
          <a:bodyPr/>
          <a:lstStyle/>
          <a:p>
            <a:fld id="{BF105DB2-FD3E-441D-8B7E-7AE83ECE27B3}" type="slidenum">
              <a:rPr lang="en-US" smtClean="0"/>
              <a:t>12</a:t>
            </a:fld>
            <a:endParaRPr lang="en-US" dirty="0"/>
          </a:p>
        </p:txBody>
      </p:sp>
    </p:spTree>
    <p:extLst>
      <p:ext uri="{BB962C8B-B14F-4D97-AF65-F5344CB8AC3E}">
        <p14:creationId xmlns:p14="http://schemas.microsoft.com/office/powerpoint/2010/main" val="11808989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baseline="0" dirty="0"/>
              <a:t>Imported .csv created in first notebook into separate </a:t>
            </a:r>
            <a:r>
              <a:rPr lang="en-US" baseline="0" dirty="0" err="1"/>
              <a:t>Jupyter</a:t>
            </a:r>
            <a:r>
              <a:rPr lang="en-US" baseline="0" dirty="0"/>
              <a:t> Notebook for next team member to begin charting</a:t>
            </a:r>
          </a:p>
          <a:p>
            <a:pPr marL="171450" lvl="0" indent="-171450">
              <a:buFont typeface="Arial" panose="020B0604020202020204" pitchFamily="34" charset="0"/>
              <a:buChar char="•"/>
            </a:pPr>
            <a:r>
              <a:rPr lang="en-US" baseline="0" dirty="0"/>
              <a:t>Created variables for datapoints we wanted to analyze</a:t>
            </a:r>
          </a:p>
          <a:p>
            <a:pPr marL="171450" lvl="0" indent="-171450">
              <a:buFont typeface="Arial" panose="020B0604020202020204" pitchFamily="34" charset="0"/>
              <a:buChar char="•"/>
            </a:pPr>
            <a:r>
              <a:rPr lang="en-US" baseline="0" dirty="0"/>
              <a:t>Created scatter plot/linear regression analyses for each comparison to identify key takeaways</a:t>
            </a:r>
          </a:p>
          <a:p>
            <a:pPr marL="628650" lvl="1" indent="-171450">
              <a:buFont typeface="Arial" panose="020B0604020202020204" pitchFamily="34" charset="0"/>
              <a:buChar char="•"/>
            </a:pPr>
            <a:r>
              <a:rPr lang="en-US" baseline="0" dirty="0"/>
              <a:t>If more time, would have set up function for this so we didn’t have to copy/paste for each cell</a:t>
            </a:r>
          </a:p>
          <a:p>
            <a:pPr marL="171450" lvl="0" indent="-171450">
              <a:buFont typeface="Arial" panose="020B0604020202020204" pitchFamily="34" charset="0"/>
              <a:buChar char="•"/>
            </a:pPr>
            <a:endParaRPr lang="en-US" baseline="0" dirty="0"/>
          </a:p>
          <a:p>
            <a:endParaRPr lang="en-US" dirty="0"/>
          </a:p>
        </p:txBody>
      </p:sp>
      <p:sp>
        <p:nvSpPr>
          <p:cNvPr id="4" name="Slide Number Placeholder 3"/>
          <p:cNvSpPr>
            <a:spLocks noGrp="1"/>
          </p:cNvSpPr>
          <p:nvPr>
            <p:ph type="sldNum" sz="quarter" idx="5"/>
          </p:nvPr>
        </p:nvSpPr>
        <p:spPr/>
        <p:txBody>
          <a:bodyPr/>
          <a:lstStyle/>
          <a:p>
            <a:fld id="{BF105DB2-FD3E-441D-8B7E-7AE83ECE27B3}" type="slidenum">
              <a:rPr lang="en-US" smtClean="0"/>
              <a:t>13</a:t>
            </a:fld>
            <a:endParaRPr lang="en-US" dirty="0"/>
          </a:p>
        </p:txBody>
      </p:sp>
    </p:spTree>
    <p:extLst>
      <p:ext uri="{BB962C8B-B14F-4D97-AF65-F5344CB8AC3E}">
        <p14:creationId xmlns:p14="http://schemas.microsoft.com/office/powerpoint/2010/main" val="1684594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baseline="0" dirty="0"/>
              <a:t>Created separate </a:t>
            </a:r>
            <a:r>
              <a:rPr lang="en-US" baseline="0" dirty="0" err="1"/>
              <a:t>Jupyter</a:t>
            </a:r>
            <a:r>
              <a:rPr lang="en-US" baseline="0" dirty="0"/>
              <a:t> Notebook to map selected counties and determine if there was a geographical relationship</a:t>
            </a:r>
          </a:p>
          <a:p>
            <a:pPr marL="171450" lvl="0" indent="-171450">
              <a:buFont typeface="Arial" panose="020B0604020202020204" pitchFamily="34" charset="0"/>
              <a:buChar char="•"/>
            </a:pPr>
            <a:r>
              <a:rPr lang="en-US" baseline="0" dirty="0"/>
              <a:t>Idea was to get nearby restaurants, fast food, hospitals, gyms, etc. so we could identify if more access to these items affected poor/fair health</a:t>
            </a:r>
          </a:p>
          <a:p>
            <a:pPr marL="628650" lvl="1" indent="-171450">
              <a:buFont typeface="Arial" panose="020B0604020202020204" pitchFamily="34" charset="0"/>
              <a:buChar char="•"/>
            </a:pPr>
            <a:r>
              <a:rPr lang="en-US" baseline="0" dirty="0"/>
              <a:t>Did not work since we could only get nearest result</a:t>
            </a:r>
          </a:p>
          <a:p>
            <a:pPr marL="171450" lvl="0" indent="-171450">
              <a:buFont typeface="Arial" panose="020B0604020202020204" pitchFamily="34" charset="0"/>
              <a:buChar char="•"/>
            </a:pPr>
            <a:r>
              <a:rPr lang="en-US" baseline="0" dirty="0"/>
              <a:t>Created </a:t>
            </a:r>
            <a:r>
              <a:rPr lang="en-US" baseline="0" dirty="0" err="1"/>
              <a:t>dataframe</a:t>
            </a:r>
            <a:r>
              <a:rPr lang="en-US" baseline="0" dirty="0"/>
              <a:t> of top 20 counties then bottom 20 counties so we could apply specific colors to each</a:t>
            </a:r>
          </a:p>
          <a:p>
            <a:endParaRPr lang="en-US" dirty="0"/>
          </a:p>
        </p:txBody>
      </p:sp>
      <p:sp>
        <p:nvSpPr>
          <p:cNvPr id="4" name="Slide Number Placeholder 3"/>
          <p:cNvSpPr>
            <a:spLocks noGrp="1"/>
          </p:cNvSpPr>
          <p:nvPr>
            <p:ph type="sldNum" sz="quarter" idx="5"/>
          </p:nvPr>
        </p:nvSpPr>
        <p:spPr/>
        <p:txBody>
          <a:bodyPr/>
          <a:lstStyle/>
          <a:p>
            <a:fld id="{BF105DB2-FD3E-441D-8B7E-7AE83ECE27B3}" type="slidenum">
              <a:rPr lang="en-US" smtClean="0"/>
              <a:t>14</a:t>
            </a:fld>
            <a:endParaRPr lang="en-US" dirty="0"/>
          </a:p>
        </p:txBody>
      </p:sp>
    </p:spTree>
    <p:extLst>
      <p:ext uri="{BB962C8B-B14F-4D97-AF65-F5344CB8AC3E}">
        <p14:creationId xmlns:p14="http://schemas.microsoft.com/office/powerpoint/2010/main" val="1977947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Initially overwhelmed</a:t>
            </a:r>
            <a:r>
              <a:rPr lang="en-US" baseline="0" dirty="0"/>
              <a:t> by amount of data available for U.S. counties</a:t>
            </a:r>
          </a:p>
          <a:p>
            <a:pPr marL="171450" indent="-171450">
              <a:buFont typeface="Arial" panose="020B0604020202020204" pitchFamily="34" charset="0"/>
              <a:buChar char="•"/>
            </a:pPr>
            <a:r>
              <a:rPr lang="en-US" baseline="0" dirty="0"/>
              <a:t>Went through plethora of comparisons/analyses</a:t>
            </a:r>
          </a:p>
          <a:p>
            <a:pPr marL="171450" indent="-171450">
              <a:buFont typeface="Arial" panose="020B0604020202020204" pitchFamily="34" charset="0"/>
              <a:buChar char="•"/>
            </a:pPr>
            <a:r>
              <a:rPr lang="en-US" baseline="0" dirty="0"/>
              <a:t>Surprised by weak correlation between fair health and obesity</a:t>
            </a:r>
          </a:p>
          <a:p>
            <a:pPr marL="628650" lvl="1" indent="-171450">
              <a:buFont typeface="Arial" panose="020B0604020202020204" pitchFamily="34" charset="0"/>
              <a:buChar char="•"/>
            </a:pPr>
            <a:r>
              <a:rPr lang="en-US" baseline="0" dirty="0"/>
              <a:t>Obesity defined as adults reporting BMI &gt;30</a:t>
            </a:r>
          </a:p>
          <a:p>
            <a:pPr marL="628650" lvl="1" indent="-171450">
              <a:buFont typeface="Arial" panose="020B0604020202020204" pitchFamily="34" charset="0"/>
              <a:buChar char="•"/>
            </a:pPr>
            <a:r>
              <a:rPr lang="en-US" baseline="0" dirty="0"/>
              <a:t>Respondents may not have been truthful or understood how to define themselves as obese</a:t>
            </a:r>
          </a:p>
        </p:txBody>
      </p:sp>
      <p:sp>
        <p:nvSpPr>
          <p:cNvPr id="4" name="Slide Number Placeholder 3"/>
          <p:cNvSpPr>
            <a:spLocks noGrp="1"/>
          </p:cNvSpPr>
          <p:nvPr>
            <p:ph type="sldNum" sz="quarter" idx="10"/>
          </p:nvPr>
        </p:nvSpPr>
        <p:spPr/>
        <p:txBody>
          <a:bodyPr/>
          <a:lstStyle/>
          <a:p>
            <a:fld id="{BF105DB2-FD3E-441D-8B7E-7AE83ECE27B3}" type="slidenum">
              <a:rPr lang="en-US" smtClean="0"/>
              <a:t>15</a:t>
            </a:fld>
            <a:endParaRPr lang="en-US" dirty="0"/>
          </a:p>
        </p:txBody>
      </p:sp>
    </p:spTree>
    <p:extLst>
      <p:ext uri="{BB962C8B-B14F-4D97-AF65-F5344CB8AC3E}">
        <p14:creationId xmlns:p14="http://schemas.microsoft.com/office/powerpoint/2010/main" val="19658745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aseline="0" dirty="0"/>
              <a:t>Weak correlation between fair health and income ratio</a:t>
            </a:r>
          </a:p>
          <a:p>
            <a:pPr marL="628650" lvl="1" indent="-171450">
              <a:buFont typeface="Arial" panose="020B0604020202020204" pitchFamily="34" charset="0"/>
              <a:buChar char="•"/>
            </a:pPr>
            <a:r>
              <a:rPr lang="en-US" baseline="0" dirty="0"/>
              <a:t>Income ratio = ratio of household income at 80</a:t>
            </a:r>
            <a:r>
              <a:rPr lang="en-US" baseline="30000" dirty="0"/>
              <a:t>th</a:t>
            </a:r>
            <a:r>
              <a:rPr lang="en-US" baseline="0" dirty="0"/>
              <a:t> percentile of median household income to income at the 20</a:t>
            </a:r>
            <a:r>
              <a:rPr lang="en-US" baseline="30000" dirty="0"/>
              <a:t>th</a:t>
            </a:r>
            <a:r>
              <a:rPr lang="en-US" baseline="0" dirty="0"/>
              <a:t> percentile</a:t>
            </a:r>
          </a:p>
          <a:p>
            <a:pPr marL="171450" lvl="0" indent="-171450">
              <a:buFont typeface="Arial" panose="020B0604020202020204" pitchFamily="34" charset="0"/>
              <a:buChar char="•"/>
            </a:pPr>
            <a:r>
              <a:rPr lang="en-US" dirty="0"/>
              <a:t>Thought that there would be stronger correlation – lower ratio would see higher health since less of a gap</a:t>
            </a:r>
          </a:p>
        </p:txBody>
      </p:sp>
      <p:sp>
        <p:nvSpPr>
          <p:cNvPr id="4" name="Slide Number Placeholder 3"/>
          <p:cNvSpPr>
            <a:spLocks noGrp="1"/>
          </p:cNvSpPr>
          <p:nvPr>
            <p:ph type="sldNum" sz="quarter" idx="10"/>
          </p:nvPr>
        </p:nvSpPr>
        <p:spPr/>
        <p:txBody>
          <a:bodyPr/>
          <a:lstStyle/>
          <a:p>
            <a:fld id="{BF105DB2-FD3E-441D-8B7E-7AE83ECE27B3}" type="slidenum">
              <a:rPr lang="en-US" smtClean="0"/>
              <a:t>16</a:t>
            </a:fld>
            <a:endParaRPr lang="en-US" dirty="0"/>
          </a:p>
        </p:txBody>
      </p:sp>
    </p:spTree>
    <p:extLst>
      <p:ext uri="{BB962C8B-B14F-4D97-AF65-F5344CB8AC3E}">
        <p14:creationId xmlns:p14="http://schemas.microsoft.com/office/powerpoint/2010/main" val="42583534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aseline="0" dirty="0"/>
              <a:t>20 highest-ranking counties with poor health fell into 6 states</a:t>
            </a:r>
            <a:endParaRPr lang="en-US" dirty="0"/>
          </a:p>
        </p:txBody>
      </p:sp>
      <p:sp>
        <p:nvSpPr>
          <p:cNvPr id="4" name="Slide Number Placeholder 3"/>
          <p:cNvSpPr>
            <a:spLocks noGrp="1"/>
          </p:cNvSpPr>
          <p:nvPr>
            <p:ph type="sldNum" sz="quarter" idx="10"/>
          </p:nvPr>
        </p:nvSpPr>
        <p:spPr/>
        <p:txBody>
          <a:bodyPr/>
          <a:lstStyle/>
          <a:p>
            <a:fld id="{BF105DB2-FD3E-441D-8B7E-7AE83ECE27B3}" type="slidenum">
              <a:rPr lang="en-US" smtClean="0"/>
              <a:t>17</a:t>
            </a:fld>
            <a:endParaRPr lang="en-US" dirty="0"/>
          </a:p>
        </p:txBody>
      </p:sp>
    </p:spTree>
    <p:extLst>
      <p:ext uri="{BB962C8B-B14F-4D97-AF65-F5344CB8AC3E}">
        <p14:creationId xmlns:p14="http://schemas.microsoft.com/office/powerpoint/2010/main" val="23523319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Challenging to get data into desired format for analysis</a:t>
            </a:r>
          </a:p>
          <a:p>
            <a:pPr marL="628650" lvl="1" indent="-171450">
              <a:buFont typeface="Arial" panose="020B0604020202020204" pitchFamily="34" charset="0"/>
              <a:buChar char="•"/>
            </a:pPr>
            <a:r>
              <a:rPr lang="en-US" dirty="0"/>
              <a:t>Mentioned geodata challenges</a:t>
            </a:r>
          </a:p>
          <a:p>
            <a:pPr marL="628650" lvl="1" indent="-171450">
              <a:buFont typeface="Arial" panose="020B0604020202020204" pitchFamily="34" charset="0"/>
              <a:buChar char="•"/>
            </a:pPr>
            <a:r>
              <a:rPr lang="en-US" dirty="0"/>
              <a:t>Hard to stay focused - kept wanting to investigate other questions that arose during analysis</a:t>
            </a:r>
          </a:p>
          <a:p>
            <a:pPr marL="171450" indent="-171450">
              <a:buFont typeface="Arial" panose="020B0604020202020204" pitchFamily="34" charset="0"/>
              <a:buChar char="•"/>
            </a:pPr>
            <a:r>
              <a:rPr lang="en-US" dirty="0"/>
              <a:t>Wanted to show all of a certain place type in relation to county</a:t>
            </a:r>
          </a:p>
          <a:p>
            <a:pPr marL="628650" lvl="1" indent="-171450">
              <a:buFont typeface="Arial" panose="020B0604020202020204" pitchFamily="34" charset="0"/>
              <a:buChar char="•"/>
            </a:pPr>
            <a:r>
              <a:rPr lang="en-US" dirty="0"/>
              <a:t>“Nearby” just returns nearest place type</a:t>
            </a:r>
          </a:p>
          <a:p>
            <a:pPr marL="628650" lvl="1" indent="-171450">
              <a:buFont typeface="Arial" panose="020B0604020202020204" pitchFamily="34" charset="0"/>
              <a:buChar char="•"/>
            </a:pPr>
            <a:r>
              <a:rPr lang="en-US" dirty="0"/>
              <a:t>Would like to see if counties with higher fair health scores have more parks, gyms, health care providers, etc.</a:t>
            </a:r>
          </a:p>
          <a:p>
            <a:pPr marL="171450" lvl="0" indent="-171450">
              <a:buFont typeface="Arial" panose="020B0604020202020204" pitchFamily="34" charset="0"/>
              <a:buChar char="•"/>
            </a:pPr>
            <a:r>
              <a:rPr lang="en-US" dirty="0"/>
              <a:t>Previously mentioned that “Preventable Hospital Stays” limited to Medicare Enrollees</a:t>
            </a:r>
          </a:p>
          <a:p>
            <a:pPr marL="628650" lvl="1" indent="-171450">
              <a:buFont typeface="Arial" panose="020B0604020202020204" pitchFamily="34" charset="0"/>
              <a:buChar char="•"/>
            </a:pPr>
            <a:r>
              <a:rPr lang="en-US" dirty="0"/>
              <a:t>Could have looked for other data source to try to get this for entire population</a:t>
            </a:r>
          </a:p>
          <a:p>
            <a:pPr marL="171450" lvl="0" indent="-171450">
              <a:buFont typeface="Arial" panose="020B0604020202020204" pitchFamily="34" charset="0"/>
              <a:buChar char="•"/>
            </a:pPr>
            <a:r>
              <a:rPr lang="en-US" dirty="0"/>
              <a:t>Data accuracy</a:t>
            </a:r>
          </a:p>
          <a:p>
            <a:pPr marL="628650" lvl="1" indent="-171450">
              <a:buFont typeface="Arial" panose="020B0604020202020204" pitchFamily="34" charset="0"/>
              <a:buChar char="•"/>
            </a:pPr>
            <a:r>
              <a:rPr lang="en-US" dirty="0"/>
              <a:t>Were respondents truthful about alcohol consumption, obesity, mental/physical health, etc.?</a:t>
            </a:r>
          </a:p>
          <a:p>
            <a:pPr marL="171450" lvl="0" indent="-171450">
              <a:buFont typeface="Arial" panose="020B0604020202020204" pitchFamily="34" charset="0"/>
              <a:buChar char="•"/>
            </a:pPr>
            <a:r>
              <a:rPr lang="en-US" dirty="0"/>
              <a:t>Research tasks</a:t>
            </a:r>
          </a:p>
          <a:p>
            <a:pPr marL="628650" lvl="1" indent="-171450">
              <a:buFont typeface="Arial" panose="020B0604020202020204" pitchFamily="34" charset="0"/>
              <a:buChar char="•"/>
            </a:pPr>
            <a:r>
              <a:rPr lang="en-US" dirty="0"/>
              <a:t>Tried doing some research individually but kept regrouping because new questions arose</a:t>
            </a:r>
          </a:p>
          <a:p>
            <a:pPr marL="628650" lvl="1" indent="-171450">
              <a:buFont typeface="Arial" panose="020B0604020202020204" pitchFamily="34" charset="0"/>
              <a:buChar char="•"/>
            </a:pPr>
            <a:r>
              <a:rPr lang="en-US" dirty="0"/>
              <a:t>Found it more effective to assign certain tasks to each person then work through each as group</a:t>
            </a:r>
          </a:p>
          <a:p>
            <a:pPr marL="628650" lvl="1" indent="-171450">
              <a:buFont typeface="Arial" panose="020B0604020202020204" pitchFamily="34" charset="0"/>
              <a:buChar char="•"/>
            </a:pPr>
            <a:r>
              <a:rPr lang="en-US" dirty="0"/>
              <a:t>Assisted each other in real-time</a:t>
            </a:r>
          </a:p>
          <a:p>
            <a:pPr marL="628650" lvl="1"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BF105DB2-FD3E-441D-8B7E-7AE83ECE27B3}" type="slidenum">
              <a:rPr lang="en-US" smtClean="0"/>
              <a:t>19</a:t>
            </a:fld>
            <a:endParaRPr lang="en-US" dirty="0"/>
          </a:p>
        </p:txBody>
      </p:sp>
    </p:spTree>
    <p:extLst>
      <p:ext uri="{BB962C8B-B14F-4D97-AF65-F5344CB8AC3E}">
        <p14:creationId xmlns:p14="http://schemas.microsoft.com/office/powerpoint/2010/main" val="14004894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After determining sources, had to bring</a:t>
            </a:r>
            <a:r>
              <a:rPr lang="en-US" baseline="0" dirty="0"/>
              <a:t> all data together to perform desired analysis</a:t>
            </a:r>
            <a:endParaRPr lang="en-US" dirty="0"/>
          </a:p>
        </p:txBody>
      </p:sp>
      <p:sp>
        <p:nvSpPr>
          <p:cNvPr id="4" name="Slide Number Placeholder 3"/>
          <p:cNvSpPr>
            <a:spLocks noGrp="1"/>
          </p:cNvSpPr>
          <p:nvPr>
            <p:ph type="sldNum" sz="quarter" idx="5"/>
          </p:nvPr>
        </p:nvSpPr>
        <p:spPr/>
        <p:txBody>
          <a:bodyPr/>
          <a:lstStyle/>
          <a:p>
            <a:fld id="{BF105DB2-FD3E-441D-8B7E-7AE83ECE27B3}" type="slidenum">
              <a:rPr lang="en-US" smtClean="0"/>
              <a:t>20</a:t>
            </a:fld>
            <a:endParaRPr lang="en-US" dirty="0"/>
          </a:p>
        </p:txBody>
      </p:sp>
    </p:spTree>
    <p:extLst>
      <p:ext uri="{BB962C8B-B14F-4D97-AF65-F5344CB8AC3E}">
        <p14:creationId xmlns:p14="http://schemas.microsoft.com/office/powerpoint/2010/main" val="34348197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555555"/>
                </a:solidFill>
                <a:effectLst/>
                <a:latin typeface="Lato"/>
              </a:rPr>
              <a:t>Physical Inactivity is based on responses to the Behavioral Risk Factor Surveillance Survey and is the percentage of adults ages 20 and over reporting no leisure-time physical activity in the past month.</a:t>
            </a:r>
          </a:p>
          <a:p>
            <a:endParaRPr lang="en-US" b="0" i="0" dirty="0">
              <a:solidFill>
                <a:srgbClr val="555555"/>
              </a:solidFill>
              <a:effectLst/>
              <a:latin typeface="Lato"/>
            </a:endParaRPr>
          </a:p>
          <a:p>
            <a:pPr algn="l"/>
            <a:r>
              <a:rPr lang="en-US" b="0" i="0" dirty="0">
                <a:solidFill>
                  <a:srgbClr val="555555"/>
                </a:solidFill>
                <a:effectLst/>
                <a:latin typeface="Lato"/>
              </a:rPr>
              <a:t>Access to Exercise Opportunities measures the percentage of individuals in a county who live reasonably close to a location for physical activity. Locations for physical activity are defined as parks or recreational facilities. Individuals are considered to have access to exercise opportunities if they:</a:t>
            </a:r>
          </a:p>
          <a:p>
            <a:pPr algn="l"/>
            <a:r>
              <a:rPr lang="en-US" b="0" i="0" dirty="0">
                <a:solidFill>
                  <a:srgbClr val="555555"/>
                </a:solidFill>
                <a:effectLst/>
                <a:latin typeface="Lato"/>
              </a:rPr>
              <a:t>• reside in a census block that is within a half mile of a park, or</a:t>
            </a:r>
            <a:br>
              <a:rPr lang="en-US" b="0" i="0" dirty="0">
                <a:solidFill>
                  <a:srgbClr val="555555"/>
                </a:solidFill>
                <a:effectLst/>
                <a:latin typeface="Lato"/>
              </a:rPr>
            </a:br>
            <a:r>
              <a:rPr lang="en-US" b="0" i="0" dirty="0">
                <a:solidFill>
                  <a:srgbClr val="555555"/>
                </a:solidFill>
                <a:effectLst/>
                <a:latin typeface="Lato"/>
              </a:rPr>
              <a:t>• reside in an urban census block that is within one mile of a recreational facility, or</a:t>
            </a:r>
            <a:br>
              <a:rPr lang="en-US" b="0" i="0" dirty="0">
                <a:solidFill>
                  <a:srgbClr val="555555"/>
                </a:solidFill>
                <a:effectLst/>
                <a:latin typeface="Lato"/>
              </a:rPr>
            </a:br>
            <a:r>
              <a:rPr lang="en-US" b="0" i="0" dirty="0">
                <a:solidFill>
                  <a:srgbClr val="555555"/>
                </a:solidFill>
                <a:effectLst/>
                <a:latin typeface="Lato"/>
              </a:rPr>
              <a:t>• reside in a rural census block that is within three miles of a recreational facility.</a:t>
            </a:r>
          </a:p>
          <a:p>
            <a:endParaRPr lang="en-US" dirty="0"/>
          </a:p>
          <a:p>
            <a:r>
              <a:rPr lang="en-US" b="0" i="0" dirty="0">
                <a:solidFill>
                  <a:srgbClr val="555555"/>
                </a:solidFill>
                <a:effectLst/>
                <a:latin typeface="Lato"/>
              </a:rPr>
              <a:t>The </a:t>
            </a:r>
            <a:r>
              <a:rPr lang="en-US" b="0" i="0" u="none" strike="noStrike" dirty="0">
                <a:solidFill>
                  <a:srgbClr val="1B70B6"/>
                </a:solidFill>
                <a:effectLst/>
                <a:latin typeface="Lato"/>
                <a:hlinkClick r:id="rId3"/>
              </a:rPr>
              <a:t>Walk Score</a:t>
            </a:r>
            <a:r>
              <a:rPr lang="en-US" b="0" i="0" dirty="0">
                <a:solidFill>
                  <a:srgbClr val="555555"/>
                </a:solidFill>
                <a:effectLst/>
                <a:latin typeface="Lato"/>
              </a:rPr>
              <a:t> site lets you insert any address and find the walkability of that location</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F105DB2-FD3E-441D-8B7E-7AE83ECE27B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2855294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555555"/>
                </a:solidFill>
                <a:effectLst/>
                <a:latin typeface="Lato"/>
              </a:rPr>
              <a:t>The Behavioral Risk Factor Surveillance System (BRFSS) is a state-based random digit dial (RDD) telephone survey that is conducted annually in all states, the District of Columbia, and U.S. territories. Data obtained from the BRFSS are representative of each state’s total non-institutionalized population over 18 years of age and have included more than 400,000 annual respondents with landline telephones or cellphones since 2011.</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F105DB2-FD3E-441D-8B7E-7AE83ECE27B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813356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After determining sources, had to bring</a:t>
            </a:r>
            <a:r>
              <a:rPr lang="en-US" baseline="0" dirty="0"/>
              <a:t> all data together to perform desired analysis</a:t>
            </a:r>
            <a:endParaRPr lang="en-US" dirty="0"/>
          </a:p>
        </p:txBody>
      </p:sp>
      <p:sp>
        <p:nvSpPr>
          <p:cNvPr id="4" name="Slide Number Placeholder 3"/>
          <p:cNvSpPr>
            <a:spLocks noGrp="1"/>
          </p:cNvSpPr>
          <p:nvPr>
            <p:ph type="sldNum" sz="quarter" idx="5"/>
          </p:nvPr>
        </p:nvSpPr>
        <p:spPr/>
        <p:txBody>
          <a:bodyPr/>
          <a:lstStyle/>
          <a:p>
            <a:fld id="{BF105DB2-FD3E-441D-8B7E-7AE83ECE27B3}" type="slidenum">
              <a:rPr lang="en-US" smtClean="0"/>
              <a:t>2</a:t>
            </a:fld>
            <a:endParaRPr lang="en-US" dirty="0"/>
          </a:p>
        </p:txBody>
      </p:sp>
    </p:spTree>
    <p:extLst>
      <p:ext uri="{BB962C8B-B14F-4D97-AF65-F5344CB8AC3E}">
        <p14:creationId xmlns:p14="http://schemas.microsoft.com/office/powerpoint/2010/main" val="23874088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555555"/>
                </a:solidFill>
                <a:effectLst/>
                <a:latin typeface="Lato"/>
              </a:rPr>
              <a:t>The numerator is the number of adults who reported 14 or more days in response to the question, “Now, thinking about your mental health, which includes stress, depression, and problems with emotions, for how many days during the past 30 days was your mental health not good?”</a:t>
            </a:r>
          </a:p>
          <a:p>
            <a:endParaRPr lang="en-US" b="0" i="0" dirty="0">
              <a:solidFill>
                <a:srgbClr val="555555"/>
              </a:solidFill>
              <a:effectLst/>
              <a:latin typeface="Lato"/>
            </a:endParaRPr>
          </a:p>
          <a:p>
            <a:r>
              <a:rPr lang="en-US" b="0" i="0" dirty="0">
                <a:solidFill>
                  <a:srgbClr val="555555"/>
                </a:solidFill>
                <a:effectLst/>
                <a:latin typeface="Lato"/>
              </a:rPr>
              <a:t>The numerator is the number of adults who reported 14 or more days in response to the question, “Thinking about your physical health, which includes physical illness and injury, for how many days during the past 30 days was your physical health not good?”</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F105DB2-FD3E-441D-8B7E-7AE83ECE27B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2628985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105DB2-FD3E-441D-8B7E-7AE83ECE27B3}" type="slidenum">
              <a:rPr lang="en-US" smtClean="0"/>
              <a:t>30</a:t>
            </a:fld>
            <a:endParaRPr lang="en-US" dirty="0"/>
          </a:p>
        </p:txBody>
      </p:sp>
    </p:spTree>
    <p:extLst>
      <p:ext uri="{BB962C8B-B14F-4D97-AF65-F5344CB8AC3E}">
        <p14:creationId xmlns:p14="http://schemas.microsoft.com/office/powerpoint/2010/main" val="116934569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105DB2-FD3E-441D-8B7E-7AE83ECE27B3}" type="slidenum">
              <a:rPr lang="en-US" smtClean="0"/>
              <a:t>31</a:t>
            </a:fld>
            <a:endParaRPr lang="en-US" dirty="0"/>
          </a:p>
        </p:txBody>
      </p:sp>
    </p:spTree>
    <p:extLst>
      <p:ext uri="{BB962C8B-B14F-4D97-AF65-F5344CB8AC3E}">
        <p14:creationId xmlns:p14="http://schemas.microsoft.com/office/powerpoint/2010/main" val="335831536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F105DB2-FD3E-441D-8B7E-7AE83ECE27B3}" type="slidenum">
              <a:rPr lang="en-US" smtClean="0"/>
              <a:t>32</a:t>
            </a:fld>
            <a:endParaRPr lang="en-US" dirty="0"/>
          </a:p>
        </p:txBody>
      </p:sp>
    </p:spTree>
    <p:extLst>
      <p:ext uri="{BB962C8B-B14F-4D97-AF65-F5344CB8AC3E}">
        <p14:creationId xmlns:p14="http://schemas.microsoft.com/office/powerpoint/2010/main" val="397400207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F105DB2-FD3E-441D-8B7E-7AE83ECE27B3}" type="slidenum">
              <a:rPr lang="en-US" smtClean="0"/>
              <a:t>33</a:t>
            </a:fld>
            <a:endParaRPr lang="en-US" dirty="0"/>
          </a:p>
        </p:txBody>
      </p:sp>
    </p:spTree>
    <p:extLst>
      <p:ext uri="{BB962C8B-B14F-4D97-AF65-F5344CB8AC3E}">
        <p14:creationId xmlns:p14="http://schemas.microsoft.com/office/powerpoint/2010/main" val="32722178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105DB2-FD3E-441D-8B7E-7AE83ECE27B3}" type="slidenum">
              <a:rPr lang="en-US" smtClean="0"/>
              <a:t>3</a:t>
            </a:fld>
            <a:endParaRPr lang="en-US" dirty="0"/>
          </a:p>
        </p:txBody>
      </p:sp>
    </p:spTree>
    <p:extLst>
      <p:ext uri="{BB962C8B-B14F-4D97-AF65-F5344CB8AC3E}">
        <p14:creationId xmlns:p14="http://schemas.microsoft.com/office/powerpoint/2010/main" val="27256001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F105DB2-FD3E-441D-8B7E-7AE83ECE27B3}" type="slidenum">
              <a:rPr lang="en-US" smtClean="0"/>
              <a:t>5</a:t>
            </a:fld>
            <a:endParaRPr lang="en-US" dirty="0"/>
          </a:p>
        </p:txBody>
      </p:sp>
    </p:spTree>
    <p:extLst>
      <p:ext uri="{BB962C8B-B14F-4D97-AF65-F5344CB8AC3E}">
        <p14:creationId xmlns:p14="http://schemas.microsoft.com/office/powerpoint/2010/main" val="15817448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F105DB2-FD3E-441D-8B7E-7AE83ECE27B3}" type="slidenum">
              <a:rPr lang="en-US" smtClean="0"/>
              <a:t>6</a:t>
            </a:fld>
            <a:endParaRPr lang="en-US" dirty="0"/>
          </a:p>
        </p:txBody>
      </p:sp>
    </p:spTree>
    <p:extLst>
      <p:ext uri="{BB962C8B-B14F-4D97-AF65-F5344CB8AC3E}">
        <p14:creationId xmlns:p14="http://schemas.microsoft.com/office/powerpoint/2010/main" val="13379950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Fair Health: </a:t>
            </a:r>
            <a:r>
              <a:rPr lang="en-US" sz="1200" b="0" i="0" kern="1200" dirty="0">
                <a:solidFill>
                  <a:schemeClr val="tx1"/>
                </a:solidFill>
                <a:effectLst/>
                <a:latin typeface="+mn-lt"/>
                <a:ea typeface="+mn-ea"/>
                <a:cs typeface="+mn-cs"/>
              </a:rPr>
              <a:t>Poor or Fair Health measures the percentage of adults in a county who consider themselves to be in poor or fair health.</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https://www.countyhealthrankings.org/explore-health-rankings/measures-data-sources/county-health-rankings-model/health-outcomes/quality-of-life/poor-or-fair-health</a:t>
            </a:r>
          </a:p>
          <a:p>
            <a:pPr marL="0" lvl="0" indent="0">
              <a:buFont typeface="Arial" panose="020B0604020202020204" pitchFamily="34" charset="0"/>
              <a:buNone/>
            </a:pPr>
            <a:endParaRPr lang="en-US" sz="1200" b="0" i="0" kern="1200" dirty="0">
              <a:solidFill>
                <a:schemeClr val="tx1"/>
              </a:solidFill>
              <a:effectLst/>
              <a:latin typeface="+mn-lt"/>
              <a:ea typeface="+mn-ea"/>
              <a:cs typeface="+mn-cs"/>
            </a:endParaRP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BF105DB2-FD3E-441D-8B7E-7AE83ECE27B3}" type="slidenum">
              <a:rPr lang="en-US" smtClean="0"/>
              <a:t>7</a:t>
            </a:fld>
            <a:endParaRPr lang="en-US" dirty="0"/>
          </a:p>
        </p:txBody>
      </p:sp>
    </p:spTree>
    <p:extLst>
      <p:ext uri="{BB962C8B-B14F-4D97-AF65-F5344CB8AC3E}">
        <p14:creationId xmlns:p14="http://schemas.microsoft.com/office/powerpoint/2010/main" val="27929533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After determining sources, had to bring</a:t>
            </a:r>
            <a:r>
              <a:rPr lang="en-US" baseline="0" dirty="0"/>
              <a:t> all data together to perform desired analysis</a:t>
            </a:r>
            <a:endParaRPr lang="en-US" dirty="0"/>
          </a:p>
        </p:txBody>
      </p:sp>
      <p:sp>
        <p:nvSpPr>
          <p:cNvPr id="4" name="Slide Number Placeholder 3"/>
          <p:cNvSpPr>
            <a:spLocks noGrp="1"/>
          </p:cNvSpPr>
          <p:nvPr>
            <p:ph type="sldNum" sz="quarter" idx="5"/>
          </p:nvPr>
        </p:nvSpPr>
        <p:spPr/>
        <p:txBody>
          <a:bodyPr/>
          <a:lstStyle/>
          <a:p>
            <a:fld id="{BF105DB2-FD3E-441D-8B7E-7AE83ECE27B3}" type="slidenum">
              <a:rPr lang="en-US" smtClean="0"/>
              <a:t>9</a:t>
            </a:fld>
            <a:endParaRPr lang="en-US" dirty="0"/>
          </a:p>
        </p:txBody>
      </p:sp>
    </p:spTree>
    <p:extLst>
      <p:ext uri="{BB962C8B-B14F-4D97-AF65-F5344CB8AC3E}">
        <p14:creationId xmlns:p14="http://schemas.microsoft.com/office/powerpoint/2010/main" val="36154022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After determining sources, had to bring</a:t>
            </a:r>
            <a:r>
              <a:rPr lang="en-US" baseline="0" dirty="0"/>
              <a:t> all data together to perform desired analyses</a:t>
            </a:r>
            <a:endParaRPr lang="en-US" dirty="0"/>
          </a:p>
        </p:txBody>
      </p:sp>
      <p:sp>
        <p:nvSpPr>
          <p:cNvPr id="4" name="Slide Number Placeholder 3"/>
          <p:cNvSpPr>
            <a:spLocks noGrp="1"/>
          </p:cNvSpPr>
          <p:nvPr>
            <p:ph type="sldNum" sz="quarter" idx="5"/>
          </p:nvPr>
        </p:nvSpPr>
        <p:spPr/>
        <p:txBody>
          <a:bodyPr/>
          <a:lstStyle/>
          <a:p>
            <a:fld id="{BF105DB2-FD3E-441D-8B7E-7AE83ECE27B3}" type="slidenum">
              <a:rPr lang="en-US" smtClean="0"/>
              <a:t>10</a:t>
            </a:fld>
            <a:endParaRPr lang="en-US" dirty="0"/>
          </a:p>
        </p:txBody>
      </p:sp>
    </p:spTree>
    <p:extLst>
      <p:ext uri="{BB962C8B-B14F-4D97-AF65-F5344CB8AC3E}">
        <p14:creationId xmlns:p14="http://schemas.microsoft.com/office/powerpoint/2010/main" val="42682571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Understand data</a:t>
            </a:r>
          </a:p>
          <a:p>
            <a:pPr marL="628650" lvl="1" indent="-171450">
              <a:buFont typeface="Arial" panose="020B0604020202020204" pitchFamily="34" charset="0"/>
              <a:buChar char="•"/>
            </a:pPr>
            <a:r>
              <a:rPr lang="en-US" dirty="0"/>
              <a:t>County</a:t>
            </a:r>
            <a:r>
              <a:rPr lang="en-US" baseline="0" dirty="0"/>
              <a:t> Health Rankings (CHR) had wealth of information</a:t>
            </a:r>
          </a:p>
          <a:p>
            <a:pPr marL="628650" lvl="1" indent="-171450">
              <a:buFont typeface="Arial" panose="020B0604020202020204" pitchFamily="34" charset="0"/>
              <a:buChar char="•"/>
            </a:pPr>
            <a:r>
              <a:rPr lang="en-US" baseline="0" dirty="0"/>
              <a:t>Hours spent reviewing documentation/asking additional questions</a:t>
            </a:r>
          </a:p>
          <a:p>
            <a:pPr marL="1085850" lvl="2" indent="-171450">
              <a:buFont typeface="Arial" panose="020B0604020202020204" pitchFamily="34" charset="0"/>
              <a:buChar char="•"/>
            </a:pPr>
            <a:r>
              <a:rPr lang="en-US" baseline="0" dirty="0"/>
              <a:t>Definition of each datapoint</a:t>
            </a:r>
          </a:p>
          <a:p>
            <a:pPr marL="1085850" lvl="2" indent="-171450">
              <a:buFont typeface="Arial" panose="020B0604020202020204" pitchFamily="34" charset="0"/>
              <a:buChar char="•"/>
            </a:pPr>
            <a:r>
              <a:rPr lang="en-US" baseline="0" dirty="0"/>
              <a:t>Meanings of ratios</a:t>
            </a:r>
          </a:p>
          <a:p>
            <a:pPr marL="1085850" lvl="2" indent="-171450">
              <a:buFont typeface="Arial" panose="020B0604020202020204" pitchFamily="34" charset="0"/>
              <a:buChar char="•"/>
            </a:pPr>
            <a:r>
              <a:rPr lang="en-US" baseline="0" dirty="0"/>
              <a:t>How data were grouped for various analyses</a:t>
            </a:r>
          </a:p>
          <a:p>
            <a:pPr marL="171450" lvl="0" indent="-171450">
              <a:buFont typeface="Arial" panose="020B0604020202020204" pitchFamily="34" charset="0"/>
              <a:buChar char="•"/>
            </a:pPr>
            <a:r>
              <a:rPr lang="en-US" baseline="0" dirty="0"/>
              <a:t>Narrow focus</a:t>
            </a:r>
          </a:p>
          <a:p>
            <a:pPr marL="628650" lvl="1" indent="-171450">
              <a:buFont typeface="Arial" panose="020B0604020202020204" pitchFamily="34" charset="0"/>
              <a:buChar char="•"/>
            </a:pPr>
            <a:r>
              <a:rPr lang="en-US" baseline="0" dirty="0"/>
              <a:t>Continued to think about other comparisons but had to narrow focus</a:t>
            </a:r>
          </a:p>
          <a:p>
            <a:pPr marL="628650" lvl="1" indent="-171450">
              <a:buFont typeface="Arial" panose="020B0604020202020204" pitchFamily="34" charset="0"/>
              <a:buChar char="•"/>
            </a:pPr>
            <a:r>
              <a:rPr lang="en-US" baseline="0" dirty="0"/>
              <a:t>Defined scope that we could analyze within given timeframe</a:t>
            </a:r>
          </a:p>
          <a:p>
            <a:pPr marL="628650" lvl="1" indent="-171450">
              <a:buFont typeface="Arial" panose="020B0604020202020204" pitchFamily="34" charset="0"/>
              <a:buChar char="•"/>
            </a:pPr>
            <a:r>
              <a:rPr lang="en-US" baseline="0" dirty="0"/>
              <a:t>Decided to look at top and bottom 20 counties within U.S. based on % poor/fair health</a:t>
            </a:r>
          </a:p>
          <a:p>
            <a:pPr marL="171450" lvl="0" indent="-171450">
              <a:buFont typeface="Arial" panose="020B0604020202020204" pitchFamily="34" charset="0"/>
              <a:buChar char="•"/>
            </a:pPr>
            <a:r>
              <a:rPr lang="en-US" baseline="0" dirty="0"/>
              <a:t>Prepare data</a:t>
            </a:r>
          </a:p>
          <a:p>
            <a:pPr marL="628650" lvl="1" indent="-171450">
              <a:buFont typeface="Arial" panose="020B0604020202020204" pitchFamily="34" charset="0"/>
              <a:buChar char="•"/>
            </a:pPr>
            <a:r>
              <a:rPr lang="en-US" baseline="0" dirty="0"/>
              <a:t>Ranking assigned in CHR was not what we wanted to analyze</a:t>
            </a:r>
          </a:p>
          <a:p>
            <a:pPr marL="1085850" lvl="2" indent="-171450">
              <a:buFont typeface="Arial" panose="020B0604020202020204" pitchFamily="34" charset="0"/>
              <a:buChar char="•"/>
            </a:pPr>
            <a:r>
              <a:rPr lang="en-US" baseline="0" dirty="0"/>
              <a:t>By state, not entire country</a:t>
            </a:r>
          </a:p>
          <a:p>
            <a:pPr marL="1085850" lvl="2" indent="-171450">
              <a:buFont typeface="Arial" panose="020B0604020202020204" pitchFamily="34" charset="0"/>
              <a:buChar char="•"/>
            </a:pPr>
            <a:r>
              <a:rPr lang="en-US" baseline="0" dirty="0"/>
              <a:t>Tried looking for other sources with county-level ranking but didn’t find exactly what we wanted</a:t>
            </a:r>
          </a:p>
          <a:p>
            <a:pPr marL="1085850" lvl="2" indent="-171450">
              <a:buFont typeface="Arial" panose="020B0604020202020204" pitchFamily="34" charset="0"/>
              <a:buChar char="•"/>
            </a:pPr>
            <a:r>
              <a:rPr lang="en-US" baseline="0" dirty="0"/>
              <a:t>Thought about creating our own ranking – possibility for future project</a:t>
            </a:r>
          </a:p>
          <a:p>
            <a:pPr marL="1085850" lvl="2" indent="-171450">
              <a:buFont typeface="Arial" panose="020B0604020202020204" pitchFamily="34" charset="0"/>
              <a:buChar char="•"/>
            </a:pPr>
            <a:r>
              <a:rPr lang="en-US" baseline="0" dirty="0"/>
              <a:t>Stuck with CHR due to thoroughness and added state abbreviation and </a:t>
            </a:r>
            <a:r>
              <a:rPr lang="en-US" baseline="0" dirty="0" err="1"/>
              <a:t>lat</a:t>
            </a:r>
            <a:r>
              <a:rPr lang="en-US" baseline="0" dirty="0"/>
              <a:t>/</a:t>
            </a:r>
            <a:r>
              <a:rPr lang="en-US" baseline="0" dirty="0" err="1"/>
              <a:t>lon</a:t>
            </a:r>
            <a:r>
              <a:rPr lang="en-US" baseline="0" dirty="0"/>
              <a:t> </a:t>
            </a:r>
          </a:p>
          <a:p>
            <a:pPr marL="628650" lvl="1" indent="-171450">
              <a:buFont typeface="Arial" panose="020B0604020202020204" pitchFamily="34" charset="0"/>
              <a:buChar char="•"/>
            </a:pPr>
            <a:r>
              <a:rPr lang="en-US" baseline="0" dirty="0"/>
              <a:t>Following slides demonstrate the process of preparing the data</a:t>
            </a:r>
          </a:p>
        </p:txBody>
      </p:sp>
      <p:sp>
        <p:nvSpPr>
          <p:cNvPr id="4" name="Slide Number Placeholder 3"/>
          <p:cNvSpPr>
            <a:spLocks noGrp="1"/>
          </p:cNvSpPr>
          <p:nvPr>
            <p:ph type="sldNum" sz="quarter" idx="10"/>
          </p:nvPr>
        </p:nvSpPr>
        <p:spPr/>
        <p:txBody>
          <a:bodyPr/>
          <a:lstStyle/>
          <a:p>
            <a:fld id="{BF105DB2-FD3E-441D-8B7E-7AE83ECE27B3}" type="slidenum">
              <a:rPr lang="en-US" smtClean="0"/>
              <a:t>11</a:t>
            </a:fld>
            <a:endParaRPr lang="en-US" dirty="0"/>
          </a:p>
        </p:txBody>
      </p:sp>
    </p:spTree>
    <p:extLst>
      <p:ext uri="{BB962C8B-B14F-4D97-AF65-F5344CB8AC3E}">
        <p14:creationId xmlns:p14="http://schemas.microsoft.com/office/powerpoint/2010/main" val="28057302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title block"/>
          <p:cNvSpPr/>
          <p:nvPr/>
        </p:nvSpPr>
        <p:spPr bwMode="invGray">
          <a:xfrm>
            <a:off x="1141413" y="1600200"/>
            <a:ext cx="11047412" cy="32766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nvGrpSpPr>
          <p:cNvPr id="7" name="top graphic"/>
          <p:cNvGrpSpPr/>
          <p:nvPr/>
        </p:nvGrpSpPr>
        <p:grpSpPr>
          <a:xfrm>
            <a:off x="1279" y="0"/>
            <a:ext cx="12188952" cy="429768"/>
            <a:chOff x="1279" y="0"/>
            <a:chExt cx="12188952" cy="429768"/>
          </a:xfrm>
        </p:grpSpPr>
        <p:sp>
          <p:nvSpPr>
            <p:cNvPr id="8" name="Rectangle 7"/>
            <p:cNvSpPr/>
            <p:nvPr/>
          </p:nvSpPr>
          <p:spPr>
            <a:xfrm>
              <a:off x="1279" y="0"/>
              <a:ext cx="12188952" cy="228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9" name="Rectangle 8"/>
            <p:cNvSpPr/>
            <p:nvPr/>
          </p:nvSpPr>
          <p:spPr>
            <a:xfrm>
              <a:off x="1279" y="228600"/>
              <a:ext cx="12188952" cy="20116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0" name="Rectangle 9"/>
            <p:cNvSpPr/>
            <p:nvPr/>
          </p:nvSpPr>
          <p:spPr>
            <a:xfrm>
              <a:off x="1279" y="306324"/>
              <a:ext cx="12188952" cy="457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grpSp>
        <p:nvGrpSpPr>
          <p:cNvPr id="23" name="bottom graphic"/>
          <p:cNvGrpSpPr/>
          <p:nvPr/>
        </p:nvGrpSpPr>
        <p:grpSpPr>
          <a:xfrm>
            <a:off x="0" y="6080760"/>
            <a:ext cx="12190231" cy="777240"/>
            <a:chOff x="0" y="6080760"/>
            <a:chExt cx="12190231" cy="777240"/>
          </a:xfrm>
        </p:grpSpPr>
        <p:sp>
          <p:nvSpPr>
            <p:cNvPr id="13" name="Rectangle 12"/>
            <p:cNvSpPr/>
            <p:nvPr/>
          </p:nvSpPr>
          <p:spPr>
            <a:xfrm>
              <a:off x="0" y="6217920"/>
              <a:ext cx="12188825" cy="64008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dirty="0"/>
            </a:p>
          </p:txBody>
        </p:sp>
        <p:sp>
          <p:nvSpPr>
            <p:cNvPr id="14" name="Rectangle 13"/>
            <p:cNvSpPr/>
            <p:nvPr/>
          </p:nvSpPr>
          <p:spPr>
            <a:xfrm>
              <a:off x="1279" y="6080760"/>
              <a:ext cx="12188952" cy="972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5" name="Rectangle 14"/>
            <p:cNvSpPr/>
            <p:nvPr/>
          </p:nvSpPr>
          <p:spPr>
            <a:xfrm>
              <a:off x="1279" y="6172200"/>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sp>
        <p:nvSpPr>
          <p:cNvPr id="2" name="Title 1"/>
          <p:cNvSpPr>
            <a:spLocks noGrp="1"/>
          </p:cNvSpPr>
          <p:nvPr>
            <p:ph type="ctrTitle"/>
          </p:nvPr>
        </p:nvSpPr>
        <p:spPr bwMode="invGray">
          <a:xfrm>
            <a:off x="1522414" y="1905000"/>
            <a:ext cx="9143998" cy="2667000"/>
          </a:xfrm>
        </p:spPr>
        <p:txBody>
          <a:bodyPr anchor="b">
            <a:normAutofit/>
          </a:bodyPr>
          <a:lstStyle>
            <a:lvl1pPr>
              <a:lnSpc>
                <a:spcPct val="80000"/>
              </a:lnSpc>
              <a:defRPr sz="6600">
                <a:solidFill>
                  <a:schemeClr val="bg1"/>
                </a:solidFill>
                <a:effectLst>
                  <a:outerShdw blurRad="88900" algn="ctr" rotWithShape="0">
                    <a:prstClr val="black">
                      <a:alpha val="35000"/>
                    </a:prstClr>
                  </a:outerShdw>
                </a:effectLst>
              </a:defRPr>
            </a:lvl1pPr>
          </a:lstStyle>
          <a:p>
            <a:r>
              <a:rPr lang="en-US"/>
              <a:t>Click to edit Master title style</a:t>
            </a:r>
            <a:endParaRPr dirty="0"/>
          </a:p>
        </p:txBody>
      </p:sp>
      <p:sp>
        <p:nvSpPr>
          <p:cNvPr id="3" name="Subtitle 2"/>
          <p:cNvSpPr>
            <a:spLocks noGrp="1"/>
          </p:cNvSpPr>
          <p:nvPr>
            <p:ph type="subTitle" idx="1"/>
          </p:nvPr>
        </p:nvSpPr>
        <p:spPr>
          <a:xfrm>
            <a:off x="1522413" y="5029200"/>
            <a:ext cx="8229598" cy="838200"/>
          </a:xfrm>
        </p:spPr>
        <p:txBody>
          <a:bodyPr/>
          <a:lstStyle>
            <a:lvl1pPr marL="0" indent="0" algn="l">
              <a:lnSpc>
                <a:spcPct val="90000"/>
              </a:lnSpc>
              <a:spcBef>
                <a:spcPts val="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21" name="Footer Placeholder 20"/>
          <p:cNvSpPr>
            <a:spLocks noGrp="1"/>
          </p:cNvSpPr>
          <p:nvPr>
            <p:ph type="ftr" sz="quarter" idx="11"/>
          </p:nvPr>
        </p:nvSpPr>
        <p:spPr/>
        <p:txBody>
          <a:bodyPr/>
          <a:lstStyle/>
          <a:p>
            <a:r>
              <a:rPr lang="en-US" dirty="0"/>
              <a:t>Add a footer</a:t>
            </a:r>
          </a:p>
        </p:txBody>
      </p:sp>
      <p:sp>
        <p:nvSpPr>
          <p:cNvPr id="20" name="Date Placeholder 19"/>
          <p:cNvSpPr>
            <a:spLocks noGrp="1"/>
          </p:cNvSpPr>
          <p:nvPr>
            <p:ph type="dt" sz="half" idx="10"/>
          </p:nvPr>
        </p:nvSpPr>
        <p:spPr/>
        <p:txBody>
          <a:bodyPr/>
          <a:lstStyle/>
          <a:p>
            <a:fld id="{333B76B7-5811-4114-8A95-998148FFD529}" type="datetime1">
              <a:rPr lang="en-US" smtClean="0"/>
              <a:t>9/8/2020</a:t>
            </a:fld>
            <a:endParaRPr lang="en-US" dirty="0"/>
          </a:p>
        </p:txBody>
      </p:sp>
      <p:sp>
        <p:nvSpPr>
          <p:cNvPr id="22" name="Slide Number Placeholder 21"/>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40881699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175C077A-EF7A-41AA-8976-110EB7416C60}" type="datetime1">
              <a:rPr lang="en-US" smtClean="0"/>
              <a:t>9/8/2020</a:t>
            </a:fld>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2223790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94507" y="609600"/>
            <a:ext cx="1143001" cy="54102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522413" y="609600"/>
            <a:ext cx="7696198" cy="5410200"/>
          </a:xfrm>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CFF5912B-6681-4BDF-AE10-F59636249FF3}" type="datetime1">
              <a:rPr lang="en-US" smtClean="0"/>
              <a:t>9/8/2020</a:t>
            </a:fld>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265341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l">
              <a:defRPr sz="3200"/>
            </a:lvl1pPr>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905C8E22-D0BA-4CB4-9C32-B27533199514}" type="datetime1">
              <a:rPr lang="en-US" smtClean="0"/>
              <a:t>9/8/2020</a:t>
            </a:fld>
            <a:endParaRPr dirty="0"/>
          </a:p>
        </p:txBody>
      </p:sp>
      <p:sp>
        <p:nvSpPr>
          <p:cNvPr id="6" name="Slide Number Placeholder 5"/>
          <p:cNvSpPr>
            <a:spLocks noGrp="1"/>
          </p:cNvSpPr>
          <p:nvPr>
            <p:ph type="sldNum" sz="quarter" idx="12"/>
          </p:nvPr>
        </p:nvSpPr>
        <p:spPr/>
        <p:txBody>
          <a:bodyPr/>
          <a:lstStyle/>
          <a:p>
            <a:fld id="{DF28FB93-0A08-4E7D-8E63-9EFA29F1E093}" type="slidenum">
              <a:rPr/>
              <a:pPr/>
              <a:t>‹#›</a:t>
            </a:fld>
            <a:endParaRPr dirty="0"/>
          </a:p>
        </p:txBody>
      </p:sp>
    </p:spTree>
    <p:extLst>
      <p:ext uri="{BB962C8B-B14F-4D97-AF65-F5344CB8AC3E}">
        <p14:creationId xmlns:p14="http://schemas.microsoft.com/office/powerpoint/2010/main" val="506475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l">
              <a:defRPr sz="3200"/>
            </a:lvl1pPr>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FC2180A9-7A83-412D-A8AC-5AF60A8AA507}" type="datetime1">
              <a:rPr lang="en-US" smtClean="0"/>
              <a:t>9/8/2020</a:t>
            </a:fld>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8945911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2413" y="1905000"/>
            <a:ext cx="9144000" cy="2667000"/>
          </a:xfrm>
        </p:spPr>
        <p:txBody>
          <a:bodyPr anchor="b">
            <a:normAutofit/>
          </a:bodyPr>
          <a:lstStyle>
            <a:lvl1pPr algn="l">
              <a:defRPr sz="5400" b="0" cap="none" baseline="0"/>
            </a:lvl1pPr>
          </a:lstStyle>
          <a:p>
            <a:r>
              <a:rPr lang="en-US"/>
              <a:t>Click to edit Master title style</a:t>
            </a:r>
            <a:endParaRPr/>
          </a:p>
        </p:txBody>
      </p:sp>
      <p:sp>
        <p:nvSpPr>
          <p:cNvPr id="3" name="Text Placeholder 2"/>
          <p:cNvSpPr>
            <a:spLocks noGrp="1"/>
          </p:cNvSpPr>
          <p:nvPr>
            <p:ph type="body" idx="1"/>
          </p:nvPr>
        </p:nvSpPr>
        <p:spPr>
          <a:xfrm>
            <a:off x="1522413" y="4876800"/>
            <a:ext cx="8229598" cy="1143000"/>
          </a:xfrm>
        </p:spPr>
        <p:txBody>
          <a:bodyPr anchor="t">
            <a:normAutofit/>
          </a:bodyPr>
          <a:lstStyle>
            <a:lvl1pPr marL="0" indent="0">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lvl1pPr>
              <a:defRPr>
                <a:solidFill>
                  <a:schemeClr val="tx1"/>
                </a:solidFill>
              </a:defRPr>
            </a:lvl1pPr>
          </a:lstStyle>
          <a:p>
            <a:r>
              <a:rPr lang="en-US" dirty="0"/>
              <a:t>Add a footer</a:t>
            </a:r>
          </a:p>
        </p:txBody>
      </p:sp>
      <p:sp>
        <p:nvSpPr>
          <p:cNvPr id="4" name="Date Placeholder 3"/>
          <p:cNvSpPr>
            <a:spLocks noGrp="1"/>
          </p:cNvSpPr>
          <p:nvPr>
            <p:ph type="dt" sz="half" idx="10"/>
          </p:nvPr>
        </p:nvSpPr>
        <p:spPr/>
        <p:txBody>
          <a:bodyPr/>
          <a:lstStyle>
            <a:lvl1pPr>
              <a:defRPr>
                <a:solidFill>
                  <a:schemeClr val="tx1"/>
                </a:solidFill>
              </a:defRPr>
            </a:lvl1pPr>
          </a:lstStyle>
          <a:p>
            <a:fld id="{6A563DF0-FDDF-4143-9D8C-6AF41892E174}" type="datetime1">
              <a:rPr lang="en-US" smtClean="0"/>
              <a:t>9/8/2020</a:t>
            </a:fld>
            <a:endParaRPr lang="en-US" dirty="0"/>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3484106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522413" y="1904999"/>
            <a:ext cx="4435564" cy="4088921"/>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30849" y="1904999"/>
            <a:ext cx="4435564" cy="4088921"/>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baseline="0"/>
            </a:lvl8pPr>
            <a:lvl9pPr>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8BB83F9-4677-4C31-8407-7919061A580B}" type="datetime1">
              <a:rPr lang="en-US" smtClean="0"/>
              <a:t>9/8/2020</a:t>
            </a:fld>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15122592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522413" y="1828800"/>
            <a:ext cx="4419599" cy="685801"/>
          </a:xfrm>
        </p:spPr>
        <p:txBody>
          <a:bodyPr anchor="ctr">
            <a:norm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2413" y="2590801"/>
            <a:ext cx="4419599" cy="3429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46814" y="1828800"/>
            <a:ext cx="4419599" cy="685801"/>
          </a:xfrm>
        </p:spPr>
        <p:txBody>
          <a:bodyPr anchor="ctr">
            <a:norm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46814" y="2590801"/>
            <a:ext cx="4419599" cy="3429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C33939A6-3450-434F-A872-BEE63F7EB093}" type="datetime1">
              <a:rPr lang="en-US" smtClean="0"/>
              <a:t>9/8/2020</a:t>
            </a:fld>
            <a:endParaRPr lang="en-US" dirty="0"/>
          </a:p>
        </p:txBody>
      </p:sp>
      <p:sp>
        <p:nvSpPr>
          <p:cNvPr id="9" name="Slide Number Placeholder 8"/>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5977004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E3BABB1C-FA00-4171-BA31-4C5E719472F3}" type="datetime1">
              <a:rPr lang="en-US" smtClean="0"/>
              <a:t>9/8/2020</a:t>
            </a:fld>
            <a:endParaRPr lang="en-US" dirty="0"/>
          </a:p>
        </p:txBody>
      </p:sp>
      <p:sp>
        <p:nvSpPr>
          <p:cNvPr id="5" name="Slide Number Placeholder 4"/>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981316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6" name="bottom graphic"/>
          <p:cNvGrpSpPr/>
          <p:nvPr userDrawn="1"/>
        </p:nvGrpSpPr>
        <p:grpSpPr>
          <a:xfrm>
            <a:off x="0" y="6309360"/>
            <a:ext cx="12190231" cy="548640"/>
            <a:chOff x="0" y="6309360"/>
            <a:chExt cx="12190231" cy="548640"/>
          </a:xfrm>
        </p:grpSpPr>
        <p:sp>
          <p:nvSpPr>
            <p:cNvPr id="7" name="Rectangle 6"/>
            <p:cNvSpPr/>
            <p:nvPr/>
          </p:nvSpPr>
          <p:spPr>
            <a:xfrm>
              <a:off x="0" y="6400800"/>
              <a:ext cx="12188825" cy="4572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dirty="0"/>
            </a:p>
          </p:txBody>
        </p:sp>
        <p:sp>
          <p:nvSpPr>
            <p:cNvPr id="8" name="Rectangle 7"/>
            <p:cNvSpPr/>
            <p:nvPr/>
          </p:nvSpPr>
          <p:spPr>
            <a:xfrm>
              <a:off x="1279" y="6309360"/>
              <a:ext cx="12188952" cy="972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9" name="Rectangle 8"/>
            <p:cNvSpPr/>
            <p:nvPr/>
          </p:nvSpPr>
          <p:spPr>
            <a:xfrm>
              <a:off x="1279" y="6379143"/>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D76C8610-5B57-4C6B-BF9F-F5397A1F60B8}" type="datetime1">
              <a:rPr lang="en-US" smtClean="0"/>
              <a:t>9/8/2020</a:t>
            </a:fld>
            <a:endParaRPr lang="en-US" dirty="0"/>
          </a:p>
        </p:txBody>
      </p:sp>
      <p:sp>
        <p:nvSpPr>
          <p:cNvPr id="4" name="Slide Number Placeholder 3"/>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40300353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ame"/>
          <p:cNvSpPr/>
          <p:nvPr/>
        </p:nvSpPr>
        <p:spPr>
          <a:xfrm>
            <a:off x="1217610" y="1019175"/>
            <a:ext cx="6126480" cy="4572000"/>
          </a:xfrm>
          <a:prstGeom prst="rect">
            <a:avLst/>
          </a:prstGeom>
          <a:noFill/>
          <a:ln w="101600">
            <a:solidFill>
              <a:schemeClr val="accent1">
                <a:lumMod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2" name="Title 1"/>
          <p:cNvSpPr>
            <a:spLocks noGrp="1"/>
          </p:cNvSpPr>
          <p:nvPr>
            <p:ph type="title"/>
          </p:nvPr>
        </p:nvSpPr>
        <p:spPr>
          <a:xfrm>
            <a:off x="7923214" y="1371600"/>
            <a:ext cx="3124200" cy="2057400"/>
          </a:xfrm>
        </p:spPr>
        <p:txBody>
          <a:bodyPr anchor="b">
            <a:normAutofit/>
          </a:bodyPr>
          <a:lstStyle>
            <a:lvl1pPr algn="l">
              <a:defRPr sz="3200" b="1"/>
            </a:lvl1pPr>
          </a:lstStyle>
          <a:p>
            <a:r>
              <a:rPr lang="en-US"/>
              <a:t>Click to edit Master title style</a:t>
            </a:r>
            <a:endParaRPr/>
          </a:p>
        </p:txBody>
      </p:sp>
      <p:sp>
        <p:nvSpPr>
          <p:cNvPr id="3" name="Content Placeholder 2"/>
          <p:cNvSpPr>
            <a:spLocks noGrp="1"/>
          </p:cNvSpPr>
          <p:nvPr>
            <p:ph idx="1"/>
          </p:nvPr>
        </p:nvSpPr>
        <p:spPr>
          <a:xfrm>
            <a:off x="1491930" y="1293495"/>
            <a:ext cx="5577840" cy="402336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7923214" y="3536829"/>
            <a:ext cx="3124200" cy="1797169"/>
          </a:xfrm>
        </p:spPr>
        <p:txBody>
          <a:bodyPr>
            <a:normAutofit/>
          </a:bodyPr>
          <a:lstStyle>
            <a:lvl1pPr marL="0" indent="0">
              <a:spcBef>
                <a:spcPts val="8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BADBF3DD-8B6D-46AA-BCA9-242D4EF63DDF}" type="datetime1">
              <a:rPr lang="en-US" smtClean="0"/>
              <a:t>9/8/2020</a:t>
            </a:fld>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3616132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frame"/>
          <p:cNvSpPr/>
          <p:nvPr/>
        </p:nvSpPr>
        <p:spPr>
          <a:xfrm>
            <a:off x="1217610" y="1019175"/>
            <a:ext cx="6126480" cy="4572000"/>
          </a:xfrm>
          <a:prstGeom prst="rect">
            <a:avLst/>
          </a:prstGeom>
          <a:noFill/>
          <a:ln w="101600">
            <a:solidFill>
              <a:schemeClr val="accent1">
                <a:lumMod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2" name="Title 1"/>
          <p:cNvSpPr>
            <a:spLocks noGrp="1"/>
          </p:cNvSpPr>
          <p:nvPr>
            <p:ph type="title"/>
          </p:nvPr>
        </p:nvSpPr>
        <p:spPr>
          <a:xfrm>
            <a:off x="7923214" y="1371600"/>
            <a:ext cx="3124200" cy="2057400"/>
          </a:xfrm>
        </p:spPr>
        <p:txBody>
          <a:bodyPr anchor="b">
            <a:normAutofit/>
          </a:bodyPr>
          <a:lstStyle>
            <a:lvl1pPr algn="l">
              <a:defRPr sz="32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400490" y="1202055"/>
            <a:ext cx="5760720" cy="4206240"/>
          </a:xfrm>
          <a:solidFill>
            <a:schemeClr val="bg1">
              <a:lumMod val="95000"/>
            </a:schemeClr>
          </a:solidFill>
        </p:spPr>
        <p:txBody>
          <a:bodyPr tIns="914400">
            <a:normAutofit/>
          </a:bodyPr>
          <a:lstStyle>
            <a:lvl1pPr marL="0" indent="0" algn="ctr">
              <a:spcBef>
                <a:spcPts val="0"/>
              </a:spcBef>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
        <p:nvSpPr>
          <p:cNvPr id="4" name="Text Placeholder 3"/>
          <p:cNvSpPr>
            <a:spLocks noGrp="1"/>
          </p:cNvSpPr>
          <p:nvPr>
            <p:ph type="body" sz="half" idx="2"/>
          </p:nvPr>
        </p:nvSpPr>
        <p:spPr>
          <a:xfrm>
            <a:off x="7923214" y="3536829"/>
            <a:ext cx="3124200" cy="1797171"/>
          </a:xfrm>
        </p:spPr>
        <p:txBody>
          <a:bodyPr>
            <a:normAutofit/>
          </a:bodyPr>
          <a:lstStyle>
            <a:lvl1pPr marL="0" indent="0">
              <a:spcBef>
                <a:spcPts val="8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23C41AE9-3D4A-4A08-B03D-DC6D2ADF5464}" type="datetime1">
              <a:rPr lang="en-US" smtClean="0"/>
              <a:t>9/8/2020</a:t>
            </a:fld>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19318627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4" name="bottom graphic"/>
          <p:cNvGrpSpPr/>
          <p:nvPr/>
        </p:nvGrpSpPr>
        <p:grpSpPr>
          <a:xfrm>
            <a:off x="0" y="6309360"/>
            <a:ext cx="12190231" cy="548640"/>
            <a:chOff x="0" y="6309360"/>
            <a:chExt cx="12190231" cy="548640"/>
          </a:xfrm>
        </p:grpSpPr>
        <p:sp>
          <p:nvSpPr>
            <p:cNvPr id="7" name="Rectangle 6"/>
            <p:cNvSpPr/>
            <p:nvPr/>
          </p:nvSpPr>
          <p:spPr>
            <a:xfrm>
              <a:off x="0" y="6400800"/>
              <a:ext cx="12188825" cy="4572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dirty="0"/>
            </a:p>
          </p:txBody>
        </p:sp>
        <p:sp>
          <p:nvSpPr>
            <p:cNvPr id="8" name="Rectangle 7"/>
            <p:cNvSpPr/>
            <p:nvPr/>
          </p:nvSpPr>
          <p:spPr>
            <a:xfrm>
              <a:off x="1279" y="6309360"/>
              <a:ext cx="12188952" cy="972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9" name="Rectangle 8"/>
            <p:cNvSpPr/>
            <p:nvPr/>
          </p:nvSpPr>
          <p:spPr>
            <a:xfrm>
              <a:off x="1279" y="6379143"/>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grpSp>
        <p:nvGrpSpPr>
          <p:cNvPr id="10" name="top graphic"/>
          <p:cNvGrpSpPr/>
          <p:nvPr/>
        </p:nvGrpSpPr>
        <p:grpSpPr>
          <a:xfrm>
            <a:off x="1279" y="0"/>
            <a:ext cx="12188952" cy="320040"/>
            <a:chOff x="1279" y="0"/>
            <a:chExt cx="12188952" cy="320040"/>
          </a:xfrm>
        </p:grpSpPr>
        <p:sp>
          <p:nvSpPr>
            <p:cNvPr id="11" name="Rectangle 10"/>
            <p:cNvSpPr/>
            <p:nvPr/>
          </p:nvSpPr>
          <p:spPr>
            <a:xfrm>
              <a:off x="1279" y="0"/>
              <a:ext cx="12188952" cy="17023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2" name="Rectangle 11"/>
            <p:cNvSpPr/>
            <p:nvPr/>
          </p:nvSpPr>
          <p:spPr>
            <a:xfrm>
              <a:off x="1279" y="170234"/>
              <a:ext cx="12188952" cy="14980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3" name="Rectangle 12"/>
            <p:cNvSpPr/>
            <p:nvPr/>
          </p:nvSpPr>
          <p:spPr>
            <a:xfrm>
              <a:off x="1279" y="231421"/>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sp>
        <p:nvSpPr>
          <p:cNvPr id="2" name="Title Placeholder 1"/>
          <p:cNvSpPr>
            <a:spLocks noGrp="1"/>
          </p:cNvSpPr>
          <p:nvPr>
            <p:ph type="title"/>
          </p:nvPr>
        </p:nvSpPr>
        <p:spPr>
          <a:xfrm>
            <a:off x="1522876" y="609600"/>
            <a:ext cx="9143538" cy="10668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2876" y="1905000"/>
            <a:ext cx="9143538" cy="369746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bwMode="auto">
          <a:xfrm>
            <a:off x="1507498" y="6516865"/>
            <a:ext cx="6062145" cy="228600"/>
          </a:xfrm>
          <a:prstGeom prst="rect">
            <a:avLst/>
          </a:prstGeom>
        </p:spPr>
        <p:txBody>
          <a:bodyPr vert="horz" lIns="91440" tIns="45720" rIns="91440" bIns="45720" rtlCol="0" anchor="ctr"/>
          <a:lstStyle>
            <a:lvl1pPr algn="l">
              <a:defRPr sz="1100" cap="all" baseline="0">
                <a:solidFill>
                  <a:schemeClr val="bg1"/>
                </a:solidFill>
              </a:defRPr>
            </a:lvl1pPr>
          </a:lstStyle>
          <a:p>
            <a:r>
              <a:rPr lang="en-US" dirty="0"/>
              <a:t>Add a footer</a:t>
            </a:r>
          </a:p>
        </p:txBody>
      </p:sp>
      <p:sp>
        <p:nvSpPr>
          <p:cNvPr id="4" name="Date Placeholder 3"/>
          <p:cNvSpPr>
            <a:spLocks noGrp="1"/>
          </p:cNvSpPr>
          <p:nvPr>
            <p:ph type="dt" sz="half" idx="2"/>
          </p:nvPr>
        </p:nvSpPr>
        <p:spPr bwMode="auto">
          <a:xfrm>
            <a:off x="7994363" y="6516865"/>
            <a:ext cx="1327622" cy="228600"/>
          </a:xfrm>
          <a:prstGeom prst="rect">
            <a:avLst/>
          </a:prstGeom>
        </p:spPr>
        <p:txBody>
          <a:bodyPr vert="horz" lIns="91440" tIns="45720" rIns="91440" bIns="45720" rtlCol="0" anchor="ctr"/>
          <a:lstStyle>
            <a:lvl1pPr algn="r">
              <a:defRPr sz="1100">
                <a:solidFill>
                  <a:schemeClr val="bg1"/>
                </a:solidFill>
              </a:defRPr>
            </a:lvl1pPr>
          </a:lstStyle>
          <a:p>
            <a:fld id="{5C6E67D0-0200-42BE-A0B2-78C70FBBB312}" type="datetime1">
              <a:rPr lang="en-US" smtClean="0"/>
              <a:pPr/>
              <a:t>9/8/2020</a:t>
            </a:fld>
            <a:endParaRPr lang="en-US" dirty="0"/>
          </a:p>
        </p:txBody>
      </p:sp>
      <p:sp>
        <p:nvSpPr>
          <p:cNvPr id="6" name="Slide Number Placeholder 5"/>
          <p:cNvSpPr>
            <a:spLocks noGrp="1"/>
          </p:cNvSpPr>
          <p:nvPr>
            <p:ph type="sldNum" sz="quarter" idx="4"/>
          </p:nvPr>
        </p:nvSpPr>
        <p:spPr bwMode="auto">
          <a:xfrm>
            <a:off x="9730094" y="6516865"/>
            <a:ext cx="936319" cy="228600"/>
          </a:xfrm>
          <a:prstGeom prst="rect">
            <a:avLst/>
          </a:prstGeom>
        </p:spPr>
        <p:txBody>
          <a:bodyPr vert="horz" lIns="91440" tIns="45720" rIns="91440" bIns="45720" rtlCol="0" anchor="ctr"/>
          <a:lstStyle>
            <a:lvl1pPr algn="r">
              <a:defRPr sz="1100">
                <a:solidFill>
                  <a:schemeClr val="bg1"/>
                </a:solidFill>
              </a:defRPr>
            </a:lvl1p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3310681898"/>
      </p:ext>
    </p:extLst>
  </p:cSld>
  <p:clrMap bg1="lt1" tx1="dk1" bg2="lt2" tx2="dk2" accent1="accent1" accent2="accent2" accent3="accent3" accent4="accent4" accent5="accent5" accent6="accent6" hlink="hlink" folHlink="folHlink"/>
  <p:sldLayoutIdLst>
    <p:sldLayoutId id="2147483925" r:id="rId1"/>
    <p:sldLayoutId id="2147483926" r:id="rId2"/>
    <p:sldLayoutId id="2147483927" r:id="rId3"/>
    <p:sldLayoutId id="2147483928" r:id="rId4"/>
    <p:sldLayoutId id="2147483929" r:id="rId5"/>
    <p:sldLayoutId id="2147483930" r:id="rId6"/>
    <p:sldLayoutId id="2147483931" r:id="rId7"/>
    <p:sldLayoutId id="2147483932" r:id="rId8"/>
    <p:sldLayoutId id="2147483933" r:id="rId9"/>
    <p:sldLayoutId id="2147483934" r:id="rId10"/>
    <p:sldLayoutId id="2147483935" r:id="rId11"/>
    <p:sldLayoutId id="2147483914"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200" kern="1200">
          <a:solidFill>
            <a:schemeClr val="accent1">
              <a:lumMod val="50000"/>
            </a:schemeClr>
          </a:solidFill>
          <a:latin typeface="+mj-lt"/>
          <a:ea typeface="+mj-ea"/>
          <a:cs typeface="+mj-cs"/>
        </a:defRPr>
      </a:lvl1pPr>
    </p:titleStyle>
    <p:bodyStyle>
      <a:lvl1pPr marL="274320" indent="-274320" algn="l" defTabSz="914400" rtl="0" eaLnBrk="1" latinLnBrk="0" hangingPunct="1">
        <a:lnSpc>
          <a:spcPct val="90000"/>
        </a:lnSpc>
        <a:spcBef>
          <a:spcPts val="1800"/>
        </a:spcBef>
        <a:buClr>
          <a:schemeClr val="tx1"/>
        </a:buClr>
        <a:buSzPct val="80000"/>
        <a:buFont typeface="Wingdings" pitchFamily="2" charset="2"/>
        <a:buChar char="§"/>
        <a:defRPr sz="2400" kern="1200">
          <a:solidFill>
            <a:schemeClr val="tx1"/>
          </a:solidFill>
          <a:latin typeface="+mn-lt"/>
          <a:ea typeface="+mn-ea"/>
          <a:cs typeface="+mn-cs"/>
        </a:defRPr>
      </a:lvl1pPr>
      <a:lvl2pPr marL="548640" indent="-228600" algn="l" defTabSz="914400" rtl="0" eaLnBrk="1" latinLnBrk="0" hangingPunct="1">
        <a:lnSpc>
          <a:spcPct val="90000"/>
        </a:lnSpc>
        <a:spcBef>
          <a:spcPts val="1000"/>
        </a:spcBef>
        <a:buClr>
          <a:schemeClr val="tx1"/>
        </a:buClr>
        <a:buSzPct val="100000"/>
        <a:buFont typeface="Arial" pitchFamily="34" charset="0"/>
        <a:buChar char="–"/>
        <a:defRPr sz="2000" kern="1200">
          <a:solidFill>
            <a:schemeClr val="tx1"/>
          </a:solidFill>
          <a:latin typeface="+mn-lt"/>
          <a:ea typeface="+mn-ea"/>
          <a:cs typeface="+mn-cs"/>
        </a:defRPr>
      </a:lvl2pPr>
      <a:lvl3pPr marL="822960" indent="-228600" algn="l" defTabSz="914400" rtl="0" eaLnBrk="1" latinLnBrk="0" hangingPunct="1">
        <a:lnSpc>
          <a:spcPct val="90000"/>
        </a:lnSpc>
        <a:spcBef>
          <a:spcPts val="800"/>
        </a:spcBef>
        <a:buClr>
          <a:schemeClr val="tx1"/>
        </a:buClr>
        <a:buSzPct val="80000"/>
        <a:buFont typeface="Wingdings" pitchFamily="2" charset="2"/>
        <a:buChar char="§"/>
        <a:defRPr sz="1800" kern="1200">
          <a:solidFill>
            <a:schemeClr val="tx1"/>
          </a:solidFill>
          <a:latin typeface="+mn-lt"/>
          <a:ea typeface="+mn-ea"/>
          <a:cs typeface="+mn-cs"/>
        </a:defRPr>
      </a:lvl3pPr>
      <a:lvl4pPr marL="10972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4pPr>
      <a:lvl5pPr marL="13258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5pPr>
      <a:lvl6pPr marL="15544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6pPr>
      <a:lvl7pPr marL="17830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7pPr>
      <a:lvl8pPr marL="20116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8pPr>
      <a:lvl9pPr marL="22402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8.xml"/><Relationship Id="rId1" Type="http://schemas.openxmlformats.org/officeDocument/2006/relationships/slideLayout" Target="../slideLayouts/slideLayout6.xml"/><Relationship Id="rId4" Type="http://schemas.openxmlformats.org/officeDocument/2006/relationships/image" Target="../media/image28.png"/></Relationships>
</file>

<file path=ppt/slides/_rels/slide2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0.xml"/><Relationship Id="rId1" Type="http://schemas.openxmlformats.org/officeDocument/2006/relationships/slideLayout" Target="../slideLayouts/slideLayout6.xml"/><Relationship Id="rId4" Type="http://schemas.openxmlformats.org/officeDocument/2006/relationships/image" Target="../media/image3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8" Type="http://schemas.openxmlformats.org/officeDocument/2006/relationships/comments" Target="../comments/comment2.xml"/><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1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omments" Target="../comments/comment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5400" dirty="0"/>
              <a:t>KU-EDW-DATA-PT-07-2020-U-C</a:t>
            </a:r>
            <a:r>
              <a:rPr lang="en-US" dirty="0"/>
              <a:t> </a:t>
            </a:r>
            <a:r>
              <a:rPr lang="en-US" sz="5400" dirty="0"/>
              <a:t>Project 1</a:t>
            </a:r>
            <a:endParaRPr lang="en-US" dirty="0"/>
          </a:p>
        </p:txBody>
      </p:sp>
      <p:sp>
        <p:nvSpPr>
          <p:cNvPr id="3" name="Content Placeholder 2"/>
          <p:cNvSpPr>
            <a:spLocks noGrp="1"/>
          </p:cNvSpPr>
          <p:nvPr>
            <p:ph type="subTitle" idx="1"/>
          </p:nvPr>
        </p:nvSpPr>
        <p:spPr/>
        <p:txBody>
          <a:bodyPr>
            <a:normAutofit/>
          </a:bodyPr>
          <a:lstStyle/>
          <a:p>
            <a:r>
              <a:rPr lang="en-US" dirty="0"/>
              <a:t>Presented By: </a:t>
            </a:r>
            <a:r>
              <a:rPr lang="en-US"/>
              <a:t>The Four Loopers</a:t>
            </a:r>
            <a:endParaRPr lang="en-US" dirty="0"/>
          </a:p>
          <a:p>
            <a:r>
              <a:rPr lang="en-US" i="1" dirty="0"/>
              <a:t>Hali Bielser, Kristen </a:t>
            </a:r>
            <a:r>
              <a:rPr lang="en-US" i="1" dirty="0" err="1"/>
              <a:t>Harnack</a:t>
            </a:r>
            <a:r>
              <a:rPr lang="en-US" i="1" dirty="0"/>
              <a:t>, Mindy Ketchum &amp; Brittany </a:t>
            </a:r>
            <a:r>
              <a:rPr lang="en-US" i="1" dirty="0" err="1"/>
              <a:t>Oullette</a:t>
            </a:r>
            <a:endParaRPr lang="en-US" i="1" dirty="0"/>
          </a:p>
        </p:txBody>
      </p:sp>
    </p:spTree>
    <p:extLst>
      <p:ext uri="{BB962C8B-B14F-4D97-AF65-F5344CB8AC3E}">
        <p14:creationId xmlns:p14="http://schemas.microsoft.com/office/powerpoint/2010/main" val="29571895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DD051-32BC-4EEA-B089-E9D7BAB9AFE8}"/>
              </a:ext>
            </a:extLst>
          </p:cNvPr>
          <p:cNvSpPr>
            <a:spLocks noGrp="1"/>
          </p:cNvSpPr>
          <p:nvPr>
            <p:ph type="ctrTitle"/>
          </p:nvPr>
        </p:nvSpPr>
        <p:spPr>
          <a:xfrm>
            <a:off x="1522414" y="1905000"/>
            <a:ext cx="9143998" cy="2667000"/>
          </a:xfrm>
        </p:spPr>
        <p:txBody>
          <a:bodyPr anchor="b">
            <a:normAutofit/>
          </a:bodyPr>
          <a:lstStyle/>
          <a:p>
            <a:r>
              <a:rPr lang="en-US" sz="6000" dirty="0"/>
              <a:t>Data Cleanup &amp; Exploration</a:t>
            </a:r>
          </a:p>
        </p:txBody>
      </p:sp>
    </p:spTree>
    <p:extLst>
      <p:ext uri="{BB962C8B-B14F-4D97-AF65-F5344CB8AC3E}">
        <p14:creationId xmlns:p14="http://schemas.microsoft.com/office/powerpoint/2010/main" val="14291171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22876" y="609600"/>
            <a:ext cx="9143538" cy="1066800"/>
          </a:xfrm>
        </p:spPr>
        <p:txBody>
          <a:bodyPr anchor="b">
            <a:normAutofit/>
          </a:bodyPr>
          <a:lstStyle/>
          <a:p>
            <a:r>
              <a:rPr lang="en-US" dirty="0"/>
              <a:t>Exploration &amp; Cleanup Process</a:t>
            </a:r>
          </a:p>
        </p:txBody>
      </p:sp>
      <p:graphicFrame>
        <p:nvGraphicFramePr>
          <p:cNvPr id="5" name="Content Placeholder 1">
            <a:extLst>
              <a:ext uri="{FF2B5EF4-FFF2-40B4-BE49-F238E27FC236}">
                <a16:creationId xmlns:a16="http://schemas.microsoft.com/office/drawing/2014/main" id="{47FC2124-A60C-4D69-BF2A-87E754483324}"/>
              </a:ext>
            </a:extLst>
          </p:cNvPr>
          <p:cNvGraphicFramePr>
            <a:graphicFrameLocks noGrp="1"/>
          </p:cNvGraphicFramePr>
          <p:nvPr>
            <p:ph idx="1"/>
            <p:extLst>
              <p:ext uri="{D42A27DB-BD31-4B8C-83A1-F6EECF244321}">
                <p14:modId xmlns:p14="http://schemas.microsoft.com/office/powerpoint/2010/main" val="1465033406"/>
              </p:ext>
            </p:extLst>
          </p:nvPr>
        </p:nvGraphicFramePr>
        <p:xfrm>
          <a:off x="1522876" y="1905000"/>
          <a:ext cx="9143538" cy="369746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558687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6395A3BB-A2D0-4501-8735-C66B9DC26A00}"/>
              </a:ext>
            </a:extLst>
          </p:cNvPr>
          <p:cNvSpPr>
            <a:spLocks noGrp="1"/>
          </p:cNvSpPr>
          <p:nvPr>
            <p:ph type="title"/>
          </p:nvPr>
        </p:nvSpPr>
        <p:spPr>
          <a:xfrm>
            <a:off x="1522876" y="609600"/>
            <a:ext cx="9143538" cy="1066800"/>
          </a:xfrm>
        </p:spPr>
        <p:txBody>
          <a:bodyPr/>
          <a:lstStyle/>
          <a:p>
            <a:r>
              <a:rPr lang="en-US" dirty="0"/>
              <a:t>Prepare Data: Complete Data Set</a:t>
            </a:r>
          </a:p>
        </p:txBody>
      </p:sp>
      <p:pic>
        <p:nvPicPr>
          <p:cNvPr id="6" name="Picture Placeholder 5">
            <a:extLst>
              <a:ext uri="{FF2B5EF4-FFF2-40B4-BE49-F238E27FC236}">
                <a16:creationId xmlns:a16="http://schemas.microsoft.com/office/drawing/2014/main" id="{082E3750-8284-4AB8-A9BD-F926452A6281}"/>
              </a:ext>
            </a:extLst>
          </p:cNvPr>
          <p:cNvPicPr>
            <a:picLocks noGrp="1" noChangeAspect="1"/>
          </p:cNvPicPr>
          <p:nvPr>
            <p:ph idx="1"/>
          </p:nvPr>
        </p:nvPicPr>
        <p:blipFill>
          <a:blip r:embed="rId3"/>
          <a:srcRect/>
          <a:stretch/>
        </p:blipFill>
        <p:spPr>
          <a:xfrm>
            <a:off x="1522876" y="2147561"/>
            <a:ext cx="9143538" cy="3212342"/>
          </a:xfrm>
          <a:noFill/>
          <a:ln w="76200">
            <a:solidFill>
              <a:schemeClr val="accent1">
                <a:lumMod val="50000"/>
              </a:schemeClr>
            </a:solidFill>
          </a:ln>
        </p:spPr>
      </p:pic>
    </p:spTree>
    <p:extLst>
      <p:ext uri="{BB962C8B-B14F-4D97-AF65-F5344CB8AC3E}">
        <p14:creationId xmlns:p14="http://schemas.microsoft.com/office/powerpoint/2010/main" val="24692274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4CE5B-7C54-4A76-BA2C-672750FE92D6}"/>
              </a:ext>
            </a:extLst>
          </p:cNvPr>
          <p:cNvSpPr>
            <a:spLocks noGrp="1"/>
          </p:cNvSpPr>
          <p:nvPr>
            <p:ph type="title"/>
          </p:nvPr>
        </p:nvSpPr>
        <p:spPr/>
        <p:txBody>
          <a:bodyPr/>
          <a:lstStyle/>
          <a:p>
            <a:r>
              <a:rPr lang="en-US" dirty="0"/>
              <a:t>Prepare Data: Visualize Relationships</a:t>
            </a:r>
          </a:p>
        </p:txBody>
      </p:sp>
      <p:pic>
        <p:nvPicPr>
          <p:cNvPr id="11" name="Content Placeholder 10" descr="A screenshot of a cell phone&#10;&#10;Description automatically generated">
            <a:extLst>
              <a:ext uri="{FF2B5EF4-FFF2-40B4-BE49-F238E27FC236}">
                <a16:creationId xmlns:a16="http://schemas.microsoft.com/office/drawing/2014/main" id="{220203FF-8A6E-40FA-96B9-350E5FCD997A}"/>
              </a:ext>
            </a:extLst>
          </p:cNvPr>
          <p:cNvPicPr>
            <a:picLocks noGrp="1" noChangeAspect="1"/>
          </p:cNvPicPr>
          <p:nvPr>
            <p:ph idx="1"/>
          </p:nvPr>
        </p:nvPicPr>
        <p:blipFill>
          <a:blip r:embed="rId3"/>
          <a:stretch>
            <a:fillRect/>
          </a:stretch>
        </p:blipFill>
        <p:spPr>
          <a:xfrm>
            <a:off x="2897862" y="1828800"/>
            <a:ext cx="6393099" cy="4114800"/>
          </a:xfrm>
          <a:ln w="76200">
            <a:solidFill>
              <a:schemeClr val="accent1">
                <a:lumMod val="50000"/>
              </a:schemeClr>
            </a:solidFill>
          </a:ln>
        </p:spPr>
      </p:pic>
    </p:spTree>
    <p:extLst>
      <p:ext uri="{BB962C8B-B14F-4D97-AF65-F5344CB8AC3E}">
        <p14:creationId xmlns:p14="http://schemas.microsoft.com/office/powerpoint/2010/main" val="1541644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4CE5B-7C54-4A76-BA2C-672750FE92D6}"/>
              </a:ext>
            </a:extLst>
          </p:cNvPr>
          <p:cNvSpPr>
            <a:spLocks noGrp="1"/>
          </p:cNvSpPr>
          <p:nvPr>
            <p:ph type="title"/>
          </p:nvPr>
        </p:nvSpPr>
        <p:spPr/>
        <p:txBody>
          <a:bodyPr/>
          <a:lstStyle/>
          <a:p>
            <a:r>
              <a:rPr lang="en-US" dirty="0"/>
              <a:t>Prepare Data: Incorporate Google Places API</a:t>
            </a:r>
          </a:p>
        </p:txBody>
      </p:sp>
      <p:pic>
        <p:nvPicPr>
          <p:cNvPr id="11" name="Content Placeholder 10">
            <a:extLst>
              <a:ext uri="{FF2B5EF4-FFF2-40B4-BE49-F238E27FC236}">
                <a16:creationId xmlns:a16="http://schemas.microsoft.com/office/drawing/2014/main" id="{220203FF-8A6E-40FA-96B9-350E5FCD997A}"/>
              </a:ext>
            </a:extLst>
          </p:cNvPr>
          <p:cNvPicPr>
            <a:picLocks noGrp="1" noChangeAspect="1"/>
          </p:cNvPicPr>
          <p:nvPr>
            <p:ph idx="1"/>
          </p:nvPr>
        </p:nvPicPr>
        <p:blipFill>
          <a:blip r:embed="rId3"/>
          <a:srcRect/>
          <a:stretch/>
        </p:blipFill>
        <p:spPr>
          <a:xfrm>
            <a:off x="2897862" y="2246657"/>
            <a:ext cx="6393099" cy="3431485"/>
          </a:xfrm>
          <a:ln w="76200">
            <a:solidFill>
              <a:schemeClr val="accent1">
                <a:lumMod val="50000"/>
              </a:schemeClr>
            </a:solidFill>
          </a:ln>
        </p:spPr>
      </p:pic>
    </p:spTree>
    <p:extLst>
      <p:ext uri="{BB962C8B-B14F-4D97-AF65-F5344CB8AC3E}">
        <p14:creationId xmlns:p14="http://schemas.microsoft.com/office/powerpoint/2010/main" val="599621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923214" y="1371600"/>
            <a:ext cx="3124200" cy="2057400"/>
          </a:xfrm>
        </p:spPr>
        <p:txBody>
          <a:bodyPr anchor="b">
            <a:normAutofit/>
          </a:bodyPr>
          <a:lstStyle/>
          <a:p>
            <a:r>
              <a:rPr lang="en-US" dirty="0"/>
              <a:t>Unanticipated Insights</a:t>
            </a:r>
          </a:p>
        </p:txBody>
      </p:sp>
      <p:pic>
        <p:nvPicPr>
          <p:cNvPr id="5" name="Picture 4" descr="A close up of a map&#10;&#10;Description automatically generated">
            <a:extLst>
              <a:ext uri="{FF2B5EF4-FFF2-40B4-BE49-F238E27FC236}">
                <a16:creationId xmlns:a16="http://schemas.microsoft.com/office/drawing/2014/main" id="{B83940A4-24F5-4FEB-A0D8-2AEF328905F9}"/>
              </a:ext>
            </a:extLst>
          </p:cNvPr>
          <p:cNvPicPr>
            <a:picLocks noChangeAspect="1"/>
          </p:cNvPicPr>
          <p:nvPr/>
        </p:nvPicPr>
        <p:blipFill>
          <a:blip r:embed="rId3"/>
          <a:stretch>
            <a:fillRect/>
          </a:stretch>
        </p:blipFill>
        <p:spPr>
          <a:xfrm>
            <a:off x="1400490" y="1384935"/>
            <a:ext cx="5760720" cy="3840479"/>
          </a:xfrm>
          <a:prstGeom prst="rect">
            <a:avLst/>
          </a:prstGeom>
          <a:noFill/>
        </p:spPr>
      </p:pic>
      <p:sp>
        <p:nvSpPr>
          <p:cNvPr id="2" name="Content Placeholder 1"/>
          <p:cNvSpPr>
            <a:spLocks noGrp="1"/>
          </p:cNvSpPr>
          <p:nvPr>
            <p:ph type="body" sz="half" idx="2"/>
          </p:nvPr>
        </p:nvSpPr>
        <p:spPr>
          <a:xfrm>
            <a:off x="7923214" y="3536829"/>
            <a:ext cx="3124200" cy="1797171"/>
          </a:xfrm>
        </p:spPr>
        <p:txBody>
          <a:bodyPr>
            <a:normAutofit/>
          </a:bodyPr>
          <a:lstStyle/>
          <a:p>
            <a:r>
              <a:rPr lang="en-US" dirty="0"/>
              <a:t>Weak correlation between fair health and obesity (.193)</a:t>
            </a:r>
          </a:p>
          <a:p>
            <a:endParaRPr lang="en-US" dirty="0"/>
          </a:p>
          <a:p>
            <a:pPr lvl="1"/>
            <a:endParaRPr lang="en-US" sz="1600"/>
          </a:p>
        </p:txBody>
      </p:sp>
    </p:spTree>
    <p:extLst>
      <p:ext uri="{BB962C8B-B14F-4D97-AF65-F5344CB8AC3E}">
        <p14:creationId xmlns:p14="http://schemas.microsoft.com/office/powerpoint/2010/main" val="32242439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923214" y="1371600"/>
            <a:ext cx="3124200" cy="2057400"/>
          </a:xfrm>
        </p:spPr>
        <p:txBody>
          <a:bodyPr anchor="b">
            <a:normAutofit/>
          </a:bodyPr>
          <a:lstStyle/>
          <a:p>
            <a:r>
              <a:rPr lang="en-US" dirty="0"/>
              <a:t>Unanticipated Insights</a:t>
            </a:r>
          </a:p>
        </p:txBody>
      </p:sp>
      <p:pic>
        <p:nvPicPr>
          <p:cNvPr id="6" name="Picture 5" descr="A screenshot of a cell phone&#10;&#10;Description automatically generated">
            <a:extLst>
              <a:ext uri="{FF2B5EF4-FFF2-40B4-BE49-F238E27FC236}">
                <a16:creationId xmlns:a16="http://schemas.microsoft.com/office/drawing/2014/main" id="{1CEC19A1-952A-4157-AD90-135D62ACB6BF}"/>
              </a:ext>
            </a:extLst>
          </p:cNvPr>
          <p:cNvPicPr>
            <a:picLocks noChangeAspect="1"/>
          </p:cNvPicPr>
          <p:nvPr/>
        </p:nvPicPr>
        <p:blipFill>
          <a:blip r:embed="rId3"/>
          <a:stretch>
            <a:fillRect/>
          </a:stretch>
        </p:blipFill>
        <p:spPr>
          <a:xfrm>
            <a:off x="1400490" y="1384935"/>
            <a:ext cx="5760720" cy="3840479"/>
          </a:xfrm>
          <a:prstGeom prst="rect">
            <a:avLst/>
          </a:prstGeom>
          <a:noFill/>
        </p:spPr>
      </p:pic>
      <p:sp>
        <p:nvSpPr>
          <p:cNvPr id="2" name="Content Placeholder 1"/>
          <p:cNvSpPr>
            <a:spLocks noGrp="1"/>
          </p:cNvSpPr>
          <p:nvPr>
            <p:ph type="body" sz="half" idx="2"/>
          </p:nvPr>
        </p:nvSpPr>
        <p:spPr>
          <a:xfrm>
            <a:off x="7923214" y="3536829"/>
            <a:ext cx="3124200" cy="1797171"/>
          </a:xfrm>
        </p:spPr>
        <p:txBody>
          <a:bodyPr>
            <a:normAutofit/>
          </a:bodyPr>
          <a:lstStyle/>
          <a:p>
            <a:r>
              <a:rPr lang="en-US" dirty="0"/>
              <a:t>Weak correlation between fair health and income ratio (.286)</a:t>
            </a:r>
          </a:p>
          <a:p>
            <a:endParaRPr lang="en-US" dirty="0"/>
          </a:p>
          <a:p>
            <a:pPr lvl="1"/>
            <a:endParaRPr lang="en-US" sz="1600"/>
          </a:p>
        </p:txBody>
      </p:sp>
    </p:spTree>
    <p:extLst>
      <p:ext uri="{BB962C8B-B14F-4D97-AF65-F5344CB8AC3E}">
        <p14:creationId xmlns:p14="http://schemas.microsoft.com/office/powerpoint/2010/main" val="22185391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923214" y="1371600"/>
            <a:ext cx="3124200" cy="2057400"/>
          </a:xfrm>
        </p:spPr>
        <p:txBody>
          <a:bodyPr anchor="b">
            <a:normAutofit/>
          </a:bodyPr>
          <a:lstStyle/>
          <a:p>
            <a:r>
              <a:rPr lang="en-US" dirty="0"/>
              <a:t>Unanticipated Insights</a:t>
            </a:r>
          </a:p>
        </p:txBody>
      </p:sp>
      <p:pic>
        <p:nvPicPr>
          <p:cNvPr id="6" name="Picture 5">
            <a:extLst>
              <a:ext uri="{FF2B5EF4-FFF2-40B4-BE49-F238E27FC236}">
                <a16:creationId xmlns:a16="http://schemas.microsoft.com/office/drawing/2014/main" id="{1CEC19A1-952A-4157-AD90-135D62ACB6BF}"/>
              </a:ext>
            </a:extLst>
          </p:cNvPr>
          <p:cNvPicPr>
            <a:picLocks noChangeAspect="1"/>
          </p:cNvPicPr>
          <p:nvPr/>
        </p:nvPicPr>
        <p:blipFill>
          <a:blip r:embed="rId3"/>
          <a:srcRect/>
          <a:stretch/>
        </p:blipFill>
        <p:spPr>
          <a:xfrm>
            <a:off x="1400490" y="1844711"/>
            <a:ext cx="5760719" cy="2920927"/>
          </a:xfrm>
          <a:prstGeom prst="rect">
            <a:avLst/>
          </a:prstGeom>
          <a:noFill/>
        </p:spPr>
      </p:pic>
      <p:sp>
        <p:nvSpPr>
          <p:cNvPr id="2" name="Content Placeholder 1"/>
          <p:cNvSpPr>
            <a:spLocks noGrp="1"/>
          </p:cNvSpPr>
          <p:nvPr>
            <p:ph type="body" sz="half" idx="2"/>
          </p:nvPr>
        </p:nvSpPr>
        <p:spPr>
          <a:xfrm>
            <a:off x="7923214" y="3536829"/>
            <a:ext cx="3124200" cy="1797171"/>
          </a:xfrm>
        </p:spPr>
        <p:txBody>
          <a:bodyPr>
            <a:normAutofit/>
          </a:bodyPr>
          <a:lstStyle/>
          <a:p>
            <a:r>
              <a:rPr lang="en-US" sz="1600" dirty="0"/>
              <a:t>Poo</a:t>
            </a:r>
            <a:r>
              <a:rPr lang="en-US" dirty="0"/>
              <a:t>r health concentrated in southern states</a:t>
            </a:r>
            <a:endParaRPr lang="en-US" sz="1600" dirty="0"/>
          </a:p>
        </p:txBody>
      </p:sp>
    </p:spTree>
    <p:extLst>
      <p:ext uri="{BB962C8B-B14F-4D97-AF65-F5344CB8AC3E}">
        <p14:creationId xmlns:p14="http://schemas.microsoft.com/office/powerpoint/2010/main" val="1113675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A60E66-33D8-4877-B206-DDC84EAB1D4D}"/>
              </a:ext>
            </a:extLst>
          </p:cNvPr>
          <p:cNvSpPr>
            <a:spLocks noGrp="1"/>
          </p:cNvSpPr>
          <p:nvPr>
            <p:ph type="title"/>
          </p:nvPr>
        </p:nvSpPr>
        <p:spPr/>
        <p:txBody>
          <a:bodyPr/>
          <a:lstStyle/>
          <a:p>
            <a:r>
              <a:rPr lang="en-US" dirty="0"/>
              <a:t>Unanticipated Insights</a:t>
            </a:r>
          </a:p>
        </p:txBody>
      </p:sp>
      <p:sp>
        <p:nvSpPr>
          <p:cNvPr id="4" name="Text Placeholder 3">
            <a:extLst>
              <a:ext uri="{FF2B5EF4-FFF2-40B4-BE49-F238E27FC236}">
                <a16:creationId xmlns:a16="http://schemas.microsoft.com/office/drawing/2014/main" id="{00A7DCDD-8CE5-4653-9C13-5267B2596E91}"/>
              </a:ext>
            </a:extLst>
          </p:cNvPr>
          <p:cNvSpPr>
            <a:spLocks noGrp="1"/>
          </p:cNvSpPr>
          <p:nvPr>
            <p:ph type="body" sz="half" idx="2"/>
          </p:nvPr>
        </p:nvSpPr>
        <p:spPr>
          <a:xfrm>
            <a:off x="7923214" y="3536829"/>
            <a:ext cx="2895598" cy="1797171"/>
          </a:xfrm>
        </p:spPr>
        <p:txBody>
          <a:bodyPr/>
          <a:lstStyle/>
          <a:p>
            <a:r>
              <a:rPr lang="en-US" dirty="0"/>
              <a:t>Subway was often the closest fast food.</a:t>
            </a:r>
          </a:p>
        </p:txBody>
      </p:sp>
      <p:pic>
        <p:nvPicPr>
          <p:cNvPr id="17" name="Picture 16">
            <a:extLst>
              <a:ext uri="{FF2B5EF4-FFF2-40B4-BE49-F238E27FC236}">
                <a16:creationId xmlns:a16="http://schemas.microsoft.com/office/drawing/2014/main" id="{DCFAFDC9-600C-46F8-A18E-97510F6D74D2}"/>
              </a:ext>
            </a:extLst>
          </p:cNvPr>
          <p:cNvPicPr>
            <a:picLocks noChangeAspect="1"/>
          </p:cNvPicPr>
          <p:nvPr/>
        </p:nvPicPr>
        <p:blipFill>
          <a:blip r:embed="rId2"/>
          <a:stretch>
            <a:fillRect/>
          </a:stretch>
        </p:blipFill>
        <p:spPr>
          <a:xfrm>
            <a:off x="2284412" y="1143000"/>
            <a:ext cx="4202347" cy="4305300"/>
          </a:xfrm>
          <a:prstGeom prst="rect">
            <a:avLst/>
          </a:prstGeom>
        </p:spPr>
      </p:pic>
    </p:spTree>
    <p:extLst>
      <p:ext uri="{BB962C8B-B14F-4D97-AF65-F5344CB8AC3E}">
        <p14:creationId xmlns:p14="http://schemas.microsoft.com/office/powerpoint/2010/main" val="2166525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22876" y="609600"/>
            <a:ext cx="9143538" cy="1066800"/>
          </a:xfrm>
        </p:spPr>
        <p:txBody>
          <a:bodyPr anchor="b">
            <a:normAutofit/>
          </a:bodyPr>
          <a:lstStyle/>
          <a:p>
            <a:r>
              <a:rPr lang="en-US" dirty="0"/>
              <a:t>Unanticipated Challenges</a:t>
            </a:r>
          </a:p>
        </p:txBody>
      </p:sp>
      <p:graphicFrame>
        <p:nvGraphicFramePr>
          <p:cNvPr id="5" name="Content Placeholder 1">
            <a:extLst>
              <a:ext uri="{FF2B5EF4-FFF2-40B4-BE49-F238E27FC236}">
                <a16:creationId xmlns:a16="http://schemas.microsoft.com/office/drawing/2014/main" id="{3BDA0D83-B5FF-418C-A22F-6D0E71C2AC56}"/>
              </a:ext>
            </a:extLst>
          </p:cNvPr>
          <p:cNvGraphicFramePr>
            <a:graphicFrameLocks noGrp="1"/>
          </p:cNvGraphicFramePr>
          <p:nvPr>
            <p:ph idx="1"/>
            <p:extLst>
              <p:ext uri="{D42A27DB-BD31-4B8C-83A1-F6EECF244321}">
                <p14:modId xmlns:p14="http://schemas.microsoft.com/office/powerpoint/2010/main" val="165858117"/>
              </p:ext>
            </p:extLst>
          </p:nvPr>
        </p:nvGraphicFramePr>
        <p:xfrm>
          <a:off x="1522876" y="1905000"/>
          <a:ext cx="9143538" cy="369746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190107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DD051-32BC-4EEA-B089-E9D7BAB9AFE8}"/>
              </a:ext>
            </a:extLst>
          </p:cNvPr>
          <p:cNvSpPr>
            <a:spLocks noGrp="1"/>
          </p:cNvSpPr>
          <p:nvPr>
            <p:ph type="ctrTitle"/>
          </p:nvPr>
        </p:nvSpPr>
        <p:spPr>
          <a:xfrm>
            <a:off x="1522414" y="1905000"/>
            <a:ext cx="9143998" cy="2667000"/>
          </a:xfrm>
        </p:spPr>
        <p:txBody>
          <a:bodyPr anchor="b">
            <a:normAutofit/>
          </a:bodyPr>
          <a:lstStyle/>
          <a:p>
            <a:r>
              <a:rPr lang="en-US" dirty="0"/>
              <a:t>Motivation &amp; Summary</a:t>
            </a:r>
          </a:p>
        </p:txBody>
      </p:sp>
    </p:spTree>
    <p:extLst>
      <p:ext uri="{BB962C8B-B14F-4D97-AF65-F5344CB8AC3E}">
        <p14:creationId xmlns:p14="http://schemas.microsoft.com/office/powerpoint/2010/main" val="35617696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DD051-32BC-4EEA-B089-E9D7BAB9AFE8}"/>
              </a:ext>
            </a:extLst>
          </p:cNvPr>
          <p:cNvSpPr>
            <a:spLocks noGrp="1"/>
          </p:cNvSpPr>
          <p:nvPr>
            <p:ph type="ctrTitle"/>
          </p:nvPr>
        </p:nvSpPr>
        <p:spPr>
          <a:xfrm>
            <a:off x="1522414" y="1905000"/>
            <a:ext cx="9143998" cy="2667000"/>
          </a:xfrm>
        </p:spPr>
        <p:txBody>
          <a:bodyPr anchor="b">
            <a:normAutofit/>
          </a:bodyPr>
          <a:lstStyle/>
          <a:p>
            <a:r>
              <a:rPr lang="en-US" sz="6000" dirty="0"/>
              <a:t>Data Analysis</a:t>
            </a:r>
          </a:p>
        </p:txBody>
      </p:sp>
    </p:spTree>
    <p:extLst>
      <p:ext uri="{BB962C8B-B14F-4D97-AF65-F5344CB8AC3E}">
        <p14:creationId xmlns:p14="http://schemas.microsoft.com/office/powerpoint/2010/main" val="36190122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391E53-E422-4236-8218-0B9FD21BD7EB}"/>
              </a:ext>
            </a:extLst>
          </p:cNvPr>
          <p:cNvSpPr>
            <a:spLocks noGrp="1"/>
          </p:cNvSpPr>
          <p:nvPr>
            <p:ph type="title"/>
          </p:nvPr>
        </p:nvSpPr>
        <p:spPr/>
        <p:txBody>
          <a:bodyPr/>
          <a:lstStyle/>
          <a:p>
            <a:r>
              <a:rPr lang="en-US" dirty="0"/>
              <a:t>Top and Bottom counties for Health Outcomes</a:t>
            </a:r>
          </a:p>
        </p:txBody>
      </p:sp>
      <p:pic>
        <p:nvPicPr>
          <p:cNvPr id="4" name="Picture 3">
            <a:extLst>
              <a:ext uri="{FF2B5EF4-FFF2-40B4-BE49-F238E27FC236}">
                <a16:creationId xmlns:a16="http://schemas.microsoft.com/office/drawing/2014/main" id="{39A724B0-CD14-4F20-9B2A-47957D97BD91}"/>
              </a:ext>
            </a:extLst>
          </p:cNvPr>
          <p:cNvPicPr>
            <a:picLocks noChangeAspect="1"/>
          </p:cNvPicPr>
          <p:nvPr/>
        </p:nvPicPr>
        <p:blipFill>
          <a:blip r:embed="rId2"/>
          <a:stretch>
            <a:fillRect/>
          </a:stretch>
        </p:blipFill>
        <p:spPr>
          <a:xfrm>
            <a:off x="1674812" y="1905000"/>
            <a:ext cx="9143539" cy="3800021"/>
          </a:xfrm>
          <a:prstGeom prst="rect">
            <a:avLst/>
          </a:prstGeom>
        </p:spPr>
      </p:pic>
    </p:spTree>
    <p:extLst>
      <p:ext uri="{BB962C8B-B14F-4D97-AF65-F5344CB8AC3E}">
        <p14:creationId xmlns:p14="http://schemas.microsoft.com/office/powerpoint/2010/main" val="37508079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D35253C-EA59-4D32-B343-22704B94DEE9}"/>
              </a:ext>
            </a:extLst>
          </p:cNvPr>
          <p:cNvPicPr>
            <a:picLocks noChangeAspect="1"/>
          </p:cNvPicPr>
          <p:nvPr/>
        </p:nvPicPr>
        <p:blipFill>
          <a:blip r:embed="rId2"/>
          <a:stretch>
            <a:fillRect/>
          </a:stretch>
        </p:blipFill>
        <p:spPr>
          <a:xfrm>
            <a:off x="7407275" y="1669473"/>
            <a:ext cx="4781550" cy="3476625"/>
          </a:xfrm>
          <a:prstGeom prst="rect">
            <a:avLst/>
          </a:prstGeom>
        </p:spPr>
      </p:pic>
      <p:sp>
        <p:nvSpPr>
          <p:cNvPr id="4" name="Title 3">
            <a:extLst>
              <a:ext uri="{FF2B5EF4-FFF2-40B4-BE49-F238E27FC236}">
                <a16:creationId xmlns:a16="http://schemas.microsoft.com/office/drawing/2014/main" id="{C3923A62-B125-44A2-9F47-FE7DE7681A41}"/>
              </a:ext>
            </a:extLst>
          </p:cNvPr>
          <p:cNvSpPr>
            <a:spLocks noGrp="1"/>
          </p:cNvSpPr>
          <p:nvPr>
            <p:ph type="title"/>
          </p:nvPr>
        </p:nvSpPr>
        <p:spPr/>
        <p:txBody>
          <a:bodyPr/>
          <a:lstStyle/>
          <a:p>
            <a:r>
              <a:rPr lang="en-US" dirty="0"/>
              <a:t>Food Deprivation Index</a:t>
            </a:r>
          </a:p>
        </p:txBody>
      </p:sp>
      <p:sp>
        <p:nvSpPr>
          <p:cNvPr id="5" name="Content Placeholder 4">
            <a:extLst>
              <a:ext uri="{FF2B5EF4-FFF2-40B4-BE49-F238E27FC236}">
                <a16:creationId xmlns:a16="http://schemas.microsoft.com/office/drawing/2014/main" id="{C531D4B3-9D28-4C60-AE66-1B0FF7E74180}"/>
              </a:ext>
            </a:extLst>
          </p:cNvPr>
          <p:cNvSpPr>
            <a:spLocks noGrp="1"/>
          </p:cNvSpPr>
          <p:nvPr>
            <p:ph idx="1"/>
          </p:nvPr>
        </p:nvSpPr>
        <p:spPr>
          <a:xfrm>
            <a:off x="1522876" y="1905001"/>
            <a:ext cx="5790736" cy="3476626"/>
          </a:xfrm>
        </p:spPr>
        <p:txBody>
          <a:bodyPr/>
          <a:lstStyle/>
          <a:p>
            <a:r>
              <a:rPr lang="en-US" b="0" i="0" dirty="0">
                <a:solidFill>
                  <a:srgbClr val="555555"/>
                </a:solidFill>
                <a:effectLst/>
                <a:latin typeface="Lato"/>
              </a:rPr>
              <a:t>Definition: Limited Access to Healthy Foods measures the percentage of the population that is low income and does not live close to a grocery store.</a:t>
            </a:r>
          </a:p>
          <a:p>
            <a:r>
              <a:rPr lang="en-US" dirty="0">
                <a:solidFill>
                  <a:srgbClr val="555555"/>
                </a:solidFill>
                <a:latin typeface="Lato"/>
              </a:rPr>
              <a:t>Future Analysis: prevalence of fast food and unhealthy food options</a:t>
            </a:r>
            <a:endParaRPr lang="en-US" dirty="0"/>
          </a:p>
        </p:txBody>
      </p:sp>
    </p:spTree>
    <p:extLst>
      <p:ext uri="{BB962C8B-B14F-4D97-AF65-F5344CB8AC3E}">
        <p14:creationId xmlns:p14="http://schemas.microsoft.com/office/powerpoint/2010/main" val="967013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3C2CF8-A034-4247-B2A8-E79B20D7E94C}"/>
              </a:ext>
            </a:extLst>
          </p:cNvPr>
          <p:cNvSpPr>
            <a:spLocks noGrp="1"/>
          </p:cNvSpPr>
          <p:nvPr>
            <p:ph type="title"/>
          </p:nvPr>
        </p:nvSpPr>
        <p:spPr/>
        <p:txBody>
          <a:bodyPr/>
          <a:lstStyle/>
          <a:p>
            <a:r>
              <a:rPr lang="en-US" dirty="0"/>
              <a:t>Discussion of Findings</a:t>
            </a:r>
          </a:p>
        </p:txBody>
      </p:sp>
      <p:sp>
        <p:nvSpPr>
          <p:cNvPr id="3" name="Content Placeholder 2">
            <a:extLst>
              <a:ext uri="{FF2B5EF4-FFF2-40B4-BE49-F238E27FC236}">
                <a16:creationId xmlns:a16="http://schemas.microsoft.com/office/drawing/2014/main" id="{2E8BAA0F-F3EA-4462-B89A-DAF2117DA11B}"/>
              </a:ext>
            </a:extLst>
          </p:cNvPr>
          <p:cNvSpPr>
            <a:spLocks noGrp="1"/>
          </p:cNvSpPr>
          <p:nvPr>
            <p:ph idx="1"/>
          </p:nvPr>
        </p:nvSpPr>
        <p:spPr/>
        <p:txBody>
          <a:bodyPr/>
          <a:lstStyle/>
          <a:p>
            <a:endParaRPr lang="en-US" dirty="0"/>
          </a:p>
          <a:p>
            <a:r>
              <a:rPr lang="en-US" dirty="0"/>
              <a:t>Discuss your findings. Did you find what you expected to find? If not, why not? What inferences or general conclusions can you draw from your analysis?</a:t>
            </a:r>
          </a:p>
          <a:p>
            <a:endParaRPr lang="en-US" dirty="0"/>
          </a:p>
        </p:txBody>
      </p:sp>
    </p:spTree>
    <p:extLst>
      <p:ext uri="{BB962C8B-B14F-4D97-AF65-F5344CB8AC3E}">
        <p14:creationId xmlns:p14="http://schemas.microsoft.com/office/powerpoint/2010/main" val="7499116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868F45-77D4-42A3-866B-9C5531D52F2D}"/>
              </a:ext>
            </a:extLst>
          </p:cNvPr>
          <p:cNvSpPr>
            <a:spLocks noGrp="1"/>
          </p:cNvSpPr>
          <p:nvPr>
            <p:ph type="title"/>
          </p:nvPr>
        </p:nvSpPr>
        <p:spPr/>
        <p:txBody>
          <a:bodyPr/>
          <a:lstStyle/>
          <a:p>
            <a:r>
              <a:rPr lang="en-US" dirty="0"/>
              <a:t>Exercise and Opportunity</a:t>
            </a:r>
          </a:p>
        </p:txBody>
      </p:sp>
      <p:pic>
        <p:nvPicPr>
          <p:cNvPr id="4" name="Picture 3">
            <a:extLst>
              <a:ext uri="{FF2B5EF4-FFF2-40B4-BE49-F238E27FC236}">
                <a16:creationId xmlns:a16="http://schemas.microsoft.com/office/drawing/2014/main" id="{D6C04A3D-2498-4A43-8613-B3AC93D77506}"/>
              </a:ext>
            </a:extLst>
          </p:cNvPr>
          <p:cNvPicPr>
            <a:picLocks noChangeAspect="1"/>
          </p:cNvPicPr>
          <p:nvPr/>
        </p:nvPicPr>
        <p:blipFill>
          <a:blip r:embed="rId3"/>
          <a:stretch>
            <a:fillRect/>
          </a:stretch>
        </p:blipFill>
        <p:spPr>
          <a:xfrm>
            <a:off x="6932612" y="1905000"/>
            <a:ext cx="4876800" cy="3409950"/>
          </a:xfrm>
          <a:prstGeom prst="rect">
            <a:avLst/>
          </a:prstGeom>
        </p:spPr>
      </p:pic>
      <p:pic>
        <p:nvPicPr>
          <p:cNvPr id="8" name="Picture 7">
            <a:extLst>
              <a:ext uri="{FF2B5EF4-FFF2-40B4-BE49-F238E27FC236}">
                <a16:creationId xmlns:a16="http://schemas.microsoft.com/office/drawing/2014/main" id="{6620485F-5D92-43F6-B68E-766AC37863C1}"/>
              </a:ext>
            </a:extLst>
          </p:cNvPr>
          <p:cNvPicPr>
            <a:picLocks noChangeAspect="1"/>
          </p:cNvPicPr>
          <p:nvPr/>
        </p:nvPicPr>
        <p:blipFill>
          <a:blip r:embed="rId4"/>
          <a:stretch>
            <a:fillRect/>
          </a:stretch>
        </p:blipFill>
        <p:spPr>
          <a:xfrm>
            <a:off x="1370012" y="1905000"/>
            <a:ext cx="5029200" cy="3438525"/>
          </a:xfrm>
          <a:prstGeom prst="rect">
            <a:avLst/>
          </a:prstGeom>
        </p:spPr>
      </p:pic>
      <p:sp>
        <p:nvSpPr>
          <p:cNvPr id="9" name="TextBox 8">
            <a:extLst>
              <a:ext uri="{FF2B5EF4-FFF2-40B4-BE49-F238E27FC236}">
                <a16:creationId xmlns:a16="http://schemas.microsoft.com/office/drawing/2014/main" id="{1A008D42-3028-44F0-84E1-01FEAE057A08}"/>
              </a:ext>
            </a:extLst>
          </p:cNvPr>
          <p:cNvSpPr txBox="1"/>
          <p:nvPr/>
        </p:nvSpPr>
        <p:spPr>
          <a:xfrm>
            <a:off x="1522876" y="5496996"/>
            <a:ext cx="9143538" cy="369332"/>
          </a:xfrm>
          <a:prstGeom prst="rect">
            <a:avLst/>
          </a:prstGeom>
          <a:noFill/>
          <a:ln>
            <a:solidFill>
              <a:schemeClr val="accent1">
                <a:lumMod val="20000"/>
                <a:lumOff val="80000"/>
              </a:schemeClr>
            </a:solidFill>
          </a:ln>
        </p:spPr>
        <p:txBody>
          <a:bodyPr wrap="square" rtlCol="0" anchor="ctr" anchorCtr="1">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Future opportunities: walking scores, climate, elevation</a:t>
            </a:r>
          </a:p>
        </p:txBody>
      </p:sp>
    </p:spTree>
    <p:extLst>
      <p:ext uri="{BB962C8B-B14F-4D97-AF65-F5344CB8AC3E}">
        <p14:creationId xmlns:p14="http://schemas.microsoft.com/office/powerpoint/2010/main" val="36623760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471422-7FA8-4E50-95B3-68AD4036F198}"/>
              </a:ext>
            </a:extLst>
          </p:cNvPr>
          <p:cNvSpPr>
            <a:spLocks noGrp="1"/>
          </p:cNvSpPr>
          <p:nvPr>
            <p:ph type="title"/>
          </p:nvPr>
        </p:nvSpPr>
        <p:spPr/>
        <p:txBody>
          <a:bodyPr/>
          <a:lstStyle/>
          <a:p>
            <a:r>
              <a:rPr lang="en-US" dirty="0"/>
              <a:t>Excessive Drinking and Poor or Fair Health Outcomes</a:t>
            </a:r>
          </a:p>
        </p:txBody>
      </p:sp>
      <p:sp>
        <p:nvSpPr>
          <p:cNvPr id="3" name="Content Placeholder 2">
            <a:extLst>
              <a:ext uri="{FF2B5EF4-FFF2-40B4-BE49-F238E27FC236}">
                <a16:creationId xmlns:a16="http://schemas.microsoft.com/office/drawing/2014/main" id="{C53D64A9-B845-493E-AE74-1AD4586CA87E}"/>
              </a:ext>
            </a:extLst>
          </p:cNvPr>
          <p:cNvSpPr>
            <a:spLocks noGrp="1"/>
          </p:cNvSpPr>
          <p:nvPr>
            <p:ph idx="1"/>
          </p:nvPr>
        </p:nvSpPr>
        <p:spPr>
          <a:xfrm>
            <a:off x="1522876" y="1905000"/>
            <a:ext cx="4342936" cy="3697465"/>
          </a:xfrm>
        </p:spPr>
        <p:txBody>
          <a:bodyPr/>
          <a:lstStyle/>
          <a:p>
            <a:r>
              <a:rPr lang="en-US" b="0" i="0" dirty="0">
                <a:solidFill>
                  <a:srgbClr val="555555"/>
                </a:solidFill>
                <a:effectLst/>
                <a:latin typeface="Lato"/>
              </a:rPr>
              <a:t>Excessive Drinking measures the percentage of a county’s adult population that reports binge or heavy drinking in the past 30 days.</a:t>
            </a:r>
            <a:endParaRPr lang="en-US" dirty="0"/>
          </a:p>
          <a:p>
            <a:r>
              <a:rPr lang="en-US" dirty="0"/>
              <a:t>Future analysis: Liquor store locations from Google API</a:t>
            </a:r>
          </a:p>
        </p:txBody>
      </p:sp>
      <p:pic>
        <p:nvPicPr>
          <p:cNvPr id="5" name="Picture 4">
            <a:extLst>
              <a:ext uri="{FF2B5EF4-FFF2-40B4-BE49-F238E27FC236}">
                <a16:creationId xmlns:a16="http://schemas.microsoft.com/office/drawing/2014/main" id="{69F5CCC4-B08B-4181-B149-55E6651C66BB}"/>
              </a:ext>
            </a:extLst>
          </p:cNvPr>
          <p:cNvPicPr>
            <a:picLocks noChangeAspect="1"/>
          </p:cNvPicPr>
          <p:nvPr/>
        </p:nvPicPr>
        <p:blipFill>
          <a:blip r:embed="rId3"/>
          <a:stretch>
            <a:fillRect/>
          </a:stretch>
        </p:blipFill>
        <p:spPr>
          <a:xfrm>
            <a:off x="6475412" y="1905000"/>
            <a:ext cx="4800600" cy="3438525"/>
          </a:xfrm>
          <a:prstGeom prst="rect">
            <a:avLst/>
          </a:prstGeom>
        </p:spPr>
      </p:pic>
    </p:spTree>
    <p:extLst>
      <p:ext uri="{BB962C8B-B14F-4D97-AF65-F5344CB8AC3E}">
        <p14:creationId xmlns:p14="http://schemas.microsoft.com/office/powerpoint/2010/main" val="690358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4C6CE-BB3E-4A06-8F0B-F2A9F9B50C54}"/>
              </a:ext>
            </a:extLst>
          </p:cNvPr>
          <p:cNvSpPr>
            <a:spLocks noGrp="1"/>
          </p:cNvSpPr>
          <p:nvPr>
            <p:ph type="title"/>
          </p:nvPr>
        </p:nvSpPr>
        <p:spPr/>
        <p:txBody>
          <a:bodyPr/>
          <a:lstStyle/>
          <a:p>
            <a:r>
              <a:rPr lang="en-US" dirty="0"/>
              <a:t>Smoking</a:t>
            </a:r>
          </a:p>
        </p:txBody>
      </p:sp>
      <p:pic>
        <p:nvPicPr>
          <p:cNvPr id="4" name="Picture 3">
            <a:extLst>
              <a:ext uri="{FF2B5EF4-FFF2-40B4-BE49-F238E27FC236}">
                <a16:creationId xmlns:a16="http://schemas.microsoft.com/office/drawing/2014/main" id="{107B7324-F8CC-4B81-BEC2-9202284832D2}"/>
              </a:ext>
            </a:extLst>
          </p:cNvPr>
          <p:cNvPicPr>
            <a:picLocks noChangeAspect="1"/>
          </p:cNvPicPr>
          <p:nvPr/>
        </p:nvPicPr>
        <p:blipFill>
          <a:blip r:embed="rId2"/>
          <a:stretch>
            <a:fillRect/>
          </a:stretch>
        </p:blipFill>
        <p:spPr>
          <a:xfrm>
            <a:off x="6475412" y="2057400"/>
            <a:ext cx="4695825" cy="3448050"/>
          </a:xfrm>
          <a:prstGeom prst="rect">
            <a:avLst/>
          </a:prstGeom>
        </p:spPr>
      </p:pic>
    </p:spTree>
    <p:extLst>
      <p:ext uri="{BB962C8B-B14F-4D97-AF65-F5344CB8AC3E}">
        <p14:creationId xmlns:p14="http://schemas.microsoft.com/office/powerpoint/2010/main" val="21386879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472BA-C867-4BC0-984D-1F315863ED71}"/>
              </a:ext>
            </a:extLst>
          </p:cNvPr>
          <p:cNvSpPr>
            <a:spLocks noGrp="1"/>
          </p:cNvSpPr>
          <p:nvPr>
            <p:ph type="title"/>
          </p:nvPr>
        </p:nvSpPr>
        <p:spPr/>
        <p:txBody>
          <a:bodyPr/>
          <a:lstStyle/>
          <a:p>
            <a:endParaRPr lang="en-US"/>
          </a:p>
        </p:txBody>
      </p:sp>
      <p:pic>
        <p:nvPicPr>
          <p:cNvPr id="4" name="Picture 3">
            <a:extLst>
              <a:ext uri="{FF2B5EF4-FFF2-40B4-BE49-F238E27FC236}">
                <a16:creationId xmlns:a16="http://schemas.microsoft.com/office/drawing/2014/main" id="{274C391B-89C3-49F1-BF98-871AB583B48C}"/>
              </a:ext>
            </a:extLst>
          </p:cNvPr>
          <p:cNvPicPr>
            <a:picLocks noChangeAspect="1"/>
          </p:cNvPicPr>
          <p:nvPr/>
        </p:nvPicPr>
        <p:blipFill>
          <a:blip r:embed="rId2"/>
          <a:stretch>
            <a:fillRect/>
          </a:stretch>
        </p:blipFill>
        <p:spPr>
          <a:xfrm>
            <a:off x="3660775" y="1724025"/>
            <a:ext cx="4867275" cy="3409950"/>
          </a:xfrm>
          <a:prstGeom prst="rect">
            <a:avLst/>
          </a:prstGeom>
        </p:spPr>
      </p:pic>
    </p:spTree>
    <p:extLst>
      <p:ext uri="{BB962C8B-B14F-4D97-AF65-F5344CB8AC3E}">
        <p14:creationId xmlns:p14="http://schemas.microsoft.com/office/powerpoint/2010/main" val="161409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C7EAD-3BA7-45E9-8376-B6CD5F356193}"/>
              </a:ext>
            </a:extLst>
          </p:cNvPr>
          <p:cNvSpPr>
            <a:spLocks noGrp="1"/>
          </p:cNvSpPr>
          <p:nvPr>
            <p:ph type="title"/>
          </p:nvPr>
        </p:nvSpPr>
        <p:spPr/>
        <p:txBody>
          <a:bodyPr/>
          <a:lstStyle/>
          <a:p>
            <a:r>
              <a:rPr lang="en-US" dirty="0"/>
              <a:t>Poor Mental and Physical Health Days</a:t>
            </a:r>
          </a:p>
        </p:txBody>
      </p:sp>
      <p:pic>
        <p:nvPicPr>
          <p:cNvPr id="4" name="Picture 3">
            <a:extLst>
              <a:ext uri="{FF2B5EF4-FFF2-40B4-BE49-F238E27FC236}">
                <a16:creationId xmlns:a16="http://schemas.microsoft.com/office/drawing/2014/main" id="{3C15E5A4-1BB9-40FE-B3DD-3A9FE5D3D23B}"/>
              </a:ext>
            </a:extLst>
          </p:cNvPr>
          <p:cNvPicPr>
            <a:picLocks noChangeAspect="1"/>
          </p:cNvPicPr>
          <p:nvPr/>
        </p:nvPicPr>
        <p:blipFill>
          <a:blip r:embed="rId3"/>
          <a:stretch>
            <a:fillRect/>
          </a:stretch>
        </p:blipFill>
        <p:spPr>
          <a:xfrm>
            <a:off x="6932612" y="1981200"/>
            <a:ext cx="4667250" cy="3409950"/>
          </a:xfrm>
          <a:prstGeom prst="rect">
            <a:avLst/>
          </a:prstGeom>
        </p:spPr>
      </p:pic>
      <p:pic>
        <p:nvPicPr>
          <p:cNvPr id="8" name="Picture 7">
            <a:extLst>
              <a:ext uri="{FF2B5EF4-FFF2-40B4-BE49-F238E27FC236}">
                <a16:creationId xmlns:a16="http://schemas.microsoft.com/office/drawing/2014/main" id="{6F02B516-A966-4D52-875E-6859A6ECC79A}"/>
              </a:ext>
            </a:extLst>
          </p:cNvPr>
          <p:cNvPicPr>
            <a:picLocks noChangeAspect="1"/>
          </p:cNvPicPr>
          <p:nvPr/>
        </p:nvPicPr>
        <p:blipFill>
          <a:blip r:embed="rId4"/>
          <a:stretch>
            <a:fillRect/>
          </a:stretch>
        </p:blipFill>
        <p:spPr>
          <a:xfrm>
            <a:off x="912812" y="2003854"/>
            <a:ext cx="4651651" cy="3414056"/>
          </a:xfrm>
          <a:prstGeom prst="rect">
            <a:avLst/>
          </a:prstGeom>
        </p:spPr>
      </p:pic>
    </p:spTree>
    <p:extLst>
      <p:ext uri="{BB962C8B-B14F-4D97-AF65-F5344CB8AC3E}">
        <p14:creationId xmlns:p14="http://schemas.microsoft.com/office/powerpoint/2010/main" val="1908376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801E1B-9AC8-4F63-B3C8-3FC1C8DF4DCE}"/>
              </a:ext>
            </a:extLst>
          </p:cNvPr>
          <p:cNvSpPr>
            <a:spLocks noGrp="1"/>
          </p:cNvSpPr>
          <p:nvPr>
            <p:ph type="title"/>
          </p:nvPr>
        </p:nvSpPr>
        <p:spPr/>
        <p:txBody>
          <a:bodyPr/>
          <a:lstStyle/>
          <a:p>
            <a:r>
              <a:rPr lang="en-US" dirty="0"/>
              <a:t>Post Mortem</a:t>
            </a:r>
          </a:p>
        </p:txBody>
      </p:sp>
      <p:sp>
        <p:nvSpPr>
          <p:cNvPr id="3" name="Content Placeholder 2">
            <a:extLst>
              <a:ext uri="{FF2B5EF4-FFF2-40B4-BE49-F238E27FC236}">
                <a16:creationId xmlns:a16="http://schemas.microsoft.com/office/drawing/2014/main" id="{8E35C57D-5A64-4AAF-ADF0-89535A59628B}"/>
              </a:ext>
            </a:extLst>
          </p:cNvPr>
          <p:cNvSpPr>
            <a:spLocks noGrp="1"/>
          </p:cNvSpPr>
          <p:nvPr>
            <p:ph idx="1"/>
          </p:nvPr>
        </p:nvSpPr>
        <p:spPr/>
        <p:txBody>
          <a:bodyPr>
            <a:normAutofit fontScale="92500" lnSpcReduction="10000"/>
          </a:bodyPr>
          <a:lstStyle/>
          <a:p>
            <a:r>
              <a:rPr lang="en-US" dirty="0"/>
              <a:t>Discuss any difficulties that arose, and how you dealt with them</a:t>
            </a:r>
          </a:p>
          <a:p>
            <a:r>
              <a:rPr lang="en-US" dirty="0"/>
              <a:t>Discuss any additional questions that came up, but which you didn't have time to answer: What would you research next, if you had two more weeks?</a:t>
            </a:r>
          </a:p>
          <a:p>
            <a:endParaRPr lang="en-US" dirty="0"/>
          </a:p>
          <a:p>
            <a:r>
              <a:rPr lang="en-US" dirty="0"/>
              <a:t>Data source for preventable hospitalizations was Medicare, could be skewing the data</a:t>
            </a:r>
          </a:p>
          <a:p>
            <a:r>
              <a:rPr lang="en-US" dirty="0"/>
              <a:t>Most of the behavioral data is gathered via a phone survey and is self reported, which can lead to bias issues. </a:t>
            </a:r>
          </a:p>
          <a:p>
            <a:r>
              <a:rPr lang="en-US" dirty="0"/>
              <a:t>Prevalence of unhealthy food, access to liquor stores</a:t>
            </a:r>
          </a:p>
          <a:p>
            <a:endParaRPr lang="en-US" dirty="0"/>
          </a:p>
          <a:p>
            <a:endParaRPr lang="en-US" dirty="0"/>
          </a:p>
        </p:txBody>
      </p:sp>
    </p:spTree>
    <p:extLst>
      <p:ext uri="{BB962C8B-B14F-4D97-AF65-F5344CB8AC3E}">
        <p14:creationId xmlns:p14="http://schemas.microsoft.com/office/powerpoint/2010/main" val="25550245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2876" y="609600"/>
            <a:ext cx="9905536" cy="1066800"/>
          </a:xfrm>
        </p:spPr>
        <p:txBody>
          <a:bodyPr>
            <a:normAutofit fontScale="90000"/>
          </a:bodyPr>
          <a:lstStyle/>
          <a:p>
            <a:r>
              <a:rPr lang="en-US" sz="4000" b="1" dirty="0"/>
              <a:t>What affects preventable hospitalization factors?</a:t>
            </a:r>
          </a:p>
        </p:txBody>
      </p:sp>
      <p:sp>
        <p:nvSpPr>
          <p:cNvPr id="3" name="Content Placeholder 2"/>
          <p:cNvSpPr>
            <a:spLocks noGrp="1"/>
          </p:cNvSpPr>
          <p:nvPr>
            <p:ph idx="1"/>
          </p:nvPr>
        </p:nvSpPr>
        <p:spPr/>
        <p:txBody>
          <a:bodyPr/>
          <a:lstStyle/>
          <a:p>
            <a:endParaRPr lang="en-US" dirty="0"/>
          </a:p>
          <a:p>
            <a:r>
              <a:rPr lang="en-US" sz="4000" dirty="0"/>
              <a:t>Weather</a:t>
            </a:r>
          </a:p>
          <a:p>
            <a:r>
              <a:rPr lang="en-US" sz="4000" dirty="0"/>
              <a:t>Income</a:t>
            </a:r>
          </a:p>
          <a:p>
            <a:r>
              <a:rPr lang="en-US" sz="4000" dirty="0"/>
              <a:t>Parks / Recreation access</a:t>
            </a:r>
          </a:p>
        </p:txBody>
      </p:sp>
    </p:spTree>
    <p:extLst>
      <p:ext uri="{BB962C8B-B14F-4D97-AF65-F5344CB8AC3E}">
        <p14:creationId xmlns:p14="http://schemas.microsoft.com/office/powerpoint/2010/main" val="30453862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Team Resources</a:t>
            </a:r>
          </a:p>
        </p:txBody>
      </p:sp>
      <p:sp>
        <p:nvSpPr>
          <p:cNvPr id="2" name="Content Placeholder 1"/>
          <p:cNvSpPr>
            <a:spLocks noGrp="1"/>
          </p:cNvSpPr>
          <p:nvPr>
            <p:ph idx="1"/>
          </p:nvPr>
        </p:nvSpPr>
        <p:spPr/>
        <p:txBody>
          <a:bodyPr/>
          <a:lstStyle/>
          <a:p>
            <a:r>
              <a:rPr lang="en-US" dirty="0"/>
              <a:t>State assumptions about resources allocated to this project.</a:t>
            </a:r>
          </a:p>
          <a:p>
            <a:pPr lvl="1"/>
            <a:r>
              <a:rPr lang="en-US" dirty="0"/>
              <a:t>People</a:t>
            </a:r>
          </a:p>
          <a:p>
            <a:pPr lvl="1"/>
            <a:r>
              <a:rPr lang="en-US" dirty="0"/>
              <a:t>Equipment</a:t>
            </a:r>
          </a:p>
          <a:p>
            <a:pPr lvl="1"/>
            <a:r>
              <a:rPr lang="en-US" dirty="0"/>
              <a:t>Locations</a:t>
            </a:r>
          </a:p>
          <a:p>
            <a:pPr lvl="1"/>
            <a:r>
              <a:rPr lang="en-US" dirty="0"/>
              <a:t>Support &amp; outside services</a:t>
            </a:r>
          </a:p>
          <a:p>
            <a:pPr lvl="1"/>
            <a:r>
              <a:rPr lang="en-US" dirty="0"/>
              <a:t>Manufacturing</a:t>
            </a:r>
          </a:p>
          <a:p>
            <a:pPr lvl="1"/>
            <a:r>
              <a:rPr lang="en-US" dirty="0"/>
              <a:t>Sales</a:t>
            </a:r>
          </a:p>
        </p:txBody>
      </p:sp>
    </p:spTree>
    <p:extLst>
      <p:ext uri="{BB962C8B-B14F-4D97-AF65-F5344CB8AC3E}">
        <p14:creationId xmlns:p14="http://schemas.microsoft.com/office/powerpoint/2010/main" val="5153812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Procedures</a:t>
            </a:r>
          </a:p>
        </p:txBody>
      </p:sp>
      <p:sp>
        <p:nvSpPr>
          <p:cNvPr id="2" name="Content Placeholder 1"/>
          <p:cNvSpPr>
            <a:spLocks noGrp="1"/>
          </p:cNvSpPr>
          <p:nvPr>
            <p:ph idx="1"/>
          </p:nvPr>
        </p:nvSpPr>
        <p:spPr/>
        <p:txBody>
          <a:bodyPr/>
          <a:lstStyle/>
          <a:p>
            <a:r>
              <a:rPr lang="en-US" dirty="0"/>
              <a:t>Highlight any procedural differences from usual projects of this type.</a:t>
            </a:r>
          </a:p>
          <a:p>
            <a:r>
              <a:rPr lang="en-US" dirty="0"/>
              <a:t>Discuss requirements, benefits, and issues of using new procedures.</a:t>
            </a:r>
          </a:p>
        </p:txBody>
      </p:sp>
      <p:sp>
        <p:nvSpPr>
          <p:cNvPr id="4" name="Text Placeholder 7"/>
          <p:cNvSpPr txBox="1">
            <a:spLocks/>
          </p:cNvSpPr>
          <p:nvPr/>
        </p:nvSpPr>
        <p:spPr>
          <a:xfrm>
            <a:off x="1539575" y="5715000"/>
            <a:ext cx="9126838" cy="533400"/>
          </a:xfrm>
          <a:prstGeom prst="rect">
            <a:avLst/>
          </a:prstGeom>
        </p:spPr>
        <p:txBody>
          <a:bodyPr anchor="b">
            <a:normAutofit/>
          </a:bodyPr>
          <a:lstStyle>
            <a:lvl1pPr marL="0" indent="0" algn="l" defTabSz="914400" rtl="0" eaLnBrk="1" latinLnBrk="0" hangingPunct="1">
              <a:lnSpc>
                <a:spcPct val="90000"/>
              </a:lnSpc>
              <a:spcBef>
                <a:spcPts val="1800"/>
              </a:spcBef>
              <a:buClr>
                <a:schemeClr val="tx1"/>
              </a:buClr>
              <a:buSzPct val="80000"/>
              <a:buFont typeface="Wingdings" pitchFamily="2" charset="2"/>
              <a:buNone/>
              <a:defRPr sz="1800" kern="1200">
                <a:solidFill>
                  <a:schemeClr val="tx1"/>
                </a:solidFill>
                <a:latin typeface="+mn-lt"/>
                <a:ea typeface="+mn-ea"/>
                <a:cs typeface="+mn-cs"/>
              </a:defRPr>
            </a:lvl1pPr>
            <a:lvl2pPr marL="320040" indent="0" algn="l" defTabSz="914400" rtl="0" eaLnBrk="1" latinLnBrk="0" hangingPunct="1">
              <a:lnSpc>
                <a:spcPct val="90000"/>
              </a:lnSpc>
              <a:spcBef>
                <a:spcPts val="1000"/>
              </a:spcBef>
              <a:buClr>
                <a:schemeClr val="tx1"/>
              </a:buClr>
              <a:buSzPct val="100000"/>
              <a:buFont typeface="Arial" pitchFamily="34" charset="0"/>
              <a:buNone/>
              <a:defRPr sz="2000" kern="1200">
                <a:solidFill>
                  <a:schemeClr val="tx1"/>
                </a:solidFill>
                <a:latin typeface="+mn-lt"/>
                <a:ea typeface="+mn-ea"/>
                <a:cs typeface="+mn-cs"/>
              </a:defRPr>
            </a:lvl2pPr>
            <a:lvl3pPr marL="594360" indent="0" algn="l" defTabSz="914400" rtl="0" eaLnBrk="1" latinLnBrk="0" hangingPunct="1">
              <a:lnSpc>
                <a:spcPct val="90000"/>
              </a:lnSpc>
              <a:spcBef>
                <a:spcPts val="800"/>
              </a:spcBef>
              <a:buClr>
                <a:schemeClr val="tx1"/>
              </a:buClr>
              <a:buSzPct val="80000"/>
              <a:buFont typeface="Wingdings" pitchFamily="2" charset="2"/>
              <a:buNone/>
              <a:defRPr sz="1800" kern="1200">
                <a:solidFill>
                  <a:schemeClr val="tx1"/>
                </a:solidFill>
                <a:latin typeface="+mn-lt"/>
                <a:ea typeface="+mn-ea"/>
                <a:cs typeface="+mn-cs"/>
              </a:defRPr>
            </a:lvl3pPr>
            <a:lvl4pPr marL="868680" indent="0" algn="l" defTabSz="914400" rtl="0" eaLnBrk="1" latinLnBrk="0" hangingPunct="1">
              <a:lnSpc>
                <a:spcPct val="90000"/>
              </a:lnSpc>
              <a:spcBef>
                <a:spcPts val="800"/>
              </a:spcBef>
              <a:buClr>
                <a:schemeClr val="tx1"/>
              </a:buClr>
              <a:buSzPct val="100000"/>
              <a:buFont typeface="Arial" pitchFamily="34" charset="0"/>
              <a:buNone/>
              <a:defRPr sz="1600" kern="1200">
                <a:solidFill>
                  <a:schemeClr val="tx1"/>
                </a:solidFill>
                <a:latin typeface="+mn-lt"/>
                <a:ea typeface="+mn-ea"/>
                <a:cs typeface="+mn-cs"/>
              </a:defRPr>
            </a:lvl4pPr>
            <a:lvl5pPr marL="1097280" indent="0" algn="l" defTabSz="914400" rtl="0" eaLnBrk="1" latinLnBrk="0" hangingPunct="1">
              <a:lnSpc>
                <a:spcPct val="90000"/>
              </a:lnSpc>
              <a:spcBef>
                <a:spcPts val="800"/>
              </a:spcBef>
              <a:buClr>
                <a:schemeClr val="tx1"/>
              </a:buClr>
              <a:buSzPct val="80000"/>
              <a:buFont typeface="Wingdings" pitchFamily="2" charset="2"/>
              <a:buNone/>
              <a:defRPr sz="1600" kern="1200">
                <a:solidFill>
                  <a:schemeClr val="tx1"/>
                </a:solidFill>
                <a:latin typeface="+mn-lt"/>
                <a:ea typeface="+mn-ea"/>
                <a:cs typeface="+mn-cs"/>
              </a:defRPr>
            </a:lvl5pPr>
            <a:lvl6pPr marL="15544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6pPr>
            <a:lvl7pPr marL="17830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7pPr>
            <a:lvl8pPr marL="20116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8pPr>
            <a:lvl9pPr marL="22402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9pPr>
          </a:lstStyle>
          <a:p>
            <a:r>
              <a:rPr lang="en-US" sz="1600" dirty="0"/>
              <a:t>-for more info…List location or contact for specification (or other related documents)</a:t>
            </a:r>
          </a:p>
        </p:txBody>
      </p:sp>
    </p:spTree>
    <p:extLst>
      <p:ext uri="{BB962C8B-B14F-4D97-AF65-F5344CB8AC3E}">
        <p14:creationId xmlns:p14="http://schemas.microsoft.com/office/powerpoint/2010/main" val="28197484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Schedule</a:t>
            </a:r>
          </a:p>
        </p:txBody>
      </p:sp>
      <p:sp>
        <p:nvSpPr>
          <p:cNvPr id="2" name="Content Placeholder 1"/>
          <p:cNvSpPr>
            <a:spLocks noGrp="1"/>
          </p:cNvSpPr>
          <p:nvPr>
            <p:ph idx="1"/>
          </p:nvPr>
        </p:nvSpPr>
        <p:spPr/>
        <p:txBody>
          <a:bodyPr/>
          <a:lstStyle/>
          <a:p>
            <a:r>
              <a:rPr lang="en-US" dirty="0"/>
              <a:t>Review high-level schedule.</a:t>
            </a:r>
          </a:p>
        </p:txBody>
      </p:sp>
      <p:sp>
        <p:nvSpPr>
          <p:cNvPr id="4" name="Text Placeholder 7"/>
          <p:cNvSpPr txBox="1">
            <a:spLocks/>
          </p:cNvSpPr>
          <p:nvPr/>
        </p:nvSpPr>
        <p:spPr>
          <a:xfrm>
            <a:off x="1539575" y="5715000"/>
            <a:ext cx="9126838" cy="533400"/>
          </a:xfrm>
          <a:prstGeom prst="rect">
            <a:avLst/>
          </a:prstGeom>
        </p:spPr>
        <p:txBody>
          <a:bodyPr anchor="b">
            <a:normAutofit/>
          </a:bodyPr>
          <a:lstStyle>
            <a:lvl1pPr marL="0" indent="0" algn="l" defTabSz="914400" rtl="0" eaLnBrk="1" latinLnBrk="0" hangingPunct="1">
              <a:lnSpc>
                <a:spcPct val="90000"/>
              </a:lnSpc>
              <a:spcBef>
                <a:spcPts val="1800"/>
              </a:spcBef>
              <a:buClr>
                <a:schemeClr val="tx1"/>
              </a:buClr>
              <a:buSzPct val="80000"/>
              <a:buFont typeface="Wingdings" pitchFamily="2" charset="2"/>
              <a:buNone/>
              <a:defRPr sz="1800" kern="1200">
                <a:solidFill>
                  <a:schemeClr val="tx1"/>
                </a:solidFill>
                <a:latin typeface="+mn-lt"/>
                <a:ea typeface="+mn-ea"/>
                <a:cs typeface="+mn-cs"/>
              </a:defRPr>
            </a:lvl1pPr>
            <a:lvl2pPr marL="320040" indent="0" algn="l" defTabSz="914400" rtl="0" eaLnBrk="1" latinLnBrk="0" hangingPunct="1">
              <a:lnSpc>
                <a:spcPct val="90000"/>
              </a:lnSpc>
              <a:spcBef>
                <a:spcPts val="1000"/>
              </a:spcBef>
              <a:buClr>
                <a:schemeClr val="tx1"/>
              </a:buClr>
              <a:buSzPct val="100000"/>
              <a:buFont typeface="Arial" pitchFamily="34" charset="0"/>
              <a:buNone/>
              <a:defRPr sz="2000" kern="1200">
                <a:solidFill>
                  <a:schemeClr val="tx1"/>
                </a:solidFill>
                <a:latin typeface="+mn-lt"/>
                <a:ea typeface="+mn-ea"/>
                <a:cs typeface="+mn-cs"/>
              </a:defRPr>
            </a:lvl2pPr>
            <a:lvl3pPr marL="594360" indent="0" algn="l" defTabSz="914400" rtl="0" eaLnBrk="1" latinLnBrk="0" hangingPunct="1">
              <a:lnSpc>
                <a:spcPct val="90000"/>
              </a:lnSpc>
              <a:spcBef>
                <a:spcPts val="800"/>
              </a:spcBef>
              <a:buClr>
                <a:schemeClr val="tx1"/>
              </a:buClr>
              <a:buSzPct val="80000"/>
              <a:buFont typeface="Wingdings" pitchFamily="2" charset="2"/>
              <a:buNone/>
              <a:defRPr sz="1800" kern="1200">
                <a:solidFill>
                  <a:schemeClr val="tx1"/>
                </a:solidFill>
                <a:latin typeface="+mn-lt"/>
                <a:ea typeface="+mn-ea"/>
                <a:cs typeface="+mn-cs"/>
              </a:defRPr>
            </a:lvl3pPr>
            <a:lvl4pPr marL="868680" indent="0" algn="l" defTabSz="914400" rtl="0" eaLnBrk="1" latinLnBrk="0" hangingPunct="1">
              <a:lnSpc>
                <a:spcPct val="90000"/>
              </a:lnSpc>
              <a:spcBef>
                <a:spcPts val="800"/>
              </a:spcBef>
              <a:buClr>
                <a:schemeClr val="tx1"/>
              </a:buClr>
              <a:buSzPct val="100000"/>
              <a:buFont typeface="Arial" pitchFamily="34" charset="0"/>
              <a:buNone/>
              <a:defRPr sz="1600" kern="1200">
                <a:solidFill>
                  <a:schemeClr val="tx1"/>
                </a:solidFill>
                <a:latin typeface="+mn-lt"/>
                <a:ea typeface="+mn-ea"/>
                <a:cs typeface="+mn-cs"/>
              </a:defRPr>
            </a:lvl4pPr>
            <a:lvl5pPr marL="1097280" indent="0" algn="l" defTabSz="914400" rtl="0" eaLnBrk="1" latinLnBrk="0" hangingPunct="1">
              <a:lnSpc>
                <a:spcPct val="90000"/>
              </a:lnSpc>
              <a:spcBef>
                <a:spcPts val="800"/>
              </a:spcBef>
              <a:buClr>
                <a:schemeClr val="tx1"/>
              </a:buClr>
              <a:buSzPct val="80000"/>
              <a:buFont typeface="Wingdings" pitchFamily="2" charset="2"/>
              <a:buNone/>
              <a:defRPr sz="1600" kern="1200">
                <a:solidFill>
                  <a:schemeClr val="tx1"/>
                </a:solidFill>
                <a:latin typeface="+mn-lt"/>
                <a:ea typeface="+mn-ea"/>
                <a:cs typeface="+mn-cs"/>
              </a:defRPr>
            </a:lvl5pPr>
            <a:lvl6pPr marL="15544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6pPr>
            <a:lvl7pPr marL="17830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7pPr>
            <a:lvl8pPr marL="20116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8pPr>
            <a:lvl9pPr marL="22402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9pPr>
          </a:lstStyle>
          <a:p>
            <a:r>
              <a:rPr lang="en-US" sz="1600" dirty="0"/>
              <a:t>-for more info…List location or contact for specification (or other related documents)</a:t>
            </a:r>
          </a:p>
        </p:txBody>
      </p:sp>
    </p:spTree>
    <p:extLst>
      <p:ext uri="{BB962C8B-B14F-4D97-AF65-F5344CB8AC3E}">
        <p14:creationId xmlns:p14="http://schemas.microsoft.com/office/powerpoint/2010/main" val="2585531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Related Documents</a:t>
            </a:r>
          </a:p>
        </p:txBody>
      </p:sp>
      <p:sp>
        <p:nvSpPr>
          <p:cNvPr id="2" name="Content Placeholder 1"/>
          <p:cNvSpPr>
            <a:spLocks noGrp="1"/>
          </p:cNvSpPr>
          <p:nvPr>
            <p:ph idx="1"/>
          </p:nvPr>
        </p:nvSpPr>
        <p:spPr/>
        <p:txBody>
          <a:bodyPr>
            <a:normAutofit lnSpcReduction="10000"/>
          </a:bodyPr>
          <a:lstStyle/>
          <a:p>
            <a:r>
              <a:rPr lang="en-US" dirty="0"/>
              <a:t>Marketing plan</a:t>
            </a:r>
          </a:p>
          <a:p>
            <a:pPr lvl="1"/>
            <a:r>
              <a:rPr lang="en-US" dirty="0"/>
              <a:t>Location or contact name/phone</a:t>
            </a:r>
          </a:p>
          <a:p>
            <a:r>
              <a:rPr lang="en-US" dirty="0"/>
              <a:t>Budget</a:t>
            </a:r>
          </a:p>
          <a:p>
            <a:pPr lvl="1"/>
            <a:r>
              <a:rPr lang="en-US" dirty="0"/>
              <a:t>Location or contact name/phone</a:t>
            </a:r>
          </a:p>
          <a:p>
            <a:r>
              <a:rPr lang="en-US" dirty="0"/>
              <a:t>Post-mortem</a:t>
            </a:r>
          </a:p>
          <a:p>
            <a:pPr lvl="1"/>
            <a:r>
              <a:rPr lang="en-US" dirty="0"/>
              <a:t>Location or contact name/phone</a:t>
            </a:r>
          </a:p>
          <a:p>
            <a:r>
              <a:rPr lang="en-US" dirty="0"/>
              <a:t>Submit questions</a:t>
            </a:r>
          </a:p>
          <a:p>
            <a:pPr lvl="1"/>
            <a:r>
              <a:rPr lang="en-US" dirty="0"/>
              <a:t>Location or contact name/phone</a:t>
            </a:r>
          </a:p>
        </p:txBody>
      </p:sp>
    </p:spTree>
    <p:extLst>
      <p:ext uri="{BB962C8B-B14F-4D97-AF65-F5344CB8AC3E}">
        <p14:creationId xmlns:p14="http://schemas.microsoft.com/office/powerpoint/2010/main" val="8978470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BC9E2-2D09-4282-A2BB-CB01574F32C6}"/>
              </a:ext>
            </a:extLst>
          </p:cNvPr>
          <p:cNvSpPr>
            <a:spLocks noGrp="1"/>
          </p:cNvSpPr>
          <p:nvPr>
            <p:ph type="title"/>
          </p:nvPr>
        </p:nvSpPr>
        <p:spPr>
          <a:xfrm>
            <a:off x="227012" y="609600"/>
            <a:ext cx="11582400" cy="1600200"/>
          </a:xfrm>
        </p:spPr>
        <p:txBody>
          <a:bodyPr>
            <a:noAutofit/>
          </a:bodyPr>
          <a:lstStyle/>
          <a:p>
            <a:pPr algn="ctr"/>
            <a:r>
              <a:rPr lang="en-US" sz="4800" dirty="0"/>
              <a:t>Original Hypothesis</a:t>
            </a:r>
            <a:br>
              <a:rPr lang="en-US" sz="3600" dirty="0"/>
            </a:br>
            <a:endParaRPr lang="en-US" sz="3600" dirty="0"/>
          </a:p>
        </p:txBody>
      </p:sp>
      <p:sp>
        <p:nvSpPr>
          <p:cNvPr id="3" name="Content Placeholder 2">
            <a:extLst>
              <a:ext uri="{FF2B5EF4-FFF2-40B4-BE49-F238E27FC236}">
                <a16:creationId xmlns:a16="http://schemas.microsoft.com/office/drawing/2014/main" id="{9BC18CCD-388C-42E0-871A-712B0BF3C69C}"/>
              </a:ext>
            </a:extLst>
          </p:cNvPr>
          <p:cNvSpPr>
            <a:spLocks noGrp="1"/>
          </p:cNvSpPr>
          <p:nvPr>
            <p:ph idx="1"/>
          </p:nvPr>
        </p:nvSpPr>
        <p:spPr>
          <a:xfrm>
            <a:off x="1522876" y="2209800"/>
            <a:ext cx="9143538" cy="3886200"/>
          </a:xfrm>
        </p:spPr>
        <p:txBody>
          <a:bodyPr>
            <a:normAutofit/>
          </a:bodyPr>
          <a:lstStyle/>
          <a:p>
            <a:pPr algn="ctr"/>
            <a:endParaRPr lang="en-US" sz="3600" dirty="0"/>
          </a:p>
          <a:p>
            <a:pPr algn="ctr"/>
            <a:r>
              <a:rPr lang="en-US" sz="3600" dirty="0"/>
              <a:t>If a city has poor socioeconomic factors, then the preventable hospitalization rates will be higher than cities with more favorable socioeconomic factors.</a:t>
            </a:r>
          </a:p>
        </p:txBody>
      </p:sp>
    </p:spTree>
    <p:extLst>
      <p:ext uri="{BB962C8B-B14F-4D97-AF65-F5344CB8AC3E}">
        <p14:creationId xmlns:p14="http://schemas.microsoft.com/office/powerpoint/2010/main" val="37282052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1">
            <a:extLst>
              <a:ext uri="{FF2B5EF4-FFF2-40B4-BE49-F238E27FC236}">
                <a16:creationId xmlns:a16="http://schemas.microsoft.com/office/drawing/2014/main" id="{2D9B08E1-81F6-4352-B182-B834A03D48D6}"/>
              </a:ext>
            </a:extLst>
          </p:cNvPr>
          <p:cNvGraphicFramePr>
            <a:graphicFrameLocks noGrp="1"/>
          </p:cNvGraphicFramePr>
          <p:nvPr>
            <p:ph idx="1"/>
            <p:extLst>
              <p:ext uri="{D42A27DB-BD31-4B8C-83A1-F6EECF244321}">
                <p14:modId xmlns:p14="http://schemas.microsoft.com/office/powerpoint/2010/main" val="13490624"/>
              </p:ext>
            </p:extLst>
          </p:nvPr>
        </p:nvGraphicFramePr>
        <p:xfrm>
          <a:off x="1522876" y="635000"/>
          <a:ext cx="9143538" cy="5308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358163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5E13A-F6F4-401D-BA9A-9CA4747ECB41}"/>
              </a:ext>
            </a:extLst>
          </p:cNvPr>
          <p:cNvSpPr>
            <a:spLocks noGrp="1"/>
          </p:cNvSpPr>
          <p:nvPr>
            <p:ph type="title"/>
          </p:nvPr>
        </p:nvSpPr>
        <p:spPr/>
        <p:txBody>
          <a:bodyPr>
            <a:normAutofit/>
          </a:bodyPr>
          <a:lstStyle/>
          <a:p>
            <a:pPr algn="ctr"/>
            <a:r>
              <a:rPr lang="en-US" sz="4400" dirty="0"/>
              <a:t>Unsatisfactory Findings</a:t>
            </a:r>
          </a:p>
        </p:txBody>
      </p:sp>
      <p:pic>
        <p:nvPicPr>
          <p:cNvPr id="6" name="Content Placeholder 5" descr="A close up of a map&#10;&#10;Description automatically generated">
            <a:extLst>
              <a:ext uri="{FF2B5EF4-FFF2-40B4-BE49-F238E27FC236}">
                <a16:creationId xmlns:a16="http://schemas.microsoft.com/office/drawing/2014/main" id="{1E62815F-7FCA-4C90-8A96-3975EFA0B57A}"/>
              </a:ext>
            </a:extLst>
          </p:cNvPr>
          <p:cNvPicPr>
            <a:picLocks noGrp="1" noChangeAspect="1"/>
          </p:cNvPicPr>
          <p:nvPr>
            <p:ph sz="half" idx="1"/>
          </p:nvPr>
        </p:nvPicPr>
        <p:blipFill>
          <a:blip r:embed="rId3"/>
          <a:stretch>
            <a:fillRect/>
          </a:stretch>
        </p:blipFill>
        <p:spPr>
          <a:xfrm>
            <a:off x="303213" y="2057400"/>
            <a:ext cx="5654676" cy="3962400"/>
          </a:xfrm>
        </p:spPr>
      </p:pic>
      <p:pic>
        <p:nvPicPr>
          <p:cNvPr id="8" name="Content Placeholder 7" descr="A close up of a map&#10;&#10;Description automatically generated">
            <a:extLst>
              <a:ext uri="{FF2B5EF4-FFF2-40B4-BE49-F238E27FC236}">
                <a16:creationId xmlns:a16="http://schemas.microsoft.com/office/drawing/2014/main" id="{CA9D82BC-BC23-4428-A5B3-5A6AB0AE4AC4}"/>
              </a:ext>
            </a:extLst>
          </p:cNvPr>
          <p:cNvPicPr>
            <a:picLocks noGrp="1" noChangeAspect="1"/>
          </p:cNvPicPr>
          <p:nvPr>
            <p:ph sz="half" idx="2"/>
          </p:nvPr>
        </p:nvPicPr>
        <p:blipFill>
          <a:blip r:embed="rId4"/>
          <a:stretch>
            <a:fillRect/>
          </a:stretch>
        </p:blipFill>
        <p:spPr>
          <a:xfrm>
            <a:off x="6230938" y="2057400"/>
            <a:ext cx="5654674" cy="3962400"/>
          </a:xfrm>
        </p:spPr>
      </p:pic>
    </p:spTree>
    <p:extLst>
      <p:ext uri="{BB962C8B-B14F-4D97-AF65-F5344CB8AC3E}">
        <p14:creationId xmlns:p14="http://schemas.microsoft.com/office/powerpoint/2010/main" val="40905401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400" dirty="0"/>
              <a:t>Adjusted Question</a:t>
            </a:r>
          </a:p>
        </p:txBody>
      </p:sp>
      <p:sp>
        <p:nvSpPr>
          <p:cNvPr id="3" name="Content Placeholder 2"/>
          <p:cNvSpPr>
            <a:spLocks noGrp="1"/>
          </p:cNvSpPr>
          <p:nvPr>
            <p:ph idx="1"/>
          </p:nvPr>
        </p:nvSpPr>
        <p:spPr/>
        <p:txBody>
          <a:bodyPr/>
          <a:lstStyle/>
          <a:p>
            <a:r>
              <a:rPr lang="en-US" sz="3200" dirty="0"/>
              <a:t>How is a county’s fair health score impacted by various environmental and social factors?</a:t>
            </a:r>
          </a:p>
          <a:p>
            <a:pPr lvl="1"/>
            <a:r>
              <a:rPr lang="en-US" sz="2800" dirty="0"/>
              <a:t>Strong correlation between </a:t>
            </a:r>
          </a:p>
          <a:p>
            <a:pPr lvl="2"/>
            <a:r>
              <a:rPr lang="en-US" sz="2800" dirty="0"/>
              <a:t>fair health and food index</a:t>
            </a:r>
          </a:p>
          <a:p>
            <a:pPr lvl="2"/>
            <a:r>
              <a:rPr lang="en-US" sz="2800" dirty="0"/>
              <a:t>Fair health and excessive drinking</a:t>
            </a:r>
          </a:p>
          <a:p>
            <a:pPr lvl="2"/>
            <a:r>
              <a:rPr lang="en-US" sz="2800" dirty="0"/>
              <a:t>Fair health and physical health</a:t>
            </a:r>
          </a:p>
        </p:txBody>
      </p:sp>
    </p:spTree>
    <p:extLst>
      <p:ext uri="{BB962C8B-B14F-4D97-AF65-F5344CB8AC3E}">
        <p14:creationId xmlns:p14="http://schemas.microsoft.com/office/powerpoint/2010/main" val="4234742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10A2D-8DCB-498D-8C68-A76F0032861E}"/>
              </a:ext>
            </a:extLst>
          </p:cNvPr>
          <p:cNvSpPr>
            <a:spLocks noGrp="1"/>
          </p:cNvSpPr>
          <p:nvPr>
            <p:ph type="title"/>
          </p:nvPr>
        </p:nvSpPr>
        <p:spPr>
          <a:xfrm>
            <a:off x="1522876" y="609600"/>
            <a:ext cx="9143538" cy="1371600"/>
          </a:xfrm>
        </p:spPr>
        <p:txBody>
          <a:bodyPr>
            <a:normAutofit fontScale="90000"/>
          </a:bodyPr>
          <a:lstStyle/>
          <a:p>
            <a:pPr algn="ctr"/>
            <a:r>
              <a:rPr lang="en-US" sz="4800" dirty="0"/>
              <a:t>New Hypothesis</a:t>
            </a:r>
            <a:br>
              <a:rPr lang="en-US" sz="4800" dirty="0"/>
            </a:br>
            <a:endParaRPr lang="en-US" sz="4800" dirty="0"/>
          </a:p>
        </p:txBody>
      </p:sp>
      <p:sp>
        <p:nvSpPr>
          <p:cNvPr id="3" name="Content Placeholder 2">
            <a:extLst>
              <a:ext uri="{FF2B5EF4-FFF2-40B4-BE49-F238E27FC236}">
                <a16:creationId xmlns:a16="http://schemas.microsoft.com/office/drawing/2014/main" id="{6B02455B-AEF3-41EF-920B-9650CFABD2E5}"/>
              </a:ext>
            </a:extLst>
          </p:cNvPr>
          <p:cNvSpPr>
            <a:spLocks noGrp="1"/>
          </p:cNvSpPr>
          <p:nvPr>
            <p:ph idx="1"/>
          </p:nvPr>
        </p:nvSpPr>
        <p:spPr>
          <a:xfrm>
            <a:off x="1522876" y="2209800"/>
            <a:ext cx="9372136" cy="3392665"/>
          </a:xfrm>
        </p:spPr>
        <p:txBody>
          <a:bodyPr>
            <a:normAutofit/>
          </a:bodyPr>
          <a:lstStyle/>
          <a:p>
            <a:pPr algn="ctr"/>
            <a:endParaRPr lang="en-US" sz="4000" dirty="0"/>
          </a:p>
          <a:p>
            <a:pPr algn="ctr"/>
            <a:r>
              <a:rPr lang="en-US" sz="4000" dirty="0"/>
              <a:t>If a county has poor socioeconomic factors, then the poor or fair health percentage will be greater than counties with more favorable socioeconomic factors.</a:t>
            </a:r>
          </a:p>
        </p:txBody>
      </p:sp>
    </p:spTree>
    <p:extLst>
      <p:ext uri="{BB962C8B-B14F-4D97-AF65-F5344CB8AC3E}">
        <p14:creationId xmlns:p14="http://schemas.microsoft.com/office/powerpoint/2010/main" val="29521464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DD051-32BC-4EEA-B089-E9D7BAB9AFE8}"/>
              </a:ext>
            </a:extLst>
          </p:cNvPr>
          <p:cNvSpPr>
            <a:spLocks noGrp="1"/>
          </p:cNvSpPr>
          <p:nvPr>
            <p:ph type="ctrTitle"/>
          </p:nvPr>
        </p:nvSpPr>
        <p:spPr>
          <a:xfrm>
            <a:off x="1522414" y="1905000"/>
            <a:ext cx="9143998" cy="2667000"/>
          </a:xfrm>
        </p:spPr>
        <p:txBody>
          <a:bodyPr anchor="b">
            <a:normAutofit/>
          </a:bodyPr>
          <a:lstStyle/>
          <a:p>
            <a:r>
              <a:rPr lang="en-US" sz="6000" dirty="0"/>
              <a:t>Questions &amp; Data</a:t>
            </a:r>
          </a:p>
        </p:txBody>
      </p:sp>
    </p:spTree>
    <p:extLst>
      <p:ext uri="{BB962C8B-B14F-4D97-AF65-F5344CB8AC3E}">
        <p14:creationId xmlns:p14="http://schemas.microsoft.com/office/powerpoint/2010/main" val="18520811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roject planning overview presentatio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blipFill rotWithShape="1">
          <a:blip xmlns:r="http://schemas.openxmlformats.org/officeDocument/2006/relationships" r:embed="rId1">
            <a:duotone>
              <a:schemeClr val="phClr">
                <a:shade val="12000"/>
                <a:satMod val="240000"/>
              </a:schemeClr>
              <a:schemeClr val="phClr">
                <a:tint val="98000"/>
              </a:schemeClr>
            </a:duotone>
          </a:blip>
          <a:tile tx="0" ty="0" sx="100000" sy="100000" flip="none" algn="ctr"/>
        </a:blipFill>
      </a:bgFillStyleLst>
    </a:fmtScheme>
  </a:themeElements>
  <a:objectDefaults>
    <a:spDef>
      <a:spPr>
        <a:solidFill>
          <a:schemeClr val="accent1">
            <a:lumMod val="50000"/>
          </a:schemeClr>
        </a:solidFill>
      </a:spPr>
      <a:bodyPr rtlCol="0" anchor="ctr"/>
      <a:lstStyle>
        <a:defPPr algn="ctr">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28575"/>
      </a:spPr>
      <a:bodyPr/>
      <a:lstStyle/>
      <a:style>
        <a:lnRef idx="1">
          <a:schemeClr val="accent1"/>
        </a:lnRef>
        <a:fillRef idx="0">
          <a:schemeClr val="accent1"/>
        </a:fillRef>
        <a:effectRef idx="0">
          <a:schemeClr val="accent1"/>
        </a:effectRef>
        <a:fontRef idx="minor">
          <a:schemeClr val="tx1"/>
        </a:fontRef>
      </a:style>
    </a:lnDef>
    <a:txDef>
      <a:spPr>
        <a:noFill/>
        <a:ln>
          <a:solidFill>
            <a:schemeClr val="accent1">
              <a:lumMod val="20000"/>
              <a:lumOff val="80000"/>
            </a:schemeClr>
          </a:solidFill>
        </a:ln>
      </a:spPr>
      <a:bodyPr wrap="square" rtlCol="0" anchor="ctr" anchorCtr="1">
        <a:spAutoFit/>
      </a:bodyPr>
      <a:lstStyle>
        <a:defPPr>
          <a:defRPr dirty="0" smtClean="0"/>
        </a:defPPr>
      </a:lstStyle>
    </a:txDef>
  </a:objectDefaults>
  <a:extraClrSchemeLst/>
  <a:extLst>
    <a:ext uri="{05A4C25C-085E-4340-85A3-A5531E510DB2}">
      <thm15:themeFamily xmlns:thm15="http://schemas.microsoft.com/office/thememl/2012/main" name="Business project planning overview presentation.potx" id="{0D6D6775-FC9F-484B-A889-C0FCD86449E3}" vid="{CBE6795F-D548-4056-89FC-5BC618C494F3}"/>
    </a:ext>
  </a:extLst>
</a:theme>
</file>

<file path=ppt/theme/theme2.xml><?xml version="1.0" encoding="utf-8"?>
<a:theme xmlns:a="http://schemas.openxmlformats.org/drawingml/2006/main" name="Office Theme">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87</TotalTime>
  <Words>1692</Words>
  <Application>Microsoft Office PowerPoint</Application>
  <PresentationFormat>Custom</PresentationFormat>
  <Paragraphs>200</Paragraphs>
  <Slides>33</Slides>
  <Notes>24</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33</vt:i4>
      </vt:variant>
    </vt:vector>
  </HeadingPairs>
  <TitlesOfParts>
    <vt:vector size="38" baseType="lpstr">
      <vt:lpstr>Arial</vt:lpstr>
      <vt:lpstr>Calibri</vt:lpstr>
      <vt:lpstr>Lato</vt:lpstr>
      <vt:lpstr>Wingdings</vt:lpstr>
      <vt:lpstr>Project planning overview presentation</vt:lpstr>
      <vt:lpstr>KU-EDW-DATA-PT-07-2020-U-C Project 1</vt:lpstr>
      <vt:lpstr>Motivation &amp; Summary</vt:lpstr>
      <vt:lpstr>What affects preventable hospitalization factors?</vt:lpstr>
      <vt:lpstr>Original Hypothesis </vt:lpstr>
      <vt:lpstr>PowerPoint Presentation</vt:lpstr>
      <vt:lpstr>Unsatisfactory Findings</vt:lpstr>
      <vt:lpstr>Adjusted Question</vt:lpstr>
      <vt:lpstr>New Hypothesis </vt:lpstr>
      <vt:lpstr>Questions &amp; Data</vt:lpstr>
      <vt:lpstr>Data Cleanup &amp; Exploration</vt:lpstr>
      <vt:lpstr>Exploration &amp; Cleanup Process</vt:lpstr>
      <vt:lpstr>Prepare Data: Complete Data Set</vt:lpstr>
      <vt:lpstr>Prepare Data: Visualize Relationships</vt:lpstr>
      <vt:lpstr>Prepare Data: Incorporate Google Places API</vt:lpstr>
      <vt:lpstr>Unanticipated Insights</vt:lpstr>
      <vt:lpstr>Unanticipated Insights</vt:lpstr>
      <vt:lpstr>Unanticipated Insights</vt:lpstr>
      <vt:lpstr>Unanticipated Insights</vt:lpstr>
      <vt:lpstr>Unanticipated Challenges</vt:lpstr>
      <vt:lpstr>Data Analysis</vt:lpstr>
      <vt:lpstr>Top and Bottom counties for Health Outcomes</vt:lpstr>
      <vt:lpstr>Food Deprivation Index</vt:lpstr>
      <vt:lpstr>Discussion of Findings</vt:lpstr>
      <vt:lpstr>Exercise and Opportunity</vt:lpstr>
      <vt:lpstr>Excessive Drinking and Poor or Fair Health Outcomes</vt:lpstr>
      <vt:lpstr>Smoking</vt:lpstr>
      <vt:lpstr>PowerPoint Presentation</vt:lpstr>
      <vt:lpstr>Poor Mental and Physical Health Days</vt:lpstr>
      <vt:lpstr>Post Mortem</vt:lpstr>
      <vt:lpstr>Team Resources</vt:lpstr>
      <vt:lpstr>Procedures</vt:lpstr>
      <vt:lpstr>Schedule</vt:lpstr>
      <vt:lpstr>Related Documents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KU-EDW-DATA-PT-07-2020-U-C Project 1</dc:title>
  <dc:creator>Mindy Ketchum</dc:creator>
  <cp:lastModifiedBy>Hali Bielser</cp:lastModifiedBy>
  <cp:revision>59</cp:revision>
  <dcterms:created xsi:type="dcterms:W3CDTF">2020-09-09T01:13:14Z</dcterms:created>
  <dcterms:modified xsi:type="dcterms:W3CDTF">2020-09-09T04:34:11Z</dcterms:modified>
</cp:coreProperties>
</file>