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70" r:id="rId1"/>
  </p:sldMasterIdLst>
  <p:notesMasterIdLst>
    <p:notesMasterId r:id="rId29"/>
  </p:notesMasterIdLst>
  <p:sldIdLst>
    <p:sldId id="256" r:id="rId2"/>
    <p:sldId id="344" r:id="rId3"/>
    <p:sldId id="372" r:id="rId4"/>
    <p:sldId id="368" r:id="rId5"/>
    <p:sldId id="324" r:id="rId6"/>
    <p:sldId id="373" r:id="rId7"/>
    <p:sldId id="390" r:id="rId8"/>
    <p:sldId id="381" r:id="rId9"/>
    <p:sldId id="367" r:id="rId10"/>
    <p:sldId id="394" r:id="rId11"/>
    <p:sldId id="395" r:id="rId12"/>
    <p:sldId id="396" r:id="rId13"/>
    <p:sldId id="397" r:id="rId14"/>
    <p:sldId id="374" r:id="rId15"/>
    <p:sldId id="391" r:id="rId16"/>
    <p:sldId id="376" r:id="rId17"/>
    <p:sldId id="392" r:id="rId18"/>
    <p:sldId id="402" r:id="rId19"/>
    <p:sldId id="403" r:id="rId20"/>
    <p:sldId id="399" r:id="rId21"/>
    <p:sldId id="400" r:id="rId22"/>
    <p:sldId id="401" r:id="rId23"/>
    <p:sldId id="375" r:id="rId24"/>
    <p:sldId id="371" r:id="rId25"/>
    <p:sldId id="387" r:id="rId26"/>
    <p:sldId id="388" r:id="rId27"/>
    <p:sldId id="272" r:id="rId28"/>
  </p:sldIdLst>
  <p:sldSz cx="9144000" cy="6858000" type="screen4x3"/>
  <p:notesSz cx="9144000" cy="6858000"/>
  <p:embeddedFontLst>
    <p:embeddedFont>
      <p:font typeface="나눔고딕" panose="020B0600000101010101" charset="-127"/>
      <p:regular r:id="rId30"/>
      <p:bold r:id="rId31"/>
    </p:embeddedFont>
    <p:embeddedFont>
      <p:font typeface="나눔고딕 ExtraBold" panose="020B0600000101010101" charset="-127"/>
      <p:bold r:id="rId32"/>
    </p:embeddedFont>
    <p:embeddedFont>
      <p:font typeface="나눔바른고딕" panose="020B0603020101020101" pitchFamily="50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768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7688" autoAdjust="0"/>
  </p:normalViewPr>
  <p:slideViewPr>
    <p:cSldViewPr>
      <p:cViewPr varScale="1">
        <p:scale>
          <a:sx n="75" d="100"/>
          <a:sy n="75" d="100"/>
        </p:scale>
        <p:origin x="163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CC0D901-E768-4405-866F-399C00B82D4E}" type="datetime1">
              <a:rPr lang="ko-KR" altLang="en-US" smtClean="0"/>
              <a:pPr>
                <a:defRPr/>
              </a:pPr>
              <a:t>2019-12-25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277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602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9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797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42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564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03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70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39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68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56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51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1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69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21069A-D5AD-4D2B-88C1-592EB3F87B4B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68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2019-12-25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48297"/>
            <a:ext cx="5976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mining</a:t>
            </a:r>
          </a:p>
          <a:p>
            <a:pPr lvl="0">
              <a:defRPr/>
            </a:pP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 proposal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8F4D1E-19E8-407B-9E12-2672C3441550}"/>
              </a:ext>
            </a:extLst>
          </p:cNvPr>
          <p:cNvSpPr txBox="1"/>
          <p:nvPr/>
        </p:nvSpPr>
        <p:spPr>
          <a:xfrm>
            <a:off x="6300192" y="546380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201521107 </a:t>
            </a:r>
            <a:r>
              <a:rPr lang="ko-KR" altLang="en-US" dirty="0"/>
              <a:t>이정환</a:t>
            </a:r>
            <a:endParaRPr lang="en-US" altLang="ko-KR" dirty="0"/>
          </a:p>
          <a:p>
            <a:r>
              <a:rPr lang="en-US" altLang="ko-KR" dirty="0"/>
              <a:t>201520700 </a:t>
            </a:r>
            <a:r>
              <a:rPr lang="ko-KR" altLang="en-US" dirty="0"/>
              <a:t>신다민</a:t>
            </a:r>
            <a:endParaRPr lang="en-US" altLang="ko-KR" dirty="0"/>
          </a:p>
          <a:p>
            <a:r>
              <a:rPr lang="en-US" altLang="ko-KR" dirty="0"/>
              <a:t>201720399 </a:t>
            </a:r>
            <a:r>
              <a:rPr lang="ko-KR" altLang="en-US" dirty="0" err="1"/>
              <a:t>김효빈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34F2DA-F593-4510-890A-983587C47312}"/>
              </a:ext>
            </a:extLst>
          </p:cNvPr>
          <p:cNvSpPr txBox="1"/>
          <p:nvPr/>
        </p:nvSpPr>
        <p:spPr>
          <a:xfrm>
            <a:off x="366373" y="1786373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2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754A8-A676-43A3-8649-0CF6113D4D42}"/>
              </a:ext>
            </a:extLst>
          </p:cNvPr>
          <p:cNvSpPr txBox="1"/>
          <p:nvPr/>
        </p:nvSpPr>
        <p:spPr>
          <a:xfrm>
            <a:off x="945084" y="2021559"/>
            <a:ext cx="7659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멜론 순위 차트의 정보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Crawling</a:t>
            </a:r>
          </a:p>
        </p:txBody>
      </p:sp>
      <p:pic>
        <p:nvPicPr>
          <p:cNvPr id="9" name="Picture 6" descr="Image result for 웹크롤링  png">
            <a:extLst>
              <a:ext uri="{FF2B5EF4-FFF2-40B4-BE49-F238E27FC236}">
                <a16:creationId xmlns:a16="http://schemas.microsoft.com/office/drawing/2014/main" id="{6636EAC4-BD4E-4EAC-A638-9A00F5CA4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81" y="3921214"/>
            <a:ext cx="1049052" cy="85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데이터 png">
            <a:extLst>
              <a:ext uri="{FF2B5EF4-FFF2-40B4-BE49-F238E27FC236}">
                <a16:creationId xmlns:a16="http://schemas.microsoft.com/office/drawing/2014/main" id="{630ACC0F-5140-43CA-935C-D5B2EC3A0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349" y="3924690"/>
            <a:ext cx="849243" cy="84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56DF1E0-A24C-4714-BB8F-60DE20A51735}"/>
              </a:ext>
            </a:extLst>
          </p:cNvPr>
          <p:cNvSpPr/>
          <p:nvPr/>
        </p:nvSpPr>
        <p:spPr>
          <a:xfrm>
            <a:off x="4722749" y="4232272"/>
            <a:ext cx="263584" cy="2340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0F6B8FE-3EA1-4A20-A2EC-A595E4733D43}"/>
              </a:ext>
            </a:extLst>
          </p:cNvPr>
          <p:cNvSpPr/>
          <p:nvPr/>
        </p:nvSpPr>
        <p:spPr>
          <a:xfrm>
            <a:off x="3035413" y="4232270"/>
            <a:ext cx="263584" cy="2340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 descr="Image result for csv png">
            <a:extLst>
              <a:ext uri="{FF2B5EF4-FFF2-40B4-BE49-F238E27FC236}">
                <a16:creationId xmlns:a16="http://schemas.microsoft.com/office/drawing/2014/main" id="{8F3BA6B2-A7B2-4126-9887-44F9C75F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61526"/>
            <a:ext cx="1303392" cy="130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D72AAD0-DCA8-491B-B4BC-7D94960CEB37}"/>
              </a:ext>
            </a:extLst>
          </p:cNvPr>
          <p:cNvSpPr/>
          <p:nvPr/>
        </p:nvSpPr>
        <p:spPr>
          <a:xfrm>
            <a:off x="6208124" y="4233264"/>
            <a:ext cx="263584" cy="234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A0AD98B2-415B-4B36-A701-13D676319515}"/>
              </a:ext>
            </a:extLst>
          </p:cNvPr>
          <p:cNvSpPr txBox="1"/>
          <p:nvPr/>
        </p:nvSpPr>
        <p:spPr>
          <a:xfrm>
            <a:off x="395535" y="476672"/>
            <a:ext cx="388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</a:t>
            </a:r>
          </a:p>
        </p:txBody>
      </p:sp>
      <p:pic>
        <p:nvPicPr>
          <p:cNvPr id="1026" name="Picture 2" descr="멜론로고에 대한 이미지 검색결과">
            <a:extLst>
              <a:ext uri="{FF2B5EF4-FFF2-40B4-BE49-F238E27FC236}">
                <a16:creationId xmlns:a16="http://schemas.microsoft.com/office/drawing/2014/main" id="{3783B5F1-8E04-4E12-B074-94CA2F85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1" y="3429000"/>
            <a:ext cx="2401693" cy="15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B8EB7D-3CB5-4031-8C20-61A41B9F3436}"/>
              </a:ext>
            </a:extLst>
          </p:cNvPr>
          <p:cNvSpPr/>
          <p:nvPr/>
        </p:nvSpPr>
        <p:spPr>
          <a:xfrm>
            <a:off x="2195736" y="4745999"/>
            <a:ext cx="616208" cy="218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34F2DA-F593-4510-890A-983587C47312}"/>
              </a:ext>
            </a:extLst>
          </p:cNvPr>
          <p:cNvSpPr txBox="1"/>
          <p:nvPr/>
        </p:nvSpPr>
        <p:spPr>
          <a:xfrm>
            <a:off x="366373" y="1786373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2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754A8-A676-43A3-8649-0CF6113D4D42}"/>
              </a:ext>
            </a:extLst>
          </p:cNvPr>
          <p:cNvSpPr txBox="1"/>
          <p:nvPr/>
        </p:nvSpPr>
        <p:spPr>
          <a:xfrm>
            <a:off x="945084" y="2021559"/>
            <a:ext cx="6867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Crawling :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합법인가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불법인가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C6814F-CED5-4A06-BF7D-E77CBCAB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9" y="2636912"/>
            <a:ext cx="4890492" cy="18192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B119AE-3975-41F8-A739-F9235FD68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614" y="4671303"/>
            <a:ext cx="5297914" cy="1819205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E463DF56-9CF7-4E81-8378-E08D3AF6ACD1}"/>
              </a:ext>
            </a:extLst>
          </p:cNvPr>
          <p:cNvSpPr txBox="1"/>
          <p:nvPr/>
        </p:nvSpPr>
        <p:spPr>
          <a:xfrm>
            <a:off x="395535" y="476672"/>
            <a:ext cx="388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</a:t>
            </a:r>
          </a:p>
        </p:txBody>
      </p:sp>
    </p:spTree>
    <p:extLst>
      <p:ext uri="{BB962C8B-B14F-4D97-AF65-F5344CB8AC3E}">
        <p14:creationId xmlns:p14="http://schemas.microsoft.com/office/powerpoint/2010/main" val="37028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34F2DA-F593-4510-890A-983587C47312}"/>
              </a:ext>
            </a:extLst>
          </p:cNvPr>
          <p:cNvSpPr txBox="1"/>
          <p:nvPr/>
        </p:nvSpPr>
        <p:spPr>
          <a:xfrm>
            <a:off x="366373" y="1786373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2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D9FAB9-2650-46C5-8026-D7DB3591DE0C}"/>
              </a:ext>
            </a:extLst>
          </p:cNvPr>
          <p:cNvSpPr/>
          <p:nvPr/>
        </p:nvSpPr>
        <p:spPr>
          <a:xfrm>
            <a:off x="971601" y="2779965"/>
            <a:ext cx="137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/Robots.txt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62362C-B596-4378-AA26-4352D83B7D2F}"/>
              </a:ext>
            </a:extLst>
          </p:cNvPr>
          <p:cNvSpPr/>
          <p:nvPr/>
        </p:nvSpPr>
        <p:spPr>
          <a:xfrm>
            <a:off x="968414" y="3244334"/>
            <a:ext cx="19287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웹사이트의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허용 기준을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명시 해 놓은 파일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629C1C-D9F9-4655-AE15-FF8FA798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39" y="2832813"/>
            <a:ext cx="4846652" cy="35711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465078-B309-4AF6-A1DA-B2D986F2C18B}"/>
              </a:ext>
            </a:extLst>
          </p:cNvPr>
          <p:cNvSpPr txBox="1"/>
          <p:nvPr/>
        </p:nvSpPr>
        <p:spPr>
          <a:xfrm>
            <a:off x="945084" y="2021559"/>
            <a:ext cx="6867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Crawling :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합법인가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불법인가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4460D519-30CC-42D8-BEC2-F03CF5642E8E}"/>
              </a:ext>
            </a:extLst>
          </p:cNvPr>
          <p:cNvSpPr txBox="1"/>
          <p:nvPr/>
        </p:nvSpPr>
        <p:spPr>
          <a:xfrm>
            <a:off x="395535" y="476672"/>
            <a:ext cx="388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</a:t>
            </a:r>
          </a:p>
        </p:txBody>
      </p:sp>
    </p:spTree>
    <p:extLst>
      <p:ext uri="{BB962C8B-B14F-4D97-AF65-F5344CB8AC3E}">
        <p14:creationId xmlns:p14="http://schemas.microsoft.com/office/powerpoint/2010/main" val="5814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34F2DA-F593-4510-890A-983587C47312}"/>
              </a:ext>
            </a:extLst>
          </p:cNvPr>
          <p:cNvSpPr txBox="1"/>
          <p:nvPr/>
        </p:nvSpPr>
        <p:spPr>
          <a:xfrm>
            <a:off x="366373" y="1786373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2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10974-B287-4070-9752-DCC9506C2078}"/>
              </a:ext>
            </a:extLst>
          </p:cNvPr>
          <p:cNvSpPr txBox="1"/>
          <p:nvPr/>
        </p:nvSpPr>
        <p:spPr>
          <a:xfrm>
            <a:off x="945084" y="2021559"/>
            <a:ext cx="6867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Crawling :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인가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불법인가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5AF9ADBC-5994-4937-B4D4-9E5AF3C0CE94}"/>
              </a:ext>
            </a:extLst>
          </p:cNvPr>
          <p:cNvSpPr txBox="1"/>
          <p:nvPr/>
        </p:nvSpPr>
        <p:spPr>
          <a:xfrm>
            <a:off x="395535" y="476672"/>
            <a:ext cx="388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EF9FC5-A8F3-418F-9D33-3B28B9076C53}"/>
              </a:ext>
            </a:extLst>
          </p:cNvPr>
          <p:cNvSpPr/>
          <p:nvPr/>
        </p:nvSpPr>
        <p:spPr>
          <a:xfrm>
            <a:off x="1920488" y="4662516"/>
            <a:ext cx="792088" cy="189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059353-4392-4F71-A223-7D1D95CF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10" y="3097556"/>
            <a:ext cx="3162300" cy="3095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8AE3FB-CDA8-4BE3-8E1C-19C69447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87" y="2401725"/>
            <a:ext cx="2907834" cy="4344234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CB33531-9D93-4450-A396-2EB62DC58AE0}"/>
              </a:ext>
            </a:extLst>
          </p:cNvPr>
          <p:cNvSpPr/>
          <p:nvPr/>
        </p:nvSpPr>
        <p:spPr>
          <a:xfrm>
            <a:off x="2843808" y="4169523"/>
            <a:ext cx="432048" cy="28739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2" descr="멜론로고에 대한 이미지 검색결과">
            <a:extLst>
              <a:ext uri="{FF2B5EF4-FFF2-40B4-BE49-F238E27FC236}">
                <a16:creationId xmlns:a16="http://schemas.microsoft.com/office/drawing/2014/main" id="{98121EC2-C39C-47E6-8457-17A3876C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1" y="3429000"/>
            <a:ext cx="2401693" cy="15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AC219D-68F0-489E-A81E-DBBC64FF728E}"/>
              </a:ext>
            </a:extLst>
          </p:cNvPr>
          <p:cNvSpPr/>
          <p:nvPr/>
        </p:nvSpPr>
        <p:spPr>
          <a:xfrm>
            <a:off x="2195736" y="4745999"/>
            <a:ext cx="616208" cy="218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895189"/>
            <a:ext cx="6624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Data pre-processing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D0CF05-BB7B-49F3-BAA9-73AE1F0D18F1}"/>
              </a:ext>
            </a:extLst>
          </p:cNvPr>
          <p:cNvGrpSpPr/>
          <p:nvPr/>
        </p:nvGrpSpPr>
        <p:grpSpPr>
          <a:xfrm>
            <a:off x="1403648" y="2708920"/>
            <a:ext cx="6336704" cy="1080120"/>
            <a:chOff x="2195736" y="2708920"/>
            <a:chExt cx="4680000" cy="108012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195736" y="2708920"/>
              <a:ext cx="4680000" cy="0"/>
            </a:xfrm>
            <a:prstGeom prst="line">
              <a:avLst/>
            </a:prstGeom>
            <a:ln w="38100"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95736" y="3789040"/>
              <a:ext cx="4680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95736" y="2756545"/>
              <a:ext cx="4680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87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Image result for 웹크롤링  png">
            <a:extLst>
              <a:ext uri="{FF2B5EF4-FFF2-40B4-BE49-F238E27FC236}">
                <a16:creationId xmlns:a16="http://schemas.microsoft.com/office/drawing/2014/main" id="{6636EAC4-BD4E-4EAC-A638-9A00F5CA4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335" y="3349103"/>
            <a:ext cx="1049052" cy="85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데이터 png">
            <a:extLst>
              <a:ext uri="{FF2B5EF4-FFF2-40B4-BE49-F238E27FC236}">
                <a16:creationId xmlns:a16="http://schemas.microsoft.com/office/drawing/2014/main" id="{630ACC0F-5140-43CA-935C-D5B2EC3A0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03" y="3352579"/>
            <a:ext cx="849243" cy="84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56DF1E0-A24C-4714-BB8F-60DE20A51735}"/>
              </a:ext>
            </a:extLst>
          </p:cNvPr>
          <p:cNvSpPr/>
          <p:nvPr/>
        </p:nvSpPr>
        <p:spPr>
          <a:xfrm>
            <a:off x="4865903" y="3660161"/>
            <a:ext cx="263584" cy="234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3B4A353-7D5F-49C0-91B8-B60C250D113D}"/>
              </a:ext>
            </a:extLst>
          </p:cNvPr>
          <p:cNvSpPr txBox="1"/>
          <p:nvPr/>
        </p:nvSpPr>
        <p:spPr>
          <a:xfrm>
            <a:off x="395535" y="476672"/>
            <a:ext cx="5116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Data pre-processing</a:t>
            </a:r>
          </a:p>
        </p:txBody>
      </p:sp>
      <p:pic>
        <p:nvPicPr>
          <p:cNvPr id="7170" name="Picture 2" descr="Image result for csv png">
            <a:extLst>
              <a:ext uri="{FF2B5EF4-FFF2-40B4-BE49-F238E27FC236}">
                <a16:creationId xmlns:a16="http://schemas.microsoft.com/office/drawing/2014/main" id="{8F3BA6B2-A7B2-4126-9887-44F9C75F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94" y="3089415"/>
            <a:ext cx="1303392" cy="130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D72AAD0-DCA8-491B-B4BC-7D94960CEB37}"/>
              </a:ext>
            </a:extLst>
          </p:cNvPr>
          <p:cNvSpPr/>
          <p:nvPr/>
        </p:nvSpPr>
        <p:spPr>
          <a:xfrm>
            <a:off x="6351278" y="3661153"/>
            <a:ext cx="263584" cy="2340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4C438E5-85F7-43E0-BAB0-3CB51BAB6D7B}"/>
              </a:ext>
            </a:extLst>
          </p:cNvPr>
          <p:cNvSpPr/>
          <p:nvPr/>
        </p:nvSpPr>
        <p:spPr>
          <a:xfrm>
            <a:off x="3142693" y="3692665"/>
            <a:ext cx="263584" cy="234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657D06-927F-44B2-B8CA-73A7CD554B03}"/>
              </a:ext>
            </a:extLst>
          </p:cNvPr>
          <p:cNvSpPr/>
          <p:nvPr/>
        </p:nvSpPr>
        <p:spPr>
          <a:xfrm>
            <a:off x="2543311" y="4241944"/>
            <a:ext cx="544797" cy="19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멜론로고에 대한 이미지 검색결과">
            <a:extLst>
              <a:ext uri="{FF2B5EF4-FFF2-40B4-BE49-F238E27FC236}">
                <a16:creationId xmlns:a16="http://schemas.microsoft.com/office/drawing/2014/main" id="{1DB3B73C-DBAF-4BA0-BE6D-BAB3095A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4" y="2924944"/>
            <a:ext cx="2401693" cy="15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1FFDC8-82D9-4D54-91B4-AF298DD9FC39}"/>
              </a:ext>
            </a:extLst>
          </p:cNvPr>
          <p:cNvSpPr/>
          <p:nvPr/>
        </p:nvSpPr>
        <p:spPr>
          <a:xfrm>
            <a:off x="2329099" y="4241943"/>
            <a:ext cx="616208" cy="218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5337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Data</a:t>
            </a:r>
            <a:r>
              <a:rPr lang="ko-KR" altLang="en-US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pre-processing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6CA122A-8A28-4594-9E3F-D3F5AB9E2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10981"/>
              </p:ext>
            </p:extLst>
          </p:nvPr>
        </p:nvGraphicFramePr>
        <p:xfrm>
          <a:off x="577636" y="2559949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577499785"/>
                    </a:ext>
                  </a:extLst>
                </a:gridCol>
                <a:gridCol w="1903760">
                  <a:extLst>
                    <a:ext uri="{9D8B030D-6E8A-4147-A177-3AD203B41FA5}">
                      <a16:colId xmlns:a16="http://schemas.microsoft.com/office/drawing/2014/main" val="4266863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3765523"/>
                    </a:ext>
                  </a:extLst>
                </a:gridCol>
              </a:tblGrid>
              <a:tr h="351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Nominal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가수의 팬 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fanNum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Numeric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뮤비의</a:t>
                      </a:r>
                      <a:r>
                        <a:rPr lang="ko-KR" altLang="en-US" dirty="0"/>
                        <a:t> 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musicV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Nominal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36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앨범의 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albumT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Nominal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6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가수의 활동 유형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activeT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Nominal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30337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5795BAA-040B-4450-8F44-B9D182A92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12488"/>
              </p:ext>
            </p:extLst>
          </p:nvPr>
        </p:nvGraphicFramePr>
        <p:xfrm>
          <a:off x="603431" y="5445224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129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90310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7970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4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 예측</a:t>
                      </a:r>
                      <a:r>
                        <a:rPr lang="en-US" altLang="ko-KR" dirty="0"/>
                        <a:t>(class)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Nominal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78038"/>
                  </a:ext>
                </a:extLst>
              </a:tr>
            </a:tbl>
          </a:graphicData>
        </a:graphic>
      </p:graphicFrame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D120C36-2007-454D-A671-9AEA40DC853D}"/>
              </a:ext>
            </a:extLst>
          </p:cNvPr>
          <p:cNvSpPr/>
          <p:nvPr/>
        </p:nvSpPr>
        <p:spPr>
          <a:xfrm>
            <a:off x="3275856" y="4941168"/>
            <a:ext cx="216024" cy="3688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9D2574-A947-4954-9F54-8FE1501B7DD0}"/>
              </a:ext>
            </a:extLst>
          </p:cNvPr>
          <p:cNvSpPr txBox="1"/>
          <p:nvPr/>
        </p:nvSpPr>
        <p:spPr>
          <a:xfrm>
            <a:off x="6228184" y="1468684"/>
            <a:ext cx="189411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개의 </a:t>
            </a:r>
            <a:r>
              <a:rPr lang="en-US" altLang="ko-KR" b="1" dirty="0"/>
              <a:t>attribute</a:t>
            </a:r>
          </a:p>
          <a:p>
            <a:r>
              <a:rPr lang="en-US" altLang="ko-KR" b="1" dirty="0"/>
              <a:t>1</a:t>
            </a:r>
            <a:r>
              <a:rPr lang="ko-KR" altLang="en-US" b="1" dirty="0"/>
              <a:t>개의 </a:t>
            </a:r>
            <a:r>
              <a:rPr lang="en-US" altLang="ko-KR" b="1" dirty="0"/>
              <a:t>class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8A32D-F88C-4F66-9675-6FDC44DECEEC}"/>
              </a:ext>
            </a:extLst>
          </p:cNvPr>
          <p:cNvSpPr txBox="1"/>
          <p:nvPr/>
        </p:nvSpPr>
        <p:spPr>
          <a:xfrm>
            <a:off x="603431" y="1561018"/>
            <a:ext cx="447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2019</a:t>
            </a:r>
            <a:r>
              <a:rPr lang="ko-KR" altLang="en-US" sz="2400" b="1" dirty="0"/>
              <a:t>년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~ </a:t>
            </a:r>
            <a:r>
              <a:rPr lang="ko-KR" altLang="en-US" sz="2400" b="1" dirty="0"/>
              <a:t>현재 음원 차트</a:t>
            </a:r>
          </a:p>
        </p:txBody>
      </p:sp>
    </p:spTree>
    <p:extLst>
      <p:ext uri="{BB962C8B-B14F-4D97-AF65-F5344CB8AC3E}">
        <p14:creationId xmlns:p14="http://schemas.microsoft.com/office/powerpoint/2010/main" val="15083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5337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Data</a:t>
            </a:r>
            <a:r>
              <a:rPr lang="ko-KR" altLang="en-US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94F16-3176-4C96-BD22-A1DB01976C9A}"/>
              </a:ext>
            </a:extLst>
          </p:cNvPr>
          <p:cNvSpPr txBox="1"/>
          <p:nvPr/>
        </p:nvSpPr>
        <p:spPr>
          <a:xfrm>
            <a:off x="430743" y="1845390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0C716-9556-4AAC-958F-7C91B60EB6EC}"/>
              </a:ext>
            </a:extLst>
          </p:cNvPr>
          <p:cNvSpPr txBox="1"/>
          <p:nvPr/>
        </p:nvSpPr>
        <p:spPr>
          <a:xfrm>
            <a:off x="1015051" y="2080575"/>
            <a:ext cx="1330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078E21-79EB-4700-B1FB-C9E97717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43" y="4345600"/>
            <a:ext cx="8352929" cy="915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FB69A5-7A18-4B41-BED6-34DD6CB31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51" y="3036952"/>
            <a:ext cx="8245714" cy="9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3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5337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Data</a:t>
            </a:r>
            <a:r>
              <a:rPr lang="ko-KR" altLang="en-US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94F16-3176-4C96-BD22-A1DB01976C9A}"/>
              </a:ext>
            </a:extLst>
          </p:cNvPr>
          <p:cNvSpPr txBox="1"/>
          <p:nvPr/>
        </p:nvSpPr>
        <p:spPr>
          <a:xfrm>
            <a:off x="430743" y="1845390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0C716-9556-4AAC-958F-7C91B60EB6EC}"/>
              </a:ext>
            </a:extLst>
          </p:cNvPr>
          <p:cNvSpPr txBox="1"/>
          <p:nvPr/>
        </p:nvSpPr>
        <p:spPr>
          <a:xfrm>
            <a:off x="1015050" y="2080575"/>
            <a:ext cx="2908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가수의 팬 수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EC18AF-75F5-4A6B-81A8-1A43982E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3" y="2684419"/>
            <a:ext cx="7992888" cy="18653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2CD438-3434-4B7C-9F36-E5C1DEFED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7" y="4520572"/>
            <a:ext cx="7992889" cy="1959380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FCEC71A4-2C05-4E6D-8438-EC818865F648}"/>
              </a:ext>
            </a:extLst>
          </p:cNvPr>
          <p:cNvSpPr/>
          <p:nvPr/>
        </p:nvSpPr>
        <p:spPr>
          <a:xfrm>
            <a:off x="7308304" y="2650504"/>
            <a:ext cx="1113267" cy="639555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1E91D259-2D3E-4A9D-B29F-1BD321EE6911}"/>
              </a:ext>
            </a:extLst>
          </p:cNvPr>
          <p:cNvSpPr/>
          <p:nvPr/>
        </p:nvSpPr>
        <p:spPr>
          <a:xfrm>
            <a:off x="7439555" y="4558323"/>
            <a:ext cx="1113267" cy="639555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5337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Data</a:t>
            </a:r>
            <a:r>
              <a:rPr lang="ko-KR" altLang="en-US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94F16-3176-4C96-BD22-A1DB01976C9A}"/>
              </a:ext>
            </a:extLst>
          </p:cNvPr>
          <p:cNvSpPr txBox="1"/>
          <p:nvPr/>
        </p:nvSpPr>
        <p:spPr>
          <a:xfrm>
            <a:off x="430743" y="1845390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0C716-9556-4AAC-958F-7C91B60EB6EC}"/>
              </a:ext>
            </a:extLst>
          </p:cNvPr>
          <p:cNvSpPr txBox="1"/>
          <p:nvPr/>
        </p:nvSpPr>
        <p:spPr>
          <a:xfrm>
            <a:off x="1015050" y="2080575"/>
            <a:ext cx="2908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뮤비의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5517D-BD63-4DB3-BB3A-753C7B88E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8" y="2855957"/>
            <a:ext cx="8241744" cy="3303544"/>
          </a:xfrm>
          <a:prstGeom prst="rect">
            <a:avLst/>
          </a:prstGeom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FCEC71A4-2C05-4E6D-8438-EC818865F648}"/>
              </a:ext>
            </a:extLst>
          </p:cNvPr>
          <p:cNvSpPr/>
          <p:nvPr/>
        </p:nvSpPr>
        <p:spPr>
          <a:xfrm>
            <a:off x="7996188" y="2832378"/>
            <a:ext cx="880512" cy="639555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9A674FE5-A17A-4A5E-992B-53320CE7E2F9}"/>
              </a:ext>
            </a:extLst>
          </p:cNvPr>
          <p:cNvSpPr/>
          <p:nvPr/>
        </p:nvSpPr>
        <p:spPr>
          <a:xfrm>
            <a:off x="7996188" y="4187951"/>
            <a:ext cx="880512" cy="639555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56F2C-B100-4F53-B043-54F3874098BE}"/>
              </a:ext>
            </a:extLst>
          </p:cNvPr>
          <p:cNvSpPr txBox="1"/>
          <p:nvPr/>
        </p:nvSpPr>
        <p:spPr>
          <a:xfrm>
            <a:off x="7090080" y="2224989"/>
            <a:ext cx="1129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NO</a:t>
            </a:r>
            <a:endParaRPr lang="ko-KR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7292A9-5447-4424-BB0C-0EFF4E61EFF4}"/>
              </a:ext>
            </a:extLst>
          </p:cNvPr>
          <p:cNvSpPr txBox="1"/>
          <p:nvPr/>
        </p:nvSpPr>
        <p:spPr>
          <a:xfrm>
            <a:off x="6977494" y="3713059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YES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860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23527" y="491173"/>
            <a:ext cx="2122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581DA1-474F-47B9-892B-561F690D3613}"/>
              </a:ext>
            </a:extLst>
          </p:cNvPr>
          <p:cNvSpPr/>
          <p:nvPr/>
        </p:nvSpPr>
        <p:spPr>
          <a:xfrm>
            <a:off x="344360" y="2075964"/>
            <a:ext cx="4915128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buAutoNum type="arabicPeriod"/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Goal : Domain</a:t>
            </a:r>
          </a:p>
          <a:p>
            <a:pPr marL="514350" lvl="0" indent="-514350">
              <a:buAutoNum type="arabicPeriod"/>
              <a:defRPr/>
            </a:pPr>
            <a:endParaRPr lang="en-US" altLang="ko-KR" sz="2800" b="1" dirty="0">
              <a:solidFill>
                <a:srgbClr val="1D62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lvl="0" indent="-342900">
              <a:buAutoNum type="arabicPeriod"/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Data</a:t>
            </a:r>
          </a:p>
          <a:p>
            <a:pPr marL="342900" lvl="0" indent="-342900">
              <a:buAutoNum type="arabicPeriod"/>
              <a:defRPr/>
            </a:pPr>
            <a:endParaRPr lang="en-US" altLang="ko-KR" sz="2800" b="1" dirty="0">
              <a:solidFill>
                <a:srgbClr val="1D62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lvl="0" indent="-342900">
              <a:buAutoNum type="arabicPeriod"/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Data pre-processing</a:t>
            </a:r>
          </a:p>
          <a:p>
            <a:pPr marL="342900" lvl="0" indent="-342900">
              <a:buAutoNum type="arabicPeriod"/>
              <a:defRPr/>
            </a:pPr>
            <a:endParaRPr lang="en-US" altLang="ko-KR" sz="2800" b="1" dirty="0">
              <a:solidFill>
                <a:srgbClr val="1D62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lvl="0" indent="-342900">
              <a:buAutoNum type="arabicPeriod"/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Expectation effectiveness</a:t>
            </a:r>
          </a:p>
          <a:p>
            <a:pPr marL="342900" lvl="0" indent="-342900">
              <a:buAutoNum type="arabicPeriod"/>
              <a:defRPr/>
            </a:pPr>
            <a:endParaRPr lang="en-US" altLang="ko-KR" b="1" dirty="0">
              <a:solidFill>
                <a:srgbClr val="1D62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87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5337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Data</a:t>
            </a:r>
            <a:r>
              <a:rPr lang="ko-KR" altLang="en-US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94F16-3176-4C96-BD22-A1DB01976C9A}"/>
              </a:ext>
            </a:extLst>
          </p:cNvPr>
          <p:cNvSpPr txBox="1"/>
          <p:nvPr/>
        </p:nvSpPr>
        <p:spPr>
          <a:xfrm>
            <a:off x="430743" y="1845390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0C716-9556-4AAC-958F-7C91B60EB6EC}"/>
              </a:ext>
            </a:extLst>
          </p:cNvPr>
          <p:cNvSpPr txBox="1"/>
          <p:nvPr/>
        </p:nvSpPr>
        <p:spPr>
          <a:xfrm>
            <a:off x="1015050" y="2080575"/>
            <a:ext cx="2908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앨범의 종류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2EDB8A-4BC1-41DE-A429-AE920388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622" y="1957501"/>
            <a:ext cx="3090328" cy="18480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727034-645C-45F7-ADEA-CD4C91B2D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97" y="2657187"/>
            <a:ext cx="2761675" cy="2024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44CE5A-0204-4ADD-B7A3-BA066C8BA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145" y="3752639"/>
            <a:ext cx="2844939" cy="21800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7060A6-0E31-4AC4-92F8-473631C28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12" y="4603095"/>
            <a:ext cx="3039643" cy="205074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A8863A41-3F5C-4C48-AD39-707738962DE8}"/>
              </a:ext>
            </a:extLst>
          </p:cNvPr>
          <p:cNvSpPr/>
          <p:nvPr/>
        </p:nvSpPr>
        <p:spPr>
          <a:xfrm>
            <a:off x="740269" y="2755600"/>
            <a:ext cx="465196" cy="369694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14AEF362-96C1-4495-AAD2-829AE4DCA4AA}"/>
              </a:ext>
            </a:extLst>
          </p:cNvPr>
          <p:cNvSpPr/>
          <p:nvPr/>
        </p:nvSpPr>
        <p:spPr>
          <a:xfrm>
            <a:off x="528931" y="4583172"/>
            <a:ext cx="465196" cy="369694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4D4E3870-6BB3-4EC8-BCF8-1B9A35A00DAE}"/>
              </a:ext>
            </a:extLst>
          </p:cNvPr>
          <p:cNvSpPr/>
          <p:nvPr/>
        </p:nvSpPr>
        <p:spPr>
          <a:xfrm>
            <a:off x="5066208" y="1958228"/>
            <a:ext cx="465196" cy="369694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90517250-02BB-460A-8B8B-F3276EA691DA}"/>
              </a:ext>
            </a:extLst>
          </p:cNvPr>
          <p:cNvSpPr/>
          <p:nvPr/>
        </p:nvSpPr>
        <p:spPr>
          <a:xfrm>
            <a:off x="3502188" y="3835013"/>
            <a:ext cx="465196" cy="369694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DE8D9A-E92E-411A-84AF-D2EEF217D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148" y="4252037"/>
            <a:ext cx="3571921" cy="2101619"/>
          </a:xfrm>
          <a:prstGeom prst="rect">
            <a:avLst/>
          </a:prstGeom>
        </p:spPr>
      </p:pic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0770EE59-F38A-4EFC-8DC1-FDDF05135032}"/>
              </a:ext>
            </a:extLst>
          </p:cNvPr>
          <p:cNvSpPr/>
          <p:nvPr/>
        </p:nvSpPr>
        <p:spPr>
          <a:xfrm>
            <a:off x="5038622" y="4311758"/>
            <a:ext cx="818268" cy="369694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5337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Data</a:t>
            </a:r>
            <a:r>
              <a:rPr lang="ko-KR" altLang="en-US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94F16-3176-4C96-BD22-A1DB01976C9A}"/>
              </a:ext>
            </a:extLst>
          </p:cNvPr>
          <p:cNvSpPr txBox="1"/>
          <p:nvPr/>
        </p:nvSpPr>
        <p:spPr>
          <a:xfrm>
            <a:off x="430743" y="1845390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0C716-9556-4AAC-958F-7C91B60EB6EC}"/>
              </a:ext>
            </a:extLst>
          </p:cNvPr>
          <p:cNvSpPr txBox="1"/>
          <p:nvPr/>
        </p:nvSpPr>
        <p:spPr>
          <a:xfrm>
            <a:off x="1015050" y="2080575"/>
            <a:ext cx="2908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활동 유형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E2CAC1-0DB7-4E30-96FB-118DF49A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843862"/>
            <a:ext cx="4762500" cy="2124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CC56FC-3314-4B49-BB10-4A1E6699E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327436"/>
            <a:ext cx="5337524" cy="2171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74E266-41BC-41C4-BDB0-578AB9B00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584" y="4870391"/>
            <a:ext cx="5288280" cy="1510937"/>
          </a:xfrm>
          <a:prstGeom prst="rect">
            <a:avLst/>
          </a:prstGeom>
        </p:spPr>
      </p:pic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09568617-8128-43A8-9526-FC3945062B08}"/>
              </a:ext>
            </a:extLst>
          </p:cNvPr>
          <p:cNvSpPr/>
          <p:nvPr/>
        </p:nvSpPr>
        <p:spPr>
          <a:xfrm>
            <a:off x="6205126" y="2648928"/>
            <a:ext cx="465196" cy="369694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2523694A-3250-4293-8C74-92EFE7AC2250}"/>
              </a:ext>
            </a:extLst>
          </p:cNvPr>
          <p:cNvSpPr/>
          <p:nvPr/>
        </p:nvSpPr>
        <p:spPr>
          <a:xfrm>
            <a:off x="2831699" y="4168686"/>
            <a:ext cx="465196" cy="369694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9D8E9-64B6-40F0-8216-27008A55E825}"/>
              </a:ext>
            </a:extLst>
          </p:cNvPr>
          <p:cNvSpPr txBox="1"/>
          <p:nvPr/>
        </p:nvSpPr>
        <p:spPr>
          <a:xfrm>
            <a:off x="7804486" y="432557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13FD126-6F18-4196-BB17-99C30FA10D9A}"/>
              </a:ext>
            </a:extLst>
          </p:cNvPr>
          <p:cNvSpPr/>
          <p:nvPr/>
        </p:nvSpPr>
        <p:spPr>
          <a:xfrm rot="20138770">
            <a:off x="7004730" y="4600091"/>
            <a:ext cx="56661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4FFDE1D8-6770-41B4-BA2D-EE9CDE597F02}"/>
              </a:ext>
            </a:extLst>
          </p:cNvPr>
          <p:cNvSpPr/>
          <p:nvPr/>
        </p:nvSpPr>
        <p:spPr>
          <a:xfrm>
            <a:off x="7754764" y="4301865"/>
            <a:ext cx="499616" cy="369694"/>
          </a:xfrm>
          <a:prstGeom prst="donut">
            <a:avLst>
              <a:gd name="adj" fmla="val 69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5337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Data</a:t>
            </a:r>
            <a:r>
              <a:rPr lang="ko-KR" altLang="en-US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94F16-3176-4C96-BD22-A1DB01976C9A}"/>
              </a:ext>
            </a:extLst>
          </p:cNvPr>
          <p:cNvSpPr txBox="1"/>
          <p:nvPr/>
        </p:nvSpPr>
        <p:spPr>
          <a:xfrm>
            <a:off x="430743" y="1845390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0C716-9556-4AAC-958F-7C91B60EB6EC}"/>
              </a:ext>
            </a:extLst>
          </p:cNvPr>
          <p:cNvSpPr txBox="1"/>
          <p:nvPr/>
        </p:nvSpPr>
        <p:spPr>
          <a:xfrm>
            <a:off x="1015050" y="2080575"/>
            <a:ext cx="3556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(Class)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FACE7DE-94DF-4D14-A47D-795A61D20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88198"/>
              </p:ext>
            </p:extLst>
          </p:nvPr>
        </p:nvGraphicFramePr>
        <p:xfrm>
          <a:off x="1619672" y="3039120"/>
          <a:ext cx="590465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98352232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82792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등 </a:t>
                      </a:r>
                      <a:r>
                        <a:rPr lang="en-US" altLang="ko-KR" sz="2000" dirty="0"/>
                        <a:t>~ 10</a:t>
                      </a:r>
                      <a:r>
                        <a:rPr lang="ko-KR" altLang="en-US" sz="2000" dirty="0"/>
                        <a:t>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5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11</a:t>
                      </a:r>
                      <a:r>
                        <a:rPr lang="ko-KR" altLang="en-US" sz="2000" dirty="0"/>
                        <a:t>등 </a:t>
                      </a:r>
                      <a:r>
                        <a:rPr lang="en-US" altLang="ko-KR" sz="2000" dirty="0"/>
                        <a:t>~ 20</a:t>
                      </a:r>
                      <a:r>
                        <a:rPr lang="ko-KR" altLang="en-US" sz="2000" dirty="0"/>
                        <a:t>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43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21</a:t>
                      </a:r>
                      <a:r>
                        <a:rPr lang="ko-KR" altLang="en-US" sz="2000" dirty="0"/>
                        <a:t>등 </a:t>
                      </a:r>
                      <a:r>
                        <a:rPr lang="en-US" altLang="ko-KR" sz="2000" dirty="0"/>
                        <a:t>~ 30</a:t>
                      </a:r>
                      <a:r>
                        <a:rPr lang="ko-KR" altLang="en-US" sz="2000" dirty="0"/>
                        <a:t>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C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31</a:t>
                      </a:r>
                      <a:r>
                        <a:rPr lang="ko-KR" altLang="en-US" sz="2000" dirty="0"/>
                        <a:t>등 </a:t>
                      </a:r>
                      <a:r>
                        <a:rPr lang="en-US" altLang="ko-KR" sz="2000" dirty="0"/>
                        <a:t>~ 50</a:t>
                      </a:r>
                      <a:r>
                        <a:rPr lang="ko-KR" altLang="en-US" sz="2000" dirty="0"/>
                        <a:t>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825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51</a:t>
                      </a:r>
                      <a:r>
                        <a:rPr lang="ko-KR" altLang="en-US" sz="2000" dirty="0"/>
                        <a:t>등 </a:t>
                      </a:r>
                      <a:r>
                        <a:rPr lang="en-US" altLang="ko-KR" sz="2000" dirty="0"/>
                        <a:t>~ 70</a:t>
                      </a:r>
                      <a:r>
                        <a:rPr lang="ko-KR" altLang="en-US" sz="2000" dirty="0"/>
                        <a:t>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9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71</a:t>
                      </a:r>
                      <a:r>
                        <a:rPr lang="ko-KR" altLang="en-US" sz="2000" dirty="0"/>
                        <a:t>등 </a:t>
                      </a:r>
                      <a:r>
                        <a:rPr lang="en-US" altLang="ko-KR" sz="2000" dirty="0"/>
                        <a:t>~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59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08" y="2887904"/>
            <a:ext cx="8856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Expectation effectiveness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D2291F-AF12-46C4-B271-1809146A3A94}"/>
              </a:ext>
            </a:extLst>
          </p:cNvPr>
          <p:cNvGrpSpPr/>
          <p:nvPr/>
        </p:nvGrpSpPr>
        <p:grpSpPr>
          <a:xfrm>
            <a:off x="611560" y="2708920"/>
            <a:ext cx="7848872" cy="1080120"/>
            <a:chOff x="2195736" y="2708920"/>
            <a:chExt cx="4680000" cy="108012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195736" y="2708920"/>
              <a:ext cx="4680000" cy="0"/>
            </a:xfrm>
            <a:prstGeom prst="line">
              <a:avLst/>
            </a:prstGeom>
            <a:ln w="38100"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95736" y="3789040"/>
              <a:ext cx="4680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95736" y="2756545"/>
              <a:ext cx="4680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5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48245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Expectation effectiveness</a:t>
            </a:r>
          </a:p>
          <a:p>
            <a:pPr lvl="0">
              <a:defRPr/>
            </a:pPr>
            <a:endParaRPr lang="en-US" altLang="ko-KR" sz="2800" b="1" dirty="0">
              <a:solidFill>
                <a:srgbClr val="1D62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3419E-0BDB-4C9E-9DE3-4D8D6F952CF2}"/>
              </a:ext>
            </a:extLst>
          </p:cNvPr>
          <p:cNvSpPr txBox="1"/>
          <p:nvPr/>
        </p:nvSpPr>
        <p:spPr>
          <a:xfrm>
            <a:off x="366373" y="1786373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2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A15AF-42B7-457B-BBE3-06FE07B44087}"/>
              </a:ext>
            </a:extLst>
          </p:cNvPr>
          <p:cNvSpPr txBox="1"/>
          <p:nvPr/>
        </p:nvSpPr>
        <p:spPr>
          <a:xfrm>
            <a:off x="945085" y="2021559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A096F04-5AAF-4DF3-933C-4A9816EF486F}"/>
              </a:ext>
            </a:extLst>
          </p:cNvPr>
          <p:cNvSpPr/>
          <p:nvPr/>
        </p:nvSpPr>
        <p:spPr>
          <a:xfrm>
            <a:off x="3322167" y="3930890"/>
            <a:ext cx="792088" cy="5232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090408-986D-4A0F-8A30-DA950B416F40}"/>
              </a:ext>
            </a:extLst>
          </p:cNvPr>
          <p:cNvGrpSpPr/>
          <p:nvPr/>
        </p:nvGrpSpPr>
        <p:grpSpPr>
          <a:xfrm>
            <a:off x="377046" y="3134426"/>
            <a:ext cx="2704864" cy="2448812"/>
            <a:chOff x="668987" y="2980569"/>
            <a:chExt cx="2852924" cy="27406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6D48000-6EDC-4D2B-A343-CACCCAE8A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87" y="2980569"/>
              <a:ext cx="1831528" cy="191683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6986C77-9804-4390-B886-27EECF0C2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5236">
              <a:off x="2457140" y="4369111"/>
              <a:ext cx="1064771" cy="1352090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0A4B0A3-B645-49D8-9310-94212B906E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44779"/>
            <a:ext cx="5064314" cy="362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48245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Expectation effectiveness</a:t>
            </a:r>
          </a:p>
          <a:p>
            <a:pPr lvl="0">
              <a:defRPr/>
            </a:pPr>
            <a:endParaRPr lang="en-US" altLang="ko-KR" sz="2800" b="1" dirty="0">
              <a:solidFill>
                <a:srgbClr val="1D62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218" name="Picture 2" descr="Image result for 회사 png">
            <a:extLst>
              <a:ext uri="{FF2B5EF4-FFF2-40B4-BE49-F238E27FC236}">
                <a16:creationId xmlns:a16="http://schemas.microsoft.com/office/drawing/2014/main" id="{FB9B5D96-646A-4BDB-9711-BDCFC5112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13" y="5356281"/>
            <a:ext cx="760318" cy="7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머신러닝 png">
            <a:extLst>
              <a:ext uri="{FF2B5EF4-FFF2-40B4-BE49-F238E27FC236}">
                <a16:creationId xmlns:a16="http://schemas.microsoft.com/office/drawing/2014/main" id="{CD38D18C-80FC-4E68-9989-631E3DC8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74274"/>
            <a:ext cx="1049052" cy="10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Related image">
            <a:extLst>
              <a:ext uri="{FF2B5EF4-FFF2-40B4-BE49-F238E27FC236}">
                <a16:creationId xmlns:a16="http://schemas.microsoft.com/office/drawing/2014/main" id="{F047E124-7A9C-42F7-8D2F-3BBF5C153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3" y="5361256"/>
            <a:ext cx="643782" cy="6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B87E432-E371-4329-ABC2-1E8EF91E11FC}"/>
              </a:ext>
            </a:extLst>
          </p:cNvPr>
          <p:cNvSpPr txBox="1"/>
          <p:nvPr/>
        </p:nvSpPr>
        <p:spPr>
          <a:xfrm>
            <a:off x="840599" y="990468"/>
            <a:ext cx="4491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Voucher (1/2)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035C61-4F81-4C55-8E05-5E5528E7F9FD}"/>
              </a:ext>
            </a:extLst>
          </p:cNvPr>
          <p:cNvSpPr/>
          <p:nvPr/>
        </p:nvSpPr>
        <p:spPr>
          <a:xfrm>
            <a:off x="2124258" y="4716012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예상</a:t>
            </a:r>
            <a:endParaRPr lang="en-US" altLang="ko-KR" b="1" dirty="0"/>
          </a:p>
          <a:p>
            <a:pPr algn="ctr"/>
            <a:r>
              <a:rPr lang="ko-KR" altLang="en-US" b="1" dirty="0"/>
              <a:t>차트 순위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06A36C-EE3A-43F9-9792-377C596098C4}"/>
              </a:ext>
            </a:extLst>
          </p:cNvPr>
          <p:cNvSpPr/>
          <p:nvPr/>
        </p:nvSpPr>
        <p:spPr>
          <a:xfrm>
            <a:off x="534117" y="3977194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User</a:t>
            </a:r>
            <a:r>
              <a:rPr lang="ko-KR" altLang="en-US" b="1" dirty="0"/>
              <a:t> </a:t>
            </a:r>
            <a:r>
              <a:rPr lang="en-US" altLang="ko-KR" b="1" dirty="0"/>
              <a:t>Action</a:t>
            </a:r>
            <a:endParaRPr lang="ko-KR" altLang="en-US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0A2EEF-37D5-45BD-998E-8E040C316FF0}"/>
              </a:ext>
            </a:extLst>
          </p:cNvPr>
          <p:cNvSpPr/>
          <p:nvPr/>
        </p:nvSpPr>
        <p:spPr>
          <a:xfrm>
            <a:off x="4884648" y="4086453"/>
            <a:ext cx="1782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User</a:t>
            </a:r>
            <a:r>
              <a:rPr lang="ko-KR" altLang="en-US" b="1" dirty="0"/>
              <a:t> </a:t>
            </a:r>
            <a:r>
              <a:rPr lang="en-US" altLang="ko-KR" b="1" dirty="0"/>
              <a:t>Action</a:t>
            </a:r>
            <a:r>
              <a:rPr lang="ko-KR" altLang="en-US" b="1" dirty="0"/>
              <a:t>을 </a:t>
            </a:r>
            <a:endParaRPr lang="en-US" altLang="ko-KR" b="1" dirty="0"/>
          </a:p>
          <a:p>
            <a:r>
              <a:rPr lang="ko-KR" altLang="en-US" b="1" dirty="0"/>
              <a:t>가공한 </a:t>
            </a:r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663524A9-CB9D-450E-BCE5-EB8CE8FD5059}"/>
              </a:ext>
            </a:extLst>
          </p:cNvPr>
          <p:cNvSpPr/>
          <p:nvPr/>
        </p:nvSpPr>
        <p:spPr>
          <a:xfrm rot="2461323">
            <a:off x="2053887" y="3049027"/>
            <a:ext cx="174650" cy="2448816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96329F4A-BE19-4BE7-B47D-B2503D0DC8E5}"/>
              </a:ext>
            </a:extLst>
          </p:cNvPr>
          <p:cNvSpPr/>
          <p:nvPr/>
        </p:nvSpPr>
        <p:spPr>
          <a:xfrm rot="13249523">
            <a:off x="2215107" y="3185211"/>
            <a:ext cx="174650" cy="2448816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BCF30503-912E-4277-8285-9DFD978BF0F7}"/>
              </a:ext>
            </a:extLst>
          </p:cNvPr>
          <p:cNvSpPr/>
          <p:nvPr/>
        </p:nvSpPr>
        <p:spPr>
          <a:xfrm rot="8211514">
            <a:off x="4467397" y="3315569"/>
            <a:ext cx="174650" cy="2448816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345BB848-34F4-49F8-A294-39EADEB324AA}"/>
              </a:ext>
            </a:extLst>
          </p:cNvPr>
          <p:cNvSpPr/>
          <p:nvPr/>
        </p:nvSpPr>
        <p:spPr>
          <a:xfrm rot="19026799">
            <a:off x="4564592" y="3075660"/>
            <a:ext cx="174650" cy="2448816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07DB354C-D8C4-41E1-BB57-6F81D9DAC03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37368" y="2312386"/>
            <a:ext cx="655026" cy="659732"/>
          </a:xfrm>
          <a:prstGeom prst="curvedConnector4">
            <a:avLst>
              <a:gd name="adj1" fmla="val -34899"/>
              <a:gd name="adj2" fmla="val 13465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E39E3B22-A568-478D-B27B-049F30BD03B7}"/>
              </a:ext>
            </a:extLst>
          </p:cNvPr>
          <p:cNvSpPr/>
          <p:nvPr/>
        </p:nvSpPr>
        <p:spPr>
          <a:xfrm>
            <a:off x="2824544" y="3033893"/>
            <a:ext cx="1310051" cy="13194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516A78-9D3C-4FCE-B533-4BDABB9780E7}"/>
              </a:ext>
            </a:extLst>
          </p:cNvPr>
          <p:cNvSpPr/>
          <p:nvPr/>
        </p:nvSpPr>
        <p:spPr>
          <a:xfrm>
            <a:off x="3882796" y="4932740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 수익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0B044B-7488-4972-9CB8-22B99849B0F1}"/>
              </a:ext>
            </a:extLst>
          </p:cNvPr>
          <p:cNvSpPr/>
          <p:nvPr/>
        </p:nvSpPr>
        <p:spPr>
          <a:xfrm>
            <a:off x="1251688" y="206102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데이터 가공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C8D0D2-F45F-4DD7-A923-FFD27798F100}"/>
              </a:ext>
            </a:extLst>
          </p:cNvPr>
          <p:cNvSpPr/>
          <p:nvPr/>
        </p:nvSpPr>
        <p:spPr>
          <a:xfrm>
            <a:off x="4785344" y="2091332"/>
            <a:ext cx="266697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User</a:t>
            </a:r>
            <a:r>
              <a:rPr lang="ko-KR" altLang="en-US" b="1" dirty="0"/>
              <a:t> </a:t>
            </a:r>
            <a:r>
              <a:rPr lang="en-US" altLang="ko-KR" b="1" dirty="0"/>
              <a:t>Action </a:t>
            </a:r>
            <a:r>
              <a:rPr lang="ko-KR" altLang="en-US" b="1" dirty="0"/>
              <a:t>가공 </a:t>
            </a:r>
            <a:r>
              <a:rPr lang="en-US" altLang="ko-KR" b="1" dirty="0"/>
              <a:t>Data </a:t>
            </a:r>
          </a:p>
          <a:p>
            <a:r>
              <a:rPr lang="en-US" altLang="ko-KR" b="1" dirty="0"/>
              <a:t>Ex)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올해 음악 트랜드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유행하는 장르 순위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발매 음원 순위 예측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Etc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5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48245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Expectation effectiveness</a:t>
            </a:r>
          </a:p>
          <a:p>
            <a:pPr lvl="0">
              <a:defRPr/>
            </a:pPr>
            <a:endParaRPr lang="en-US" altLang="ko-KR" sz="2800" b="1" dirty="0">
              <a:solidFill>
                <a:srgbClr val="1D62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218" name="Picture 2" descr="Image result for 회사 png">
            <a:extLst>
              <a:ext uri="{FF2B5EF4-FFF2-40B4-BE49-F238E27FC236}">
                <a16:creationId xmlns:a16="http://schemas.microsoft.com/office/drawing/2014/main" id="{FB9B5D96-646A-4BDB-9711-BDCFC5112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13" y="5356281"/>
            <a:ext cx="760318" cy="76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머신러닝 png">
            <a:extLst>
              <a:ext uri="{FF2B5EF4-FFF2-40B4-BE49-F238E27FC236}">
                <a16:creationId xmlns:a16="http://schemas.microsoft.com/office/drawing/2014/main" id="{CD38D18C-80FC-4E68-9989-631E3DC8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74274"/>
            <a:ext cx="1049052" cy="10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Related image">
            <a:extLst>
              <a:ext uri="{FF2B5EF4-FFF2-40B4-BE49-F238E27FC236}">
                <a16:creationId xmlns:a16="http://schemas.microsoft.com/office/drawing/2014/main" id="{F047E124-7A9C-42F7-8D2F-3BBF5C153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3" y="5361256"/>
            <a:ext cx="643782" cy="6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B87E432-E371-4329-ABC2-1E8EF91E11FC}"/>
              </a:ext>
            </a:extLst>
          </p:cNvPr>
          <p:cNvSpPr txBox="1"/>
          <p:nvPr/>
        </p:nvSpPr>
        <p:spPr>
          <a:xfrm>
            <a:off x="840599" y="990468"/>
            <a:ext cx="4491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Voucher (2/2)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06A36C-EE3A-43F9-9792-377C596098C4}"/>
              </a:ext>
            </a:extLst>
          </p:cNvPr>
          <p:cNvSpPr/>
          <p:nvPr/>
        </p:nvSpPr>
        <p:spPr>
          <a:xfrm>
            <a:off x="534117" y="3977194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User</a:t>
            </a:r>
            <a:r>
              <a:rPr lang="ko-KR" altLang="en-US" b="1" dirty="0"/>
              <a:t> </a:t>
            </a:r>
            <a:r>
              <a:rPr lang="en-US" altLang="ko-KR" b="1" dirty="0"/>
              <a:t>Action</a:t>
            </a:r>
            <a:endParaRPr lang="ko-KR" altLang="en-US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0A2EEF-37D5-45BD-998E-8E040C316FF0}"/>
              </a:ext>
            </a:extLst>
          </p:cNvPr>
          <p:cNvSpPr/>
          <p:nvPr/>
        </p:nvSpPr>
        <p:spPr>
          <a:xfrm>
            <a:off x="4884648" y="4086453"/>
            <a:ext cx="1782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User</a:t>
            </a:r>
            <a:r>
              <a:rPr lang="ko-KR" altLang="en-US" b="1" dirty="0"/>
              <a:t> </a:t>
            </a:r>
            <a:r>
              <a:rPr lang="en-US" altLang="ko-KR" b="1" dirty="0"/>
              <a:t>Action</a:t>
            </a:r>
            <a:r>
              <a:rPr lang="ko-KR" altLang="en-US" b="1" dirty="0"/>
              <a:t>을 </a:t>
            </a:r>
            <a:endParaRPr lang="en-US" altLang="ko-KR" b="1" dirty="0"/>
          </a:p>
          <a:p>
            <a:r>
              <a:rPr lang="ko-KR" altLang="en-US" b="1" dirty="0"/>
              <a:t>가공한 </a:t>
            </a:r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663524A9-CB9D-450E-BCE5-EB8CE8FD5059}"/>
              </a:ext>
            </a:extLst>
          </p:cNvPr>
          <p:cNvSpPr/>
          <p:nvPr/>
        </p:nvSpPr>
        <p:spPr>
          <a:xfrm rot="2461323">
            <a:off x="2053887" y="3049027"/>
            <a:ext cx="174650" cy="2448816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96329F4A-BE19-4BE7-B47D-B2503D0DC8E5}"/>
              </a:ext>
            </a:extLst>
          </p:cNvPr>
          <p:cNvSpPr/>
          <p:nvPr/>
        </p:nvSpPr>
        <p:spPr>
          <a:xfrm rot="5400000">
            <a:off x="5271678" y="1650561"/>
            <a:ext cx="174650" cy="2448816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BCF30503-912E-4277-8285-9DFD978BF0F7}"/>
              </a:ext>
            </a:extLst>
          </p:cNvPr>
          <p:cNvSpPr/>
          <p:nvPr/>
        </p:nvSpPr>
        <p:spPr>
          <a:xfrm rot="8211514">
            <a:off x="4467397" y="3315569"/>
            <a:ext cx="174650" cy="2448816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345BB848-34F4-49F8-A294-39EADEB324AA}"/>
              </a:ext>
            </a:extLst>
          </p:cNvPr>
          <p:cNvSpPr/>
          <p:nvPr/>
        </p:nvSpPr>
        <p:spPr>
          <a:xfrm rot="19026799">
            <a:off x="4564592" y="3075660"/>
            <a:ext cx="174650" cy="2448816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07DB354C-D8C4-41E1-BB57-6F81D9DAC03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37368" y="2312386"/>
            <a:ext cx="655026" cy="659732"/>
          </a:xfrm>
          <a:prstGeom prst="curvedConnector4">
            <a:avLst>
              <a:gd name="adj1" fmla="val -34899"/>
              <a:gd name="adj2" fmla="val 134650"/>
            </a:avLst>
          </a:prstGeom>
          <a:ln w="571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E39E3B22-A568-478D-B27B-049F30BD03B7}"/>
              </a:ext>
            </a:extLst>
          </p:cNvPr>
          <p:cNvSpPr/>
          <p:nvPr/>
        </p:nvSpPr>
        <p:spPr>
          <a:xfrm>
            <a:off x="2824544" y="3033893"/>
            <a:ext cx="1310051" cy="13194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516A78-9D3C-4FCE-B533-4BDABB9780E7}"/>
              </a:ext>
            </a:extLst>
          </p:cNvPr>
          <p:cNvSpPr/>
          <p:nvPr/>
        </p:nvSpPr>
        <p:spPr>
          <a:xfrm>
            <a:off x="3882796" y="4932740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 수익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0B044B-7488-4972-9CB8-22B99849B0F1}"/>
              </a:ext>
            </a:extLst>
          </p:cNvPr>
          <p:cNvSpPr/>
          <p:nvPr/>
        </p:nvSpPr>
        <p:spPr>
          <a:xfrm>
            <a:off x="1251688" y="206102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데이터 가공</a:t>
            </a:r>
          </a:p>
        </p:txBody>
      </p:sp>
      <p:pic>
        <p:nvPicPr>
          <p:cNvPr id="23" name="Picture 16" descr="Related image">
            <a:extLst>
              <a:ext uri="{FF2B5EF4-FFF2-40B4-BE49-F238E27FC236}">
                <a16:creationId xmlns:a16="http://schemas.microsoft.com/office/drawing/2014/main" id="{19EF4F80-4750-4D25-AB26-C73D74DA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38" y="2544779"/>
            <a:ext cx="643782" cy="6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9940A3-679D-4759-8D4C-C8099678C99B}"/>
              </a:ext>
            </a:extLst>
          </p:cNvPr>
          <p:cNvSpPr/>
          <p:nvPr/>
        </p:nvSpPr>
        <p:spPr>
          <a:xfrm>
            <a:off x="4074742" y="2335708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더욱 훌륭한 서비스 제공</a:t>
            </a:r>
            <a:endParaRPr lang="ko-KR" altLang="en-US" b="1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3AA1598-16F7-4DF2-8248-425F5E5A0F36}"/>
              </a:ext>
            </a:extLst>
          </p:cNvPr>
          <p:cNvSpPr/>
          <p:nvPr/>
        </p:nvSpPr>
        <p:spPr>
          <a:xfrm rot="13249523">
            <a:off x="2215107" y="3185211"/>
            <a:ext cx="174650" cy="2448816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154B71-8622-457B-81EB-8E359152965B}"/>
              </a:ext>
            </a:extLst>
          </p:cNvPr>
          <p:cNvSpPr/>
          <p:nvPr/>
        </p:nvSpPr>
        <p:spPr>
          <a:xfrm>
            <a:off x="2124258" y="4716012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예상</a:t>
            </a:r>
            <a:endParaRPr lang="en-US" altLang="ko-KR" b="1" dirty="0"/>
          </a:p>
          <a:p>
            <a:pPr algn="ctr"/>
            <a:r>
              <a:rPr lang="ko-KR" altLang="en-US" b="1" dirty="0"/>
              <a:t>좋아요 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97E5C6-2D68-45DE-B435-45404F8EDC00}"/>
              </a:ext>
            </a:extLst>
          </p:cNvPr>
          <p:cNvSpPr/>
          <p:nvPr/>
        </p:nvSpPr>
        <p:spPr>
          <a:xfrm>
            <a:off x="6591764" y="3332400"/>
            <a:ext cx="2334293" cy="1508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/>
              <a:t>Service </a:t>
            </a:r>
          </a:p>
          <a:p>
            <a:r>
              <a:rPr lang="en-US" altLang="ko-KR" b="1" dirty="0"/>
              <a:t>Ex)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가장 많이 검색된 가수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가장 많은 검색이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이루어지는</a:t>
            </a:r>
            <a:r>
              <a:rPr lang="en-US" altLang="ko-KR" sz="1400" dirty="0"/>
              <a:t> </a:t>
            </a:r>
            <a:r>
              <a:rPr lang="ko-KR" altLang="en-US" sz="1400" dirty="0"/>
              <a:t>시간대</a:t>
            </a:r>
            <a:endParaRPr lang="en-US" altLang="ko-KR" sz="1400" dirty="0"/>
          </a:p>
          <a:p>
            <a:r>
              <a:rPr lang="en-US" altLang="ko-KR" sz="1400" dirty="0"/>
              <a:t>3.   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857294"/>
            <a:ext cx="5544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Goal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CE2C19-62A1-44FC-B661-A1B2CE236613}"/>
              </a:ext>
            </a:extLst>
          </p:cNvPr>
          <p:cNvGrpSpPr/>
          <p:nvPr/>
        </p:nvGrpSpPr>
        <p:grpSpPr>
          <a:xfrm>
            <a:off x="1979712" y="2708920"/>
            <a:ext cx="4968552" cy="1080120"/>
            <a:chOff x="2195736" y="2708920"/>
            <a:chExt cx="4680000" cy="1080120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2195736" y="2708920"/>
              <a:ext cx="4680000" cy="0"/>
            </a:xfrm>
            <a:prstGeom prst="line">
              <a:avLst/>
            </a:prstGeom>
            <a:ln w="38100"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95736" y="3789040"/>
              <a:ext cx="4680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2195736" y="2756545"/>
              <a:ext cx="4680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9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24699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3174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>
              <a:buAutoNum type="arabicPeriod"/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E9EFE-FA2A-4BE4-8E4C-1BE752C240BC}"/>
              </a:ext>
            </a:extLst>
          </p:cNvPr>
          <p:cNvSpPr txBox="1"/>
          <p:nvPr/>
        </p:nvSpPr>
        <p:spPr>
          <a:xfrm>
            <a:off x="278034" y="1163258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2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8D5EC-E177-4928-AB1D-9AE6240A5429}"/>
              </a:ext>
            </a:extLst>
          </p:cNvPr>
          <p:cNvSpPr txBox="1"/>
          <p:nvPr/>
        </p:nvSpPr>
        <p:spPr>
          <a:xfrm>
            <a:off x="827584" y="148304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노래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 descr="물, 어두운, 밤, 남자이(가) 표시된 사진&#10;&#10;자동 생성된 설명">
            <a:extLst>
              <a:ext uri="{FF2B5EF4-FFF2-40B4-BE49-F238E27FC236}">
                <a16:creationId xmlns:a16="http://schemas.microsoft.com/office/drawing/2014/main" id="{74720255-7FFA-4C00-BB05-BE2C34709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6734"/>
            <a:ext cx="2394671" cy="32129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0DB1EC6-53F6-4749-81C9-84EF788EFE71}"/>
              </a:ext>
            </a:extLst>
          </p:cNvPr>
          <p:cNvSpPr/>
          <p:nvPr/>
        </p:nvSpPr>
        <p:spPr>
          <a:xfrm>
            <a:off x="2789418" y="3886040"/>
            <a:ext cx="792088" cy="59419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2A8316-47E8-4EB8-BA50-96DB3AC7F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92" y="2224989"/>
            <a:ext cx="5106235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3174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>
              <a:buAutoNum type="arabicPeriod"/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Goal</a:t>
            </a:r>
          </a:p>
        </p:txBody>
      </p:sp>
      <p:pic>
        <p:nvPicPr>
          <p:cNvPr id="1026" name="Picture 2" descr="Image result for 머신러닝 png">
            <a:extLst>
              <a:ext uri="{FF2B5EF4-FFF2-40B4-BE49-F238E27FC236}">
                <a16:creationId xmlns:a16="http://schemas.microsoft.com/office/drawing/2014/main" id="{B87CF285-9ECE-4E6D-85FD-F2A17B4D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79" y="3511896"/>
            <a:ext cx="1049052" cy="10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16100C3-29F4-4A07-8798-3539F9343047}"/>
              </a:ext>
            </a:extLst>
          </p:cNvPr>
          <p:cNvSpPr/>
          <p:nvPr/>
        </p:nvSpPr>
        <p:spPr>
          <a:xfrm>
            <a:off x="2971771" y="3701473"/>
            <a:ext cx="263584" cy="234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7B311CC-8764-4295-B9BE-8477395545C9}"/>
              </a:ext>
            </a:extLst>
          </p:cNvPr>
          <p:cNvSpPr/>
          <p:nvPr/>
        </p:nvSpPr>
        <p:spPr>
          <a:xfrm>
            <a:off x="4281039" y="3701472"/>
            <a:ext cx="263584" cy="234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Picture 16" descr="Related image">
            <a:extLst>
              <a:ext uri="{FF2B5EF4-FFF2-40B4-BE49-F238E27FC236}">
                <a16:creationId xmlns:a16="http://schemas.microsoft.com/office/drawing/2014/main" id="{36A47DED-3C52-42D4-B2E8-83271305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16" y="3701472"/>
            <a:ext cx="643782" cy="6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2A8923DD-57ED-4C23-9A39-26FC961E121A}"/>
              </a:ext>
            </a:extLst>
          </p:cNvPr>
          <p:cNvSpPr/>
          <p:nvPr/>
        </p:nvSpPr>
        <p:spPr>
          <a:xfrm>
            <a:off x="5073700" y="4688800"/>
            <a:ext cx="3442505" cy="1001804"/>
          </a:xfrm>
          <a:prstGeom prst="curvedUpArrow">
            <a:avLst>
              <a:gd name="adj1" fmla="val 7476"/>
              <a:gd name="adj2" fmla="val 30862"/>
              <a:gd name="adj3" fmla="val 224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위로 구부러짐 20">
            <a:extLst>
              <a:ext uri="{FF2B5EF4-FFF2-40B4-BE49-F238E27FC236}">
                <a16:creationId xmlns:a16="http://schemas.microsoft.com/office/drawing/2014/main" id="{62514B2F-9702-4F2E-8078-BB69021CF0DA}"/>
              </a:ext>
            </a:extLst>
          </p:cNvPr>
          <p:cNvSpPr/>
          <p:nvPr/>
        </p:nvSpPr>
        <p:spPr>
          <a:xfrm rot="10800000">
            <a:off x="4921502" y="2486003"/>
            <a:ext cx="3442505" cy="1001804"/>
          </a:xfrm>
          <a:prstGeom prst="curvedUpArrow">
            <a:avLst>
              <a:gd name="adj1" fmla="val 12521"/>
              <a:gd name="adj2" fmla="val 25740"/>
              <a:gd name="adj3" fmla="val 237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B3C589-BCC8-43D5-8597-FE9155273F92}"/>
              </a:ext>
            </a:extLst>
          </p:cNvPr>
          <p:cNvSpPr/>
          <p:nvPr/>
        </p:nvSpPr>
        <p:spPr>
          <a:xfrm>
            <a:off x="6004224" y="2079057"/>
            <a:ext cx="158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New instance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A2CE34-2233-41B0-A514-E60B316BD301}"/>
              </a:ext>
            </a:extLst>
          </p:cNvPr>
          <p:cNvSpPr/>
          <p:nvPr/>
        </p:nvSpPr>
        <p:spPr>
          <a:xfrm>
            <a:off x="6004224" y="516506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예상 차트 순위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32" name="Picture 2" descr="Image result for csv png">
            <a:extLst>
              <a:ext uri="{FF2B5EF4-FFF2-40B4-BE49-F238E27FC236}">
                <a16:creationId xmlns:a16="http://schemas.microsoft.com/office/drawing/2014/main" id="{8C64B542-E802-4C5B-9548-CD8C65A6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03" y="3362881"/>
            <a:ext cx="803920" cy="8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0E5919-A62E-4E52-9540-576BF43EF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06" y="2097855"/>
            <a:ext cx="2490438" cy="391287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455B20-E77B-4FDE-85D7-551184C130FE}"/>
              </a:ext>
            </a:extLst>
          </p:cNvPr>
          <p:cNvSpPr/>
          <p:nvPr/>
        </p:nvSpPr>
        <p:spPr>
          <a:xfrm>
            <a:off x="5862134" y="2565895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새로운 노래 정보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B68847-8FE9-4E24-8D22-6DA3618483B3}"/>
              </a:ext>
            </a:extLst>
          </p:cNvPr>
          <p:cNvSpPr/>
          <p:nvPr/>
        </p:nvSpPr>
        <p:spPr>
          <a:xfrm>
            <a:off x="5673514" y="5733256"/>
            <a:ext cx="1938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Reccomendation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D3BECB-7378-40C3-82F3-0116D2BB48D5}"/>
              </a:ext>
            </a:extLst>
          </p:cNvPr>
          <p:cNvCxnSpPr/>
          <p:nvPr/>
        </p:nvCxnSpPr>
        <p:spPr>
          <a:xfrm>
            <a:off x="424699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708724-9757-4A52-A113-A8B488B8D598}"/>
              </a:ext>
            </a:extLst>
          </p:cNvPr>
          <p:cNvSpPr txBox="1"/>
          <p:nvPr/>
        </p:nvSpPr>
        <p:spPr>
          <a:xfrm>
            <a:off x="278034" y="1163258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2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DAA3FD-C43F-48C1-8AD9-DC93B594031A}"/>
              </a:ext>
            </a:extLst>
          </p:cNvPr>
          <p:cNvSpPr txBox="1"/>
          <p:nvPr/>
        </p:nvSpPr>
        <p:spPr>
          <a:xfrm>
            <a:off x="827584" y="148304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 예측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1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2804170"/>
            <a:ext cx="6480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>
                <a:solidFill>
                  <a:srgbClr val="1D62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Data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82754F-EA28-4402-9E85-F0A82CDE57F3}"/>
              </a:ext>
            </a:extLst>
          </p:cNvPr>
          <p:cNvGrpSpPr/>
          <p:nvPr/>
        </p:nvGrpSpPr>
        <p:grpSpPr>
          <a:xfrm>
            <a:off x="1475656" y="2708920"/>
            <a:ext cx="6192688" cy="1080120"/>
            <a:chOff x="2195736" y="2708920"/>
            <a:chExt cx="4680000" cy="108012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195736" y="2708920"/>
              <a:ext cx="4680000" cy="0"/>
            </a:xfrm>
            <a:prstGeom prst="line">
              <a:avLst/>
            </a:prstGeom>
            <a:ln w="38100"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95736" y="3789040"/>
              <a:ext cx="4680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95736" y="2756545"/>
              <a:ext cx="4680000" cy="0"/>
            </a:xfrm>
            <a:prstGeom prst="line">
              <a:avLst/>
            </a:prstGeom>
            <a:ln>
              <a:solidFill>
                <a:srgbClr val="1D62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36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388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47A9C-BE6D-4136-A7E8-3A90B4AF1FC9}"/>
              </a:ext>
            </a:extLst>
          </p:cNvPr>
          <p:cNvSpPr txBox="1"/>
          <p:nvPr/>
        </p:nvSpPr>
        <p:spPr>
          <a:xfrm>
            <a:off x="821510" y="2959792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80C57-3048-40F9-BB90-4165A7AA8FDE}"/>
              </a:ext>
            </a:extLst>
          </p:cNvPr>
          <p:cNvSpPr txBox="1"/>
          <p:nvPr/>
        </p:nvSpPr>
        <p:spPr>
          <a:xfrm>
            <a:off x="1400221" y="3194978"/>
            <a:ext cx="6147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데이터를 구해야 할까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32083-E568-477E-B36C-6E5AD2C6443E}"/>
              </a:ext>
            </a:extLst>
          </p:cNvPr>
          <p:cNvSpPr txBox="1"/>
          <p:nvPr/>
        </p:nvSpPr>
        <p:spPr>
          <a:xfrm>
            <a:off x="790286" y="3897063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40D51D-9764-4662-BBDD-5F79881DF493}"/>
              </a:ext>
            </a:extLst>
          </p:cNvPr>
          <p:cNvSpPr/>
          <p:nvPr/>
        </p:nvSpPr>
        <p:spPr>
          <a:xfrm>
            <a:off x="435787" y="1734487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u="sng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Core Issue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CE1267-5687-4555-9EAB-36B6446A39CB}"/>
              </a:ext>
            </a:extLst>
          </p:cNvPr>
          <p:cNvCxnSpPr/>
          <p:nvPr/>
        </p:nvCxnSpPr>
        <p:spPr>
          <a:xfrm>
            <a:off x="424699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B02EE3-25B4-4F69-A72A-934B9D1E901D}"/>
              </a:ext>
            </a:extLst>
          </p:cNvPr>
          <p:cNvSpPr txBox="1"/>
          <p:nvPr/>
        </p:nvSpPr>
        <p:spPr>
          <a:xfrm>
            <a:off x="1368995" y="4246652"/>
            <a:ext cx="6147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합법적인 방법으로 데이터를 구할 수 있을까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73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395535" y="476672"/>
            <a:ext cx="388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47A9C-BE6D-4136-A7E8-3A90B4AF1FC9}"/>
              </a:ext>
            </a:extLst>
          </p:cNvPr>
          <p:cNvSpPr txBox="1"/>
          <p:nvPr/>
        </p:nvSpPr>
        <p:spPr>
          <a:xfrm>
            <a:off x="366373" y="1786373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2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80C57-3048-40F9-BB90-4165A7AA8FDE}"/>
              </a:ext>
            </a:extLst>
          </p:cNvPr>
          <p:cNvSpPr txBox="1"/>
          <p:nvPr/>
        </p:nvSpPr>
        <p:spPr>
          <a:xfrm>
            <a:off x="945084" y="2021559"/>
            <a:ext cx="6147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데이터를 구해야 할까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E145B86-5CB9-4D17-BE24-2297CB2B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34395"/>
              </p:ext>
            </p:extLst>
          </p:nvPr>
        </p:nvGraphicFramePr>
        <p:xfrm>
          <a:off x="827584" y="2749895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428129895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00826434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65720605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37491186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차트에 영향을 미치는 노래의 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가수의 팬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뮤비의</a:t>
                      </a:r>
                      <a:r>
                        <a:rPr lang="ko-KR" altLang="en-US" dirty="0"/>
                        <a:t> 유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앨범의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2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활동유형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 예측</a:t>
                      </a:r>
                      <a:r>
                        <a:rPr lang="en-US" altLang="ko-KR" dirty="0"/>
                        <a:t>(Class)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880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91327DA-5FCB-42D2-8294-D460B72F0D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91626"/>
            <a:ext cx="5037543" cy="23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333618"/>
            <a:ext cx="317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mining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1FA9EF-2AB4-4E30-9F2E-C9E08E1485D5}"/>
              </a:ext>
            </a:extLst>
          </p:cNvPr>
          <p:cNvSpPr txBox="1"/>
          <p:nvPr/>
        </p:nvSpPr>
        <p:spPr>
          <a:xfrm>
            <a:off x="366373" y="1786373"/>
            <a:ext cx="6052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200" b="1" dirty="0">
                <a:solidFill>
                  <a:schemeClr val="accent1"/>
                </a:solidFill>
                <a:latin typeface="나눔고딕" panose="020D0604000000000000" pitchFamily="50" charset="-127"/>
                <a:ea typeface="한컴 윤체 B"/>
                <a:cs typeface="맑은 고딕 Semilight"/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F38D2-F093-408A-B16D-3906C44E092D}"/>
              </a:ext>
            </a:extLst>
          </p:cNvPr>
          <p:cNvSpPr txBox="1"/>
          <p:nvPr/>
        </p:nvSpPr>
        <p:spPr>
          <a:xfrm>
            <a:off x="945084" y="2021559"/>
            <a:ext cx="7659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멜론 순위 차트의 정보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Crawling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E03B56CB-DDB2-4341-B5A0-9521A989D46E}"/>
              </a:ext>
            </a:extLst>
          </p:cNvPr>
          <p:cNvSpPr txBox="1"/>
          <p:nvPr/>
        </p:nvSpPr>
        <p:spPr>
          <a:xfrm>
            <a:off x="395535" y="476672"/>
            <a:ext cx="388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srgbClr val="1D62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4C310A-CFCE-4F0B-AA36-B5EA42EB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5" y="2598274"/>
            <a:ext cx="8280920" cy="37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</TotalTime>
  <Words>459</Words>
  <Application>Microsoft Office PowerPoint</Application>
  <PresentationFormat>화면 슬라이드 쇼(4:3)</PresentationFormat>
  <Paragraphs>197</Paragraphs>
  <Slides>27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나눔고딕</vt:lpstr>
      <vt:lpstr>나눔고딕 ExtraBold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효빈 김</cp:lastModifiedBy>
  <cp:revision>1030</cp:revision>
  <cp:lastPrinted>2019-11-07T05:51:34Z</cp:lastPrinted>
  <dcterms:created xsi:type="dcterms:W3CDTF">2014-07-24T06:00:16Z</dcterms:created>
  <dcterms:modified xsi:type="dcterms:W3CDTF">2019-12-25T11:15:22Z</dcterms:modified>
  <cp:version>1000.0000.01</cp:version>
</cp:coreProperties>
</file>