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8" r:id="rId7"/>
    <p:sldId id="269" r:id="rId8"/>
    <p:sldId id="261" r:id="rId9"/>
    <p:sldId id="272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66" r:id="rId19"/>
    <p:sldId id="262" r:id="rId20"/>
    <p:sldId id="267" r:id="rId21"/>
    <p:sldId id="263" r:id="rId22"/>
    <p:sldId id="265" r:id="rId23"/>
    <p:sldId id="264" r:id="rId24"/>
    <p:sldId id="270" r:id="rId25"/>
    <p:sldId id="271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FF69A-121C-4807-834A-B1FFA1E8E7B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BCC83-2459-4AC7-9C13-937964A3BC2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 smtClean="0"/>
            <a:t>Long?</a:t>
          </a:r>
          <a:endParaRPr lang="en-US" sz="2000" dirty="0"/>
        </a:p>
      </dgm:t>
    </dgm:pt>
    <dgm:pt modelId="{414B8326-30CD-4526-92AC-BA5D5A3C04ED}" type="parTrans" cxnId="{76AA1B27-9199-4CBE-8F58-7B7B0C648638}">
      <dgm:prSet/>
      <dgm:spPr/>
      <dgm:t>
        <a:bodyPr/>
        <a:lstStyle/>
        <a:p>
          <a:endParaRPr lang="en-US"/>
        </a:p>
      </dgm:t>
    </dgm:pt>
    <dgm:pt modelId="{54EE4A45-6198-4894-9B22-E43D0B472EE0}" type="sibTrans" cxnId="{76AA1B27-9199-4CBE-8F58-7B7B0C648638}">
      <dgm:prSet/>
      <dgm:spPr/>
      <dgm:t>
        <a:bodyPr/>
        <a:lstStyle/>
        <a:p>
          <a:endParaRPr lang="en-US"/>
        </a:p>
      </dgm:t>
    </dgm:pt>
    <dgm:pt modelId="{60855EB9-BCF5-4B4A-9B2B-ABD9A776290E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/>
            <a:t>Yes</a:t>
          </a:r>
          <a:endParaRPr lang="en-US" sz="1600" dirty="0"/>
        </a:p>
      </dgm:t>
    </dgm:pt>
    <dgm:pt modelId="{C4CB6E7F-4CDE-4F74-8D97-CFAE9D7C9BF7}" type="parTrans" cxnId="{60DC88EB-B082-4967-B8C9-3C5D7C77CB1D}">
      <dgm:prSet/>
      <dgm:spPr/>
      <dgm:t>
        <a:bodyPr/>
        <a:lstStyle/>
        <a:p>
          <a:endParaRPr lang="en-US"/>
        </a:p>
      </dgm:t>
    </dgm:pt>
    <dgm:pt modelId="{E70C95EC-53ED-4776-9C33-3368A66535FA}" type="sibTrans" cxnId="{60DC88EB-B082-4967-B8C9-3C5D7C77CB1D}">
      <dgm:prSet/>
      <dgm:spPr/>
      <dgm:t>
        <a:bodyPr/>
        <a:lstStyle/>
        <a:p>
          <a:endParaRPr lang="en-US"/>
        </a:p>
      </dgm:t>
    </dgm:pt>
    <dgm:pt modelId="{565276A8-D1C6-4EAF-9ECE-DCC802C3827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/>
            <a:t>No</a:t>
          </a:r>
          <a:endParaRPr lang="en-US" sz="1800" dirty="0"/>
        </a:p>
      </dgm:t>
    </dgm:pt>
    <dgm:pt modelId="{C3D6FCA9-82B2-438A-B614-72287305DA48}" type="parTrans" cxnId="{3A13A52A-2E4A-4B2F-B607-2A4013DE3846}">
      <dgm:prSet/>
      <dgm:spPr/>
      <dgm:t>
        <a:bodyPr/>
        <a:lstStyle/>
        <a:p>
          <a:endParaRPr lang="en-US"/>
        </a:p>
      </dgm:t>
    </dgm:pt>
    <dgm:pt modelId="{FDF85CFD-AF8D-4E51-AADB-B5AFAA53855C}" type="sibTrans" cxnId="{3A13A52A-2E4A-4B2F-B607-2A4013DE3846}">
      <dgm:prSet/>
      <dgm:spPr/>
      <dgm:t>
        <a:bodyPr/>
        <a:lstStyle/>
        <a:p>
          <a:endParaRPr lang="en-US"/>
        </a:p>
      </dgm:t>
    </dgm:pt>
    <dgm:pt modelId="{9384F0CD-B3BE-4AF0-9E81-FF736285533A}" type="pres">
      <dgm:prSet presAssocID="{DACFF69A-121C-4807-834A-B1FFA1E8E7B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2BB7C62-4C1C-4AA4-8633-D7B739288A7E}" type="pres">
      <dgm:prSet presAssocID="{702BCC83-2459-4AC7-9C13-937964A3BC25}" presName="singleCycle" presStyleCnt="0"/>
      <dgm:spPr/>
    </dgm:pt>
    <dgm:pt modelId="{41AB5ABB-F3ED-43C7-B59C-2A64EA4628B1}" type="pres">
      <dgm:prSet presAssocID="{702BCC83-2459-4AC7-9C13-937964A3BC25}" presName="singleCenter" presStyleLbl="node1" presStyleIdx="0" presStyleCnt="3" custScaleX="170182" custScaleY="55305" custLinFactNeighborX="-598" custLinFactNeighborY="3792">
        <dgm:presLayoutVars>
          <dgm:chMax val="7"/>
          <dgm:chPref val="7"/>
        </dgm:presLayoutVars>
      </dgm:prSet>
      <dgm:spPr/>
    </dgm:pt>
    <dgm:pt modelId="{020F5CCB-CDE5-4CA4-8421-E39BAF301674}" type="pres">
      <dgm:prSet presAssocID="{C4CB6E7F-4CDE-4F74-8D97-CFAE9D7C9BF7}" presName="Name56" presStyleLbl="parChTrans1D2" presStyleIdx="0" presStyleCnt="2"/>
      <dgm:spPr/>
    </dgm:pt>
    <dgm:pt modelId="{96D97316-8982-45FC-896B-CCEEF3BF6313}" type="pres">
      <dgm:prSet presAssocID="{60855EB9-BCF5-4B4A-9B2B-ABD9A776290E}" presName="text0" presStyleLbl="node1" presStyleIdx="1" presStyleCnt="3" custScaleX="173020" custScaleY="69779" custRadScaleRad="142946" custRadScaleInc="150802">
        <dgm:presLayoutVars>
          <dgm:bulletEnabled val="1"/>
        </dgm:presLayoutVars>
      </dgm:prSet>
      <dgm:spPr/>
    </dgm:pt>
    <dgm:pt modelId="{34504A0F-3250-4008-9CFD-C209410781CD}" type="pres">
      <dgm:prSet presAssocID="{C3D6FCA9-82B2-438A-B614-72287305DA48}" presName="Name56" presStyleLbl="parChTrans1D2" presStyleIdx="1" presStyleCnt="2"/>
      <dgm:spPr/>
    </dgm:pt>
    <dgm:pt modelId="{50A1DF9C-4C08-4656-8F8C-5250A53CECF3}" type="pres">
      <dgm:prSet presAssocID="{565276A8-D1C6-4EAF-9ECE-DCC802C38273}" presName="text0" presStyleLbl="node1" presStyleIdx="2" presStyleCnt="3" custScaleX="167505" custScaleY="71049" custRadScaleRad="142193" custRadScaleInc="47946">
        <dgm:presLayoutVars>
          <dgm:bulletEnabled val="1"/>
        </dgm:presLayoutVars>
      </dgm:prSet>
      <dgm:spPr/>
    </dgm:pt>
  </dgm:ptLst>
  <dgm:cxnLst>
    <dgm:cxn modelId="{344DCC4D-0207-490F-99CF-42C00BA10F87}" type="presOf" srcId="{565276A8-D1C6-4EAF-9ECE-DCC802C38273}" destId="{50A1DF9C-4C08-4656-8F8C-5250A53CECF3}" srcOrd="0" destOrd="0" presId="urn:microsoft.com/office/officeart/2008/layout/RadialCluster"/>
    <dgm:cxn modelId="{D1C47B77-F9ED-45BD-A790-B6297A8DD076}" type="presOf" srcId="{DACFF69A-121C-4807-834A-B1FFA1E8E7BE}" destId="{9384F0CD-B3BE-4AF0-9E81-FF736285533A}" srcOrd="0" destOrd="0" presId="urn:microsoft.com/office/officeart/2008/layout/RadialCluster"/>
    <dgm:cxn modelId="{76AA1B27-9199-4CBE-8F58-7B7B0C648638}" srcId="{DACFF69A-121C-4807-834A-B1FFA1E8E7BE}" destId="{702BCC83-2459-4AC7-9C13-937964A3BC25}" srcOrd="0" destOrd="0" parTransId="{414B8326-30CD-4526-92AC-BA5D5A3C04ED}" sibTransId="{54EE4A45-6198-4894-9B22-E43D0B472EE0}"/>
    <dgm:cxn modelId="{4F255A27-DD3B-43DD-B8A7-9993531D097F}" type="presOf" srcId="{C4CB6E7F-4CDE-4F74-8D97-CFAE9D7C9BF7}" destId="{020F5CCB-CDE5-4CA4-8421-E39BAF301674}" srcOrd="0" destOrd="0" presId="urn:microsoft.com/office/officeart/2008/layout/RadialCluster"/>
    <dgm:cxn modelId="{7C5F2F58-EE7D-47CF-B464-C74A04396B91}" type="presOf" srcId="{C3D6FCA9-82B2-438A-B614-72287305DA48}" destId="{34504A0F-3250-4008-9CFD-C209410781CD}" srcOrd="0" destOrd="0" presId="urn:microsoft.com/office/officeart/2008/layout/RadialCluster"/>
    <dgm:cxn modelId="{2184D974-B2F4-4B30-95E5-678B781FC9E9}" type="presOf" srcId="{60855EB9-BCF5-4B4A-9B2B-ABD9A776290E}" destId="{96D97316-8982-45FC-896B-CCEEF3BF6313}" srcOrd="0" destOrd="0" presId="urn:microsoft.com/office/officeart/2008/layout/RadialCluster"/>
    <dgm:cxn modelId="{60DC88EB-B082-4967-B8C9-3C5D7C77CB1D}" srcId="{702BCC83-2459-4AC7-9C13-937964A3BC25}" destId="{60855EB9-BCF5-4B4A-9B2B-ABD9A776290E}" srcOrd="0" destOrd="0" parTransId="{C4CB6E7F-4CDE-4F74-8D97-CFAE9D7C9BF7}" sibTransId="{E70C95EC-53ED-4776-9C33-3368A66535FA}"/>
    <dgm:cxn modelId="{3A13A52A-2E4A-4B2F-B607-2A4013DE3846}" srcId="{702BCC83-2459-4AC7-9C13-937964A3BC25}" destId="{565276A8-D1C6-4EAF-9ECE-DCC802C38273}" srcOrd="1" destOrd="0" parTransId="{C3D6FCA9-82B2-438A-B614-72287305DA48}" sibTransId="{FDF85CFD-AF8D-4E51-AADB-B5AFAA53855C}"/>
    <dgm:cxn modelId="{44AE63A3-6D9C-4E57-85EB-8A77A93363E7}" type="presOf" srcId="{702BCC83-2459-4AC7-9C13-937964A3BC25}" destId="{41AB5ABB-F3ED-43C7-B59C-2A64EA4628B1}" srcOrd="0" destOrd="0" presId="urn:microsoft.com/office/officeart/2008/layout/RadialCluster"/>
    <dgm:cxn modelId="{8E8421F8-46C4-4ECA-AFEC-DA10D07CBFC2}" type="presParOf" srcId="{9384F0CD-B3BE-4AF0-9E81-FF736285533A}" destId="{62BB7C62-4C1C-4AA4-8633-D7B739288A7E}" srcOrd="0" destOrd="0" presId="urn:microsoft.com/office/officeart/2008/layout/RadialCluster"/>
    <dgm:cxn modelId="{168A723B-284E-44AA-B1AF-664FB7735C56}" type="presParOf" srcId="{62BB7C62-4C1C-4AA4-8633-D7B739288A7E}" destId="{41AB5ABB-F3ED-43C7-B59C-2A64EA4628B1}" srcOrd="0" destOrd="0" presId="urn:microsoft.com/office/officeart/2008/layout/RadialCluster"/>
    <dgm:cxn modelId="{F541E2CE-FAF3-4B89-B388-6247131512AA}" type="presParOf" srcId="{62BB7C62-4C1C-4AA4-8633-D7B739288A7E}" destId="{020F5CCB-CDE5-4CA4-8421-E39BAF301674}" srcOrd="1" destOrd="0" presId="urn:microsoft.com/office/officeart/2008/layout/RadialCluster"/>
    <dgm:cxn modelId="{B00E33B0-1C02-4E32-B3F5-3DB7119D0D13}" type="presParOf" srcId="{62BB7C62-4C1C-4AA4-8633-D7B739288A7E}" destId="{96D97316-8982-45FC-896B-CCEEF3BF6313}" srcOrd="2" destOrd="0" presId="urn:microsoft.com/office/officeart/2008/layout/RadialCluster"/>
    <dgm:cxn modelId="{99E082EB-27B8-4D83-9BB3-38B8E39CC0AA}" type="presParOf" srcId="{62BB7C62-4C1C-4AA4-8633-D7B739288A7E}" destId="{34504A0F-3250-4008-9CFD-C209410781CD}" srcOrd="3" destOrd="0" presId="urn:microsoft.com/office/officeart/2008/layout/RadialCluster"/>
    <dgm:cxn modelId="{9BDFC10A-9528-419B-ADA7-568E9757D0E9}" type="presParOf" srcId="{62BB7C62-4C1C-4AA4-8633-D7B739288A7E}" destId="{50A1DF9C-4C08-4656-8F8C-5250A53CECF3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FF69A-121C-4807-834A-B1FFA1E8E7BE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BCC83-2459-4AC7-9C13-937964A3BC2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dirty="0" smtClean="0"/>
            <a:t>Red?</a:t>
          </a:r>
          <a:endParaRPr lang="en-US" sz="2000" dirty="0"/>
        </a:p>
      </dgm:t>
    </dgm:pt>
    <dgm:pt modelId="{414B8326-30CD-4526-92AC-BA5D5A3C04ED}" type="parTrans" cxnId="{76AA1B27-9199-4CBE-8F58-7B7B0C648638}">
      <dgm:prSet/>
      <dgm:spPr/>
      <dgm:t>
        <a:bodyPr/>
        <a:lstStyle/>
        <a:p>
          <a:endParaRPr lang="en-US"/>
        </a:p>
      </dgm:t>
    </dgm:pt>
    <dgm:pt modelId="{54EE4A45-6198-4894-9B22-E43D0B472EE0}" type="sibTrans" cxnId="{76AA1B27-9199-4CBE-8F58-7B7B0C648638}">
      <dgm:prSet/>
      <dgm:spPr/>
      <dgm:t>
        <a:bodyPr/>
        <a:lstStyle/>
        <a:p>
          <a:endParaRPr lang="en-US"/>
        </a:p>
      </dgm:t>
    </dgm:pt>
    <dgm:pt modelId="{60855EB9-BCF5-4B4A-9B2B-ABD9A776290E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/>
            <a:t>Yes</a:t>
          </a:r>
          <a:endParaRPr lang="en-US" sz="1600" dirty="0"/>
        </a:p>
      </dgm:t>
    </dgm:pt>
    <dgm:pt modelId="{C4CB6E7F-4CDE-4F74-8D97-CFAE9D7C9BF7}" type="parTrans" cxnId="{60DC88EB-B082-4967-B8C9-3C5D7C77CB1D}">
      <dgm:prSet/>
      <dgm:spPr/>
      <dgm:t>
        <a:bodyPr/>
        <a:lstStyle/>
        <a:p>
          <a:endParaRPr lang="en-US"/>
        </a:p>
      </dgm:t>
    </dgm:pt>
    <dgm:pt modelId="{E70C95EC-53ED-4776-9C33-3368A66535FA}" type="sibTrans" cxnId="{60DC88EB-B082-4967-B8C9-3C5D7C77CB1D}">
      <dgm:prSet/>
      <dgm:spPr/>
      <dgm:t>
        <a:bodyPr/>
        <a:lstStyle/>
        <a:p>
          <a:endParaRPr lang="en-US"/>
        </a:p>
      </dgm:t>
    </dgm:pt>
    <dgm:pt modelId="{565276A8-D1C6-4EAF-9ECE-DCC802C3827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/>
            <a:t>No</a:t>
          </a:r>
          <a:endParaRPr lang="en-US" sz="1800" dirty="0"/>
        </a:p>
      </dgm:t>
    </dgm:pt>
    <dgm:pt modelId="{C3D6FCA9-82B2-438A-B614-72287305DA48}" type="parTrans" cxnId="{3A13A52A-2E4A-4B2F-B607-2A4013DE3846}">
      <dgm:prSet/>
      <dgm:spPr/>
      <dgm:t>
        <a:bodyPr/>
        <a:lstStyle/>
        <a:p>
          <a:endParaRPr lang="en-US"/>
        </a:p>
      </dgm:t>
    </dgm:pt>
    <dgm:pt modelId="{FDF85CFD-AF8D-4E51-AADB-B5AFAA53855C}" type="sibTrans" cxnId="{3A13A52A-2E4A-4B2F-B607-2A4013DE3846}">
      <dgm:prSet/>
      <dgm:spPr/>
      <dgm:t>
        <a:bodyPr/>
        <a:lstStyle/>
        <a:p>
          <a:endParaRPr lang="en-US"/>
        </a:p>
      </dgm:t>
    </dgm:pt>
    <dgm:pt modelId="{9384F0CD-B3BE-4AF0-9E81-FF736285533A}" type="pres">
      <dgm:prSet presAssocID="{DACFF69A-121C-4807-834A-B1FFA1E8E7B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2BB7C62-4C1C-4AA4-8633-D7B739288A7E}" type="pres">
      <dgm:prSet presAssocID="{702BCC83-2459-4AC7-9C13-937964A3BC25}" presName="singleCycle" presStyleCnt="0"/>
      <dgm:spPr/>
    </dgm:pt>
    <dgm:pt modelId="{41AB5ABB-F3ED-43C7-B59C-2A64EA4628B1}" type="pres">
      <dgm:prSet presAssocID="{702BCC83-2459-4AC7-9C13-937964A3BC25}" presName="singleCenter" presStyleLbl="node1" presStyleIdx="0" presStyleCnt="3" custScaleY="55305" custLinFactNeighborX="-20537" custLinFactNeighborY="2466">
        <dgm:presLayoutVars>
          <dgm:chMax val="7"/>
          <dgm:chPref val="7"/>
        </dgm:presLayoutVars>
      </dgm:prSet>
      <dgm:spPr/>
    </dgm:pt>
    <dgm:pt modelId="{020F5CCB-CDE5-4CA4-8421-E39BAF301674}" type="pres">
      <dgm:prSet presAssocID="{C4CB6E7F-4CDE-4F74-8D97-CFAE9D7C9BF7}" presName="Name56" presStyleLbl="parChTrans1D2" presStyleIdx="0" presStyleCnt="2"/>
      <dgm:spPr/>
    </dgm:pt>
    <dgm:pt modelId="{96D97316-8982-45FC-896B-CCEEF3BF6313}" type="pres">
      <dgm:prSet presAssocID="{60855EB9-BCF5-4B4A-9B2B-ABD9A776290E}" presName="text0" presStyleLbl="node1" presStyleIdx="1" presStyleCnt="3" custScaleX="173020" custScaleY="69779" custRadScaleRad="125227" custRadScaleInc="159888">
        <dgm:presLayoutVars>
          <dgm:bulletEnabled val="1"/>
        </dgm:presLayoutVars>
      </dgm:prSet>
      <dgm:spPr/>
    </dgm:pt>
    <dgm:pt modelId="{34504A0F-3250-4008-9CFD-C209410781CD}" type="pres">
      <dgm:prSet presAssocID="{C3D6FCA9-82B2-438A-B614-72287305DA48}" presName="Name56" presStyleLbl="parChTrans1D2" presStyleIdx="1" presStyleCnt="2"/>
      <dgm:spPr/>
    </dgm:pt>
    <dgm:pt modelId="{50A1DF9C-4C08-4656-8F8C-5250A53CECF3}" type="pres">
      <dgm:prSet presAssocID="{565276A8-D1C6-4EAF-9ECE-DCC802C38273}" presName="text0" presStyleLbl="node1" presStyleIdx="2" presStyleCnt="3" custScaleX="167505" custScaleY="71049" custRadScaleRad="190508" custRadScaleInc="66084">
        <dgm:presLayoutVars>
          <dgm:bulletEnabled val="1"/>
        </dgm:presLayoutVars>
      </dgm:prSet>
      <dgm:spPr/>
    </dgm:pt>
  </dgm:ptLst>
  <dgm:cxnLst>
    <dgm:cxn modelId="{3A13A52A-2E4A-4B2F-B607-2A4013DE3846}" srcId="{702BCC83-2459-4AC7-9C13-937964A3BC25}" destId="{565276A8-D1C6-4EAF-9ECE-DCC802C38273}" srcOrd="1" destOrd="0" parTransId="{C3D6FCA9-82B2-438A-B614-72287305DA48}" sibTransId="{FDF85CFD-AF8D-4E51-AADB-B5AFAA53855C}"/>
    <dgm:cxn modelId="{D1C47B77-F9ED-45BD-A790-B6297A8DD076}" type="presOf" srcId="{DACFF69A-121C-4807-834A-B1FFA1E8E7BE}" destId="{9384F0CD-B3BE-4AF0-9E81-FF736285533A}" srcOrd="0" destOrd="0" presId="urn:microsoft.com/office/officeart/2008/layout/RadialCluster"/>
    <dgm:cxn modelId="{4F255A27-DD3B-43DD-B8A7-9993531D097F}" type="presOf" srcId="{C4CB6E7F-4CDE-4F74-8D97-CFAE9D7C9BF7}" destId="{020F5CCB-CDE5-4CA4-8421-E39BAF301674}" srcOrd="0" destOrd="0" presId="urn:microsoft.com/office/officeart/2008/layout/RadialCluster"/>
    <dgm:cxn modelId="{76AA1B27-9199-4CBE-8F58-7B7B0C648638}" srcId="{DACFF69A-121C-4807-834A-B1FFA1E8E7BE}" destId="{702BCC83-2459-4AC7-9C13-937964A3BC25}" srcOrd="0" destOrd="0" parTransId="{414B8326-30CD-4526-92AC-BA5D5A3C04ED}" sibTransId="{54EE4A45-6198-4894-9B22-E43D0B472EE0}"/>
    <dgm:cxn modelId="{7C5F2F58-EE7D-47CF-B464-C74A04396B91}" type="presOf" srcId="{C3D6FCA9-82B2-438A-B614-72287305DA48}" destId="{34504A0F-3250-4008-9CFD-C209410781CD}" srcOrd="0" destOrd="0" presId="urn:microsoft.com/office/officeart/2008/layout/RadialCluster"/>
    <dgm:cxn modelId="{44AE63A3-6D9C-4E57-85EB-8A77A93363E7}" type="presOf" srcId="{702BCC83-2459-4AC7-9C13-937964A3BC25}" destId="{41AB5ABB-F3ED-43C7-B59C-2A64EA4628B1}" srcOrd="0" destOrd="0" presId="urn:microsoft.com/office/officeart/2008/layout/RadialCluster"/>
    <dgm:cxn modelId="{2184D974-B2F4-4B30-95E5-678B781FC9E9}" type="presOf" srcId="{60855EB9-BCF5-4B4A-9B2B-ABD9A776290E}" destId="{96D97316-8982-45FC-896B-CCEEF3BF6313}" srcOrd="0" destOrd="0" presId="urn:microsoft.com/office/officeart/2008/layout/RadialCluster"/>
    <dgm:cxn modelId="{60DC88EB-B082-4967-B8C9-3C5D7C77CB1D}" srcId="{702BCC83-2459-4AC7-9C13-937964A3BC25}" destId="{60855EB9-BCF5-4B4A-9B2B-ABD9A776290E}" srcOrd="0" destOrd="0" parTransId="{C4CB6E7F-4CDE-4F74-8D97-CFAE9D7C9BF7}" sibTransId="{E70C95EC-53ED-4776-9C33-3368A66535FA}"/>
    <dgm:cxn modelId="{344DCC4D-0207-490F-99CF-42C00BA10F87}" type="presOf" srcId="{565276A8-D1C6-4EAF-9ECE-DCC802C38273}" destId="{50A1DF9C-4C08-4656-8F8C-5250A53CECF3}" srcOrd="0" destOrd="0" presId="urn:microsoft.com/office/officeart/2008/layout/RadialCluster"/>
    <dgm:cxn modelId="{8E8421F8-46C4-4ECA-AFEC-DA10D07CBFC2}" type="presParOf" srcId="{9384F0CD-B3BE-4AF0-9E81-FF736285533A}" destId="{62BB7C62-4C1C-4AA4-8633-D7B739288A7E}" srcOrd="0" destOrd="0" presId="urn:microsoft.com/office/officeart/2008/layout/RadialCluster"/>
    <dgm:cxn modelId="{168A723B-284E-44AA-B1AF-664FB7735C56}" type="presParOf" srcId="{62BB7C62-4C1C-4AA4-8633-D7B739288A7E}" destId="{41AB5ABB-F3ED-43C7-B59C-2A64EA4628B1}" srcOrd="0" destOrd="0" presId="urn:microsoft.com/office/officeart/2008/layout/RadialCluster"/>
    <dgm:cxn modelId="{F541E2CE-FAF3-4B89-B388-6247131512AA}" type="presParOf" srcId="{62BB7C62-4C1C-4AA4-8633-D7B739288A7E}" destId="{020F5CCB-CDE5-4CA4-8421-E39BAF301674}" srcOrd="1" destOrd="0" presId="urn:microsoft.com/office/officeart/2008/layout/RadialCluster"/>
    <dgm:cxn modelId="{B00E33B0-1C02-4E32-B3F5-3DB7119D0D13}" type="presParOf" srcId="{62BB7C62-4C1C-4AA4-8633-D7B739288A7E}" destId="{96D97316-8982-45FC-896B-CCEEF3BF6313}" srcOrd="2" destOrd="0" presId="urn:microsoft.com/office/officeart/2008/layout/RadialCluster"/>
    <dgm:cxn modelId="{99E082EB-27B8-4D83-9BB3-38B8E39CC0AA}" type="presParOf" srcId="{62BB7C62-4C1C-4AA4-8633-D7B739288A7E}" destId="{34504A0F-3250-4008-9CFD-C209410781CD}" srcOrd="3" destOrd="0" presId="urn:microsoft.com/office/officeart/2008/layout/RadialCluster"/>
    <dgm:cxn modelId="{9BDFC10A-9528-419B-ADA7-568E9757D0E9}" type="presParOf" srcId="{62BB7C62-4C1C-4AA4-8633-D7B739288A7E}" destId="{50A1DF9C-4C08-4656-8F8C-5250A53CECF3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B5ABB-F3ED-43C7-B59C-2A64EA4628B1}">
      <dsp:nvSpPr>
        <dsp:cNvPr id="0" name=""/>
        <dsp:cNvSpPr/>
      </dsp:nvSpPr>
      <dsp:spPr>
        <a:xfrm>
          <a:off x="2147536" y="1127552"/>
          <a:ext cx="1288723" cy="418803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Long?</a:t>
          </a:r>
          <a:endParaRPr lang="en-US" sz="2000" kern="1200" dirty="0"/>
        </a:p>
      </dsp:txBody>
      <dsp:txXfrm>
        <a:off x="2167980" y="1147996"/>
        <a:ext cx="1247835" cy="377915"/>
      </dsp:txXfrm>
    </dsp:sp>
    <dsp:sp modelId="{020F5CCB-CDE5-4CA4-8421-E39BAF301674}">
      <dsp:nvSpPr>
        <dsp:cNvPr id="0" name=""/>
        <dsp:cNvSpPr/>
      </dsp:nvSpPr>
      <dsp:spPr>
        <a:xfrm rot="2590569">
          <a:off x="2902511" y="1830830"/>
          <a:ext cx="8314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149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97316-8982-45FC-896B-CCEEF3BF6313}">
      <dsp:nvSpPr>
        <dsp:cNvPr id="0" name=""/>
        <dsp:cNvSpPr/>
      </dsp:nvSpPr>
      <dsp:spPr>
        <a:xfrm>
          <a:off x="3371188" y="2115304"/>
          <a:ext cx="877843" cy="354034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Yes</a:t>
          </a:r>
          <a:endParaRPr lang="en-US" sz="1600" kern="1200" dirty="0"/>
        </a:p>
      </dsp:txBody>
      <dsp:txXfrm>
        <a:off x="3388471" y="2132587"/>
        <a:ext cx="843277" cy="319468"/>
      </dsp:txXfrm>
    </dsp:sp>
    <dsp:sp modelId="{34504A0F-3250-4008-9CFD-C209410781CD}">
      <dsp:nvSpPr>
        <dsp:cNvPr id="0" name=""/>
        <dsp:cNvSpPr/>
      </dsp:nvSpPr>
      <dsp:spPr>
        <a:xfrm rot="8098231">
          <a:off x="1883370" y="1836243"/>
          <a:ext cx="8195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950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1DF9C-4C08-4656-8F8C-5250A53CECF3}">
      <dsp:nvSpPr>
        <dsp:cNvPr id="0" name=""/>
        <dsp:cNvSpPr/>
      </dsp:nvSpPr>
      <dsp:spPr>
        <a:xfrm>
          <a:off x="1398548" y="2126130"/>
          <a:ext cx="849862" cy="36047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</a:t>
          </a:r>
          <a:endParaRPr lang="en-US" sz="1800" kern="1200" dirty="0"/>
        </a:p>
      </dsp:txBody>
      <dsp:txXfrm>
        <a:off x="1416145" y="2143727"/>
        <a:ext cx="814668" cy="325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B5ABB-F3ED-43C7-B59C-2A64EA4628B1}">
      <dsp:nvSpPr>
        <dsp:cNvPr id="0" name=""/>
        <dsp:cNvSpPr/>
      </dsp:nvSpPr>
      <dsp:spPr>
        <a:xfrm>
          <a:off x="1992985" y="1126129"/>
          <a:ext cx="774675" cy="428434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Red?</a:t>
          </a:r>
          <a:endParaRPr lang="en-US" sz="2000" kern="1200" dirty="0"/>
        </a:p>
      </dsp:txBody>
      <dsp:txXfrm>
        <a:off x="2013899" y="1147043"/>
        <a:ext cx="732847" cy="386606"/>
      </dsp:txXfrm>
    </dsp:sp>
    <dsp:sp modelId="{020F5CCB-CDE5-4CA4-8421-E39BAF301674}">
      <dsp:nvSpPr>
        <dsp:cNvPr id="0" name=""/>
        <dsp:cNvSpPr/>
      </dsp:nvSpPr>
      <dsp:spPr>
        <a:xfrm rot="2397737">
          <a:off x="2527353" y="1853262"/>
          <a:ext cx="9301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01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97316-8982-45FC-896B-CCEEF3BF6313}">
      <dsp:nvSpPr>
        <dsp:cNvPr id="0" name=""/>
        <dsp:cNvSpPr/>
      </dsp:nvSpPr>
      <dsp:spPr>
        <a:xfrm>
          <a:off x="3115947" y="2151960"/>
          <a:ext cx="898030" cy="36217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Yes</a:t>
          </a:r>
          <a:endParaRPr lang="en-US" sz="1600" kern="1200" dirty="0"/>
        </a:p>
      </dsp:txBody>
      <dsp:txXfrm>
        <a:off x="3133627" y="2169640"/>
        <a:ext cx="862670" cy="326815"/>
      </dsp:txXfrm>
    </dsp:sp>
    <dsp:sp modelId="{34504A0F-3250-4008-9CFD-C209410781CD}">
      <dsp:nvSpPr>
        <dsp:cNvPr id="0" name=""/>
        <dsp:cNvSpPr/>
      </dsp:nvSpPr>
      <dsp:spPr>
        <a:xfrm rot="8595796">
          <a:off x="1267361" y="1828814"/>
          <a:ext cx="9170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70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1DF9C-4C08-4656-8F8C-5250A53CECF3}">
      <dsp:nvSpPr>
        <dsp:cNvPr id="0" name=""/>
        <dsp:cNvSpPr/>
      </dsp:nvSpPr>
      <dsp:spPr>
        <a:xfrm>
          <a:off x="676682" y="2103066"/>
          <a:ext cx="869405" cy="36876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</a:t>
          </a:r>
          <a:endParaRPr lang="en-US" sz="1800" kern="1200" dirty="0"/>
        </a:p>
      </dsp:txBody>
      <dsp:txXfrm>
        <a:off x="694684" y="2121068"/>
        <a:ext cx="833401" cy="332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7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1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3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3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9E1B-9D14-421C-BAD0-D2EF83437076}" type="datetimeFigureOut">
              <a:rPr lang="en-US" smtClean="0"/>
              <a:t>03-Oct-21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54F1F-C772-49FD-BC36-7AD5F08B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biserinska/workshop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coursera.org/learn/machine-learning" TargetMode="External"/><Relationship Id="rId7" Type="http://schemas.openxmlformats.org/officeDocument/2006/relationships/hyperlink" Target="https://www.kaggle.com/" TargetMode="External"/><Relationship Id="rId2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://ciml.info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lontech.com/" TargetMode="External"/><Relationship Id="rId2" Type="http://schemas.openxmlformats.org/officeDocument/2006/relationships/hyperlink" Target="https://www.linkedin.com/in/biserinska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s-world.net/github-logo/" TargetMode="External"/><Relationship Id="rId2" Type="http://schemas.openxmlformats.org/officeDocument/2006/relationships/hyperlink" Target="https://www.flickr.com/photos/christophercjensen/3559607145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" y="1307252"/>
            <a:ext cx="3264747" cy="3975947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</a:pPr>
            <a:r>
              <a:rPr lang="en-US" sz="4900" b="1" dirty="0" smtClean="0"/>
              <a:t>Workshop: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i="1" dirty="0" smtClean="0"/>
              <a:t>Ensure clean, potable water to communities in Tanzania</a:t>
            </a:r>
            <a:endParaRPr lang="en-US" sz="4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53" y="0"/>
            <a:ext cx="8344747" cy="62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question to ask first?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8613" y="2690335"/>
            <a:ext cx="81550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It's best to ask important questions first.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Which questions are important?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ones which help us classify: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we had to classify data based only on one question, which question would do best?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56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0" y="2275208"/>
            <a:ext cx="5237989" cy="2299443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9435717"/>
              </p:ext>
            </p:extLst>
          </p:nvPr>
        </p:nvGraphicFramePr>
        <p:xfrm>
          <a:off x="5754164" y="-808993"/>
          <a:ext cx="5607912" cy="2524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1747"/>
              </p:ext>
            </p:extLst>
          </p:nvPr>
        </p:nvGraphicFramePr>
        <p:xfrm>
          <a:off x="9187838" y="1737775"/>
          <a:ext cx="896337" cy="736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6337">
                  <a:extLst>
                    <a:ext uri="{9D8B030D-6E8A-4147-A177-3AD203B41FA5}">
                      <a16:colId xmlns:a16="http://schemas.microsoft.com/office/drawing/2014/main" val="1648983411"/>
                    </a:ext>
                  </a:extLst>
                </a:gridCol>
              </a:tblGrid>
              <a:tr h="3652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Banana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2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40755"/>
              </p:ext>
            </p:extLst>
          </p:nvPr>
        </p:nvGraphicFramePr>
        <p:xfrm>
          <a:off x="6411178" y="1741163"/>
          <a:ext cx="99568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164898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2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66862"/>
                  </a:ext>
                </a:extLst>
              </a:tr>
            </a:tbl>
          </a:graphicData>
        </a:graphic>
      </p:graphicFrame>
      <p:pic>
        <p:nvPicPr>
          <p:cNvPr id="1026" name="Picture 2" descr="Файл:Green tick.svg – У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524" y="1772786"/>
            <a:ext cx="288687" cy="2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Файл:Green tick.svg – У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524" y="2136443"/>
            <a:ext cx="288687" cy="2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Файл:Green tick.svg – У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311" y="2526053"/>
            <a:ext cx="288687" cy="2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Файл:Green tick.svg – У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538" y="2889710"/>
            <a:ext cx="288687" cy="2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238296844"/>
              </p:ext>
            </p:extLst>
          </p:nvPr>
        </p:nvGraphicFramePr>
        <p:xfrm>
          <a:off x="6292148" y="2309704"/>
          <a:ext cx="5607912" cy="258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90072"/>
              </p:ext>
            </p:extLst>
          </p:nvPr>
        </p:nvGraphicFramePr>
        <p:xfrm>
          <a:off x="9466302" y="4884040"/>
          <a:ext cx="89633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6337">
                  <a:extLst>
                    <a:ext uri="{9D8B030D-6E8A-4147-A177-3AD203B41FA5}">
                      <a16:colId xmlns:a16="http://schemas.microsoft.com/office/drawing/2014/main" val="164898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Apple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5744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27276"/>
              </p:ext>
            </p:extLst>
          </p:nvPr>
        </p:nvGraphicFramePr>
        <p:xfrm>
          <a:off x="6199362" y="4809068"/>
          <a:ext cx="99568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164898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2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66862"/>
                  </a:ext>
                </a:extLst>
              </a:tr>
            </a:tbl>
          </a:graphicData>
        </a:graphic>
      </p:graphicFrame>
      <p:pic>
        <p:nvPicPr>
          <p:cNvPr id="21" name="Picture 2" descr="Файл:Green tick.svg – У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420" y="4911133"/>
            <a:ext cx="288687" cy="2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Файл:Green tick.svg – У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948" y="5923747"/>
            <a:ext cx="288687" cy="2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Файл:Green tick.svg – Уикипедия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947" y="6299217"/>
            <a:ext cx="288687" cy="2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35148"/>
              </p:ext>
            </p:extLst>
          </p:nvPr>
        </p:nvGraphicFramePr>
        <p:xfrm>
          <a:off x="7435789" y="1742450"/>
          <a:ext cx="99568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392079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2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6686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30768"/>
              </p:ext>
            </p:extLst>
          </p:nvPr>
        </p:nvGraphicFramePr>
        <p:xfrm>
          <a:off x="10113681" y="1737775"/>
          <a:ext cx="896337" cy="736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6337">
                  <a:extLst>
                    <a:ext uri="{9D8B030D-6E8A-4147-A177-3AD203B41FA5}">
                      <a16:colId xmlns:a16="http://schemas.microsoft.com/office/drawing/2014/main" val="1648983411"/>
                    </a:ext>
                  </a:extLst>
                </a:gridCol>
              </a:tblGrid>
              <a:tr h="3652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Banana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252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77827"/>
              </p:ext>
            </p:extLst>
          </p:nvPr>
        </p:nvGraphicFramePr>
        <p:xfrm>
          <a:off x="7217020" y="4814148"/>
          <a:ext cx="995680" cy="184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3920795626"/>
                    </a:ext>
                  </a:extLst>
                </a:gridCol>
              </a:tblGrid>
              <a:tr h="340363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5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2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6686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18450"/>
              </p:ext>
            </p:extLst>
          </p:nvPr>
        </p:nvGraphicFramePr>
        <p:xfrm>
          <a:off x="10390861" y="4884040"/>
          <a:ext cx="89633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6337">
                  <a:extLst>
                    <a:ext uri="{9D8B030D-6E8A-4147-A177-3AD203B41FA5}">
                      <a16:colId xmlns:a16="http://schemas.microsoft.com/office/drawing/2014/main" val="392079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05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507" y="305645"/>
            <a:ext cx="6239191" cy="29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91" y="951273"/>
            <a:ext cx="9530262" cy="47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79" y="128694"/>
            <a:ext cx="8183462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986" y="979303"/>
            <a:ext cx="9364732" cy="47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93" y="552899"/>
            <a:ext cx="10119359" cy="582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trees are better than one!</a:t>
            </a:r>
          </a:p>
          <a:p>
            <a:r>
              <a:rPr lang="en-US" dirty="0" smtClean="0"/>
              <a:t>Sample examples n times </a:t>
            </a:r>
          </a:p>
          <a:p>
            <a:pPr lvl="1"/>
            <a:r>
              <a:rPr lang="en-US" dirty="0" smtClean="0"/>
              <a:t>Build n trees</a:t>
            </a:r>
          </a:p>
          <a:p>
            <a:pPr lvl="1"/>
            <a:r>
              <a:rPr lang="en-US" dirty="0" smtClean="0"/>
              <a:t>Each tree (using a random subset of features)</a:t>
            </a:r>
          </a:p>
          <a:p>
            <a:r>
              <a:rPr lang="en-US" dirty="0" smtClean="0"/>
              <a:t>Prediction: average answers; </a:t>
            </a:r>
          </a:p>
          <a:p>
            <a:pPr lvl="1"/>
            <a:r>
              <a:rPr lang="en-US" dirty="0" smtClean="0"/>
              <a:t>Majority 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392" y="521547"/>
            <a:ext cx="10498974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</a:pP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Performance </a:t>
            </a: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measures (P)</a:t>
            </a:r>
            <a:endParaRPr lang="en-US" sz="3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3216" y="1663594"/>
            <a:ext cx="9541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spcAft>
                <a:spcPts val="1200"/>
              </a:spcAft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evaluate the abilities of a machine learning algorithm, we must design a quantitative measure of its performance. </a:t>
            </a:r>
          </a:p>
          <a:p>
            <a:pPr marL="274320" indent="-274320" algn="just">
              <a:spcAft>
                <a:spcPts val="1200"/>
              </a:spcAft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performance measure P is specific to the task T.</a:t>
            </a:r>
          </a:p>
          <a:p>
            <a:pPr marL="274320" indent="-274320" algn="just"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 Classification tasks, we often measure the accuracy of the model - is the fraction of predictions our model got right.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91201" y="4700753"/>
                <a:ext cx="6272784" cy="766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01" y="4700753"/>
                <a:ext cx="6272784" cy="766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6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2486" y="528321"/>
            <a:ext cx="10498974" cy="65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</a:pP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When the Accuracy is not a good choice?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920" y="1870801"/>
            <a:ext cx="85377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spcAft>
                <a:spcPts val="1200"/>
              </a:spcAft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inary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classifier </a:t>
            </a:r>
            <a:r>
              <a:rPr lang="en-US" sz="24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{5, not 5}</a:t>
            </a:r>
          </a:p>
          <a:p>
            <a:pPr marL="274320" indent="-274320" algn="just">
              <a:spcAft>
                <a:spcPts val="1200"/>
              </a:spcAft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ataset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with all numbers from 0 to 9</a:t>
            </a:r>
          </a:p>
          <a:p>
            <a:pPr marL="274320" indent="-274320" algn="just">
              <a:spcAft>
                <a:spcPts val="1200"/>
              </a:spcAft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Performance measure – 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Confusion Matrix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0920" y="410968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/>
              <a:t>! only about 10% of the images are 5s, so if you always guess that an image is </a:t>
            </a:r>
            <a:r>
              <a:rPr lang="en-US" sz="2000" b="1" i="1" dirty="0"/>
              <a:t>not a 5</a:t>
            </a:r>
            <a:r>
              <a:rPr lang="en-US" sz="2000" i="1" dirty="0"/>
              <a:t>, you will be right about 90% of the time =&gt; high accuracy =&gt; but not a good 5s detector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655" y="2419859"/>
            <a:ext cx="3124200" cy="31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ML workshop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809"/>
            <a:ext cx="10515600" cy="2299335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en-US" dirty="0" smtClean="0"/>
              <a:t>This is a 3 – hour long workshop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en-US" dirty="0" smtClean="0"/>
              <a:t>Follow along in the </a:t>
            </a:r>
            <a:r>
              <a:rPr lang="en-US" dirty="0" err="1" smtClean="0"/>
              <a:t>Jupyter</a:t>
            </a:r>
            <a:r>
              <a:rPr lang="en-US" dirty="0" smtClean="0"/>
              <a:t> Notebook at </a:t>
            </a:r>
            <a:r>
              <a:rPr lang="en-US" dirty="0" smtClean="0">
                <a:solidFill>
                  <a:srgbClr val="92D050"/>
                </a:solidFill>
              </a:rPr>
              <a:t>github.com/</a:t>
            </a:r>
            <a:r>
              <a:rPr lang="en-US" dirty="0" err="1" smtClean="0">
                <a:solidFill>
                  <a:srgbClr val="92D050"/>
                </a:solidFill>
              </a:rPr>
              <a:t>hbiserinska</a:t>
            </a:r>
            <a:r>
              <a:rPr lang="en-US" dirty="0" smtClean="0">
                <a:solidFill>
                  <a:srgbClr val="92D050"/>
                </a:solidFill>
              </a:rPr>
              <a:t>/workshop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dirty="0" smtClean="0"/>
              <a:t>We will be walking through an end-to-end project today</a:t>
            </a:r>
          </a:p>
        </p:txBody>
      </p:sp>
    </p:spTree>
    <p:extLst>
      <p:ext uri="{BB962C8B-B14F-4D97-AF65-F5344CB8AC3E}">
        <p14:creationId xmlns:p14="http://schemas.microsoft.com/office/powerpoint/2010/main" val="24184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3127" y="426722"/>
            <a:ext cx="10498974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</a:pPr>
            <a:r>
              <a:rPr lang="en-US" sz="32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Confusion Matrix</a:t>
            </a:r>
            <a:endParaRPr lang="en-US" sz="3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8861" y="1305436"/>
            <a:ext cx="965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just">
              <a:spcAft>
                <a:spcPts val="1200"/>
              </a:spcAft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much better way to evaluate the performance of a classifier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82" y="2185354"/>
            <a:ext cx="7157137" cy="33880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9927" y="3189403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Non 5s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380236" y="4196734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5s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0182761" y="3838942"/>
            <a:ext cx="1873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Roboto Light" panose="02000000000000000000"/>
              </a:rPr>
              <a:t>We want to avoid non spam email to end up in the spam box</a:t>
            </a:r>
            <a:endParaRPr lang="en-US" sz="1400" i="1" dirty="0">
              <a:latin typeface="Roboto Light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3496" y="5881210"/>
            <a:ext cx="295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Roboto Light" panose="02000000000000000000"/>
              </a:rPr>
              <a:t>We want to avoid missing a tumor sign when examining a patient</a:t>
            </a:r>
            <a:endParaRPr lang="en-US" sz="1400" i="1" dirty="0">
              <a:latin typeface="Roboto Light" panose="0200000000000000000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341250" y="3112491"/>
                <a:ext cx="2287890" cy="523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250" y="3112491"/>
                <a:ext cx="2287890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696650" y="5835116"/>
                <a:ext cx="2287890" cy="523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650" y="5835116"/>
                <a:ext cx="2287890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Life-Cycle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7306" y="20746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Look at the big picture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Get the data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Discover and visualize the data to gain insights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Prepare the data for Machine Learning algorithms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Select a model and train it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 Present your solution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043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to </a:t>
            </a:r>
            <a:r>
              <a:rPr lang="en-US" dirty="0" err="1" smtClean="0"/>
              <a:t>Jupyther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842254"/>
            <a:ext cx="427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https://github.com/hbiserinska/workshop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Look at the big picture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5361" y="1690688"/>
            <a:ext cx="1009904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effectLst/>
                <a:latin typeface="Helvetica Neue"/>
              </a:rPr>
              <a:t>Frame the Problem</a:t>
            </a:r>
          </a:p>
          <a:p>
            <a:endParaRPr lang="en-US" b="1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The first question to ask is what exactly is the objective.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- Predict if a water pump is: </a:t>
            </a:r>
            <a:r>
              <a:rPr lang="en-US" i="1" dirty="0" smtClean="0">
                <a:solidFill>
                  <a:schemeClr val="accent1"/>
                </a:solidFill>
                <a:latin typeface="Helvetica Neue"/>
              </a:rPr>
              <a:t>functional, needs repair, non functional</a:t>
            </a:r>
            <a:endParaRPr lang="en-US" i="1" dirty="0" smtClean="0">
              <a:solidFill>
                <a:schemeClr val="accent1"/>
              </a:solidFill>
              <a:effectLst/>
              <a:latin typeface="Helvetica Neue"/>
            </a:endParaRP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How does the company expect to use and benefit from this model?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- Plan the maintenance, reduce the time to organize.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The next question to ask is what the current solution looks like (if any). It will often give you a reference performance, as well as insights on how to solve the problem.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N/A</a:t>
            </a: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Helvetica Neue"/>
              </a:rPr>
              <a:t>First, you need to frame the problem: is it supervised or unsupervised? Is it a classification task, a regression task, or something else?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- Supervised learning, Classification task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478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9819" y="548640"/>
            <a:ext cx="10498974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Practical advice</a:t>
            </a:r>
            <a:endParaRPr lang="en-US" sz="3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5434" y="2578023"/>
            <a:ext cx="5516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83D155"/>
              </a:buClr>
              <a:buSzPct val="105000"/>
            </a:pPr>
            <a:r>
              <a:rPr lang="en-US" sz="1600" dirty="0">
                <a:solidFill>
                  <a:srgbClr val="92D0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5</a:t>
            </a:r>
            <a:r>
              <a:rPr lang="en-US" sz="1600" dirty="0" smtClean="0">
                <a:solidFill>
                  <a:srgbClr val="92D0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</a:t>
            </a:r>
            <a:r>
              <a:rPr lang="en-US" sz="16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DataCamp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2"/>
              </a:rPr>
              <a:t>https://www.datacamp.com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2"/>
              </a:rPr>
              <a:t>/</a:t>
            </a:r>
            <a:endParaRPr lang="en-US" sz="16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spcAft>
                <a:spcPts val="1200"/>
              </a:spcAft>
              <a:buClr>
                <a:srgbClr val="83D155"/>
              </a:buClr>
              <a:buSzPct val="105000"/>
            </a:pPr>
            <a:r>
              <a:rPr lang="en-US" sz="1600" dirty="0">
                <a:solidFill>
                  <a:srgbClr val="92D0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6</a:t>
            </a:r>
            <a:r>
              <a:rPr lang="en-US" sz="1600" dirty="0" smtClean="0">
                <a:solidFill>
                  <a:srgbClr val="92D0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Coursera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ndrew Ng Machine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Learning course -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https://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www.coursera.org/learn/machine-learning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spcAft>
                <a:spcPts val="1200"/>
              </a:spcAft>
              <a:buClr>
                <a:srgbClr val="83D155"/>
              </a:buClr>
              <a:buSzPct val="105000"/>
            </a:pPr>
            <a:r>
              <a:rPr lang="en-US" sz="1600" dirty="0" smtClean="0">
                <a:solidFill>
                  <a:srgbClr val="92D0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7.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Book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Hal </a:t>
            </a:r>
            <a:r>
              <a:rPr lang="en-US" sz="16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Daumé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III - A Course in Machine Learning (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http://ciml.info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/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</a:t>
            </a:r>
          </a:p>
          <a:p>
            <a:pPr>
              <a:spcAft>
                <a:spcPts val="1200"/>
              </a:spcAft>
              <a:buClr>
                <a:srgbClr val="83D155"/>
              </a:buClr>
              <a:buSzPct val="105000"/>
            </a:pPr>
            <a:r>
              <a:rPr lang="en-US" sz="1600" dirty="0" smtClean="0">
                <a:solidFill>
                  <a:srgbClr val="92D0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8.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Create a </a:t>
            </a: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great resume -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enhancv.com</a:t>
            </a:r>
          </a:p>
          <a:p>
            <a:pPr>
              <a:spcAft>
                <a:spcPts val="1200"/>
              </a:spcAft>
              <a:buClr>
                <a:srgbClr val="83D155"/>
              </a:buClr>
              <a:buSzPct val="105000"/>
            </a:pPr>
            <a:r>
              <a:rPr lang="en-US" sz="1600" dirty="0" smtClean="0">
                <a:solidFill>
                  <a:srgbClr val="92D0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9. 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Jobs:</a:t>
            </a:r>
            <a:b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https://dev.bg/company/jobs/data-science/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spcAft>
                <a:spcPts val="1200"/>
              </a:spcAft>
              <a:buClr>
                <a:srgbClr val="83D155"/>
              </a:buClr>
              <a:buSzPct val="105000"/>
            </a:pPr>
            <a:endParaRPr lang="en-US" sz="16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spcAft>
                <a:spcPts val="1200"/>
              </a:spcAft>
              <a:buClr>
                <a:srgbClr val="83D155"/>
              </a:buClr>
              <a:buSzPct val="105000"/>
            </a:pP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56354" y="2303950"/>
            <a:ext cx="8138160" cy="2237"/>
          </a:xfrm>
          <a:prstGeom prst="line">
            <a:avLst/>
          </a:prstGeom>
          <a:ln w="19050">
            <a:solidFill>
              <a:srgbClr val="83D1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4FBABB-9623-425C-86E3-46D9C7196008}"/>
              </a:ext>
            </a:extLst>
          </p:cNvPr>
          <p:cNvSpPr txBox="1"/>
          <p:nvPr/>
        </p:nvSpPr>
        <p:spPr>
          <a:xfrm>
            <a:off x="1451405" y="1719958"/>
            <a:ext cx="737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Books, datasets, learning platforms and tools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2" name="Picture 1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699" y="5416152"/>
            <a:ext cx="1816564" cy="1017276"/>
          </a:xfrm>
          <a:prstGeom prst="rect">
            <a:avLst/>
          </a:prstGeom>
        </p:spPr>
      </p:pic>
      <p:pic>
        <p:nvPicPr>
          <p:cNvPr id="3" name="Picture 2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529" y="5668465"/>
            <a:ext cx="2286000" cy="819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51405" y="2578023"/>
            <a:ext cx="341702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83D155"/>
              </a:buClr>
              <a:buSzPct val="105000"/>
              <a:buAutoNum type="arabicPeriod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Create a GitHub account</a:t>
            </a:r>
          </a:p>
          <a:p>
            <a:pPr marL="342900" indent="-342900">
              <a:spcAft>
                <a:spcPts val="1200"/>
              </a:spcAft>
              <a:buClr>
                <a:srgbClr val="83D155"/>
              </a:buClr>
              <a:buSzPct val="105000"/>
              <a:buAutoNum type="arabicPeriod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Work on competitions &amp; upload your solutions.</a:t>
            </a:r>
          </a:p>
          <a:p>
            <a:pPr marL="342900" indent="-342900">
              <a:spcAft>
                <a:spcPts val="1200"/>
              </a:spcAft>
              <a:buClr>
                <a:srgbClr val="83D155"/>
              </a:buClr>
              <a:buSzPct val="105000"/>
              <a:buAutoNum type="arabicPeriod"/>
            </a:pP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Ask the people you worked with to write a recommendation on your LinkedIn page.</a:t>
            </a:r>
          </a:p>
          <a:p>
            <a:pPr marL="342900" indent="-342900">
              <a:spcAft>
                <a:spcPts val="1200"/>
              </a:spcAft>
              <a:buClr>
                <a:srgbClr val="83D155"/>
              </a:buClr>
              <a:buSzPct val="105000"/>
              <a:buAutoNum type="arabicPeriod"/>
            </a:pP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</a:t>
            </a:r>
            <a:r>
              <a:rPr lang="en-US" sz="16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uild your portfolio of models created with public datasets &amp; upload on GitHub.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5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23089" y="1653679"/>
            <a:ext cx="47631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Hristina Biserinska</a:t>
            </a:r>
          </a:p>
          <a:p>
            <a:r>
              <a:rPr lang="sv-SE" dirty="0" smtClean="0"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Data Scientist</a:t>
            </a:r>
            <a:endParaRPr lang="sv-SE" sz="3200" dirty="0"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23089" y="4177833"/>
            <a:ext cx="47631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v-SE" dirty="0" smtClean="0">
                <a:solidFill>
                  <a:srgbClr val="83D15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hbiserinska@gmail.com</a:t>
            </a:r>
            <a:endParaRPr lang="sv-SE" dirty="0">
              <a:solidFill>
                <a:srgbClr val="83D155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83D15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+359 888 </a:t>
            </a:r>
            <a:r>
              <a:rPr lang="fr-FR" dirty="0" smtClean="0">
                <a:solidFill>
                  <a:srgbClr val="83D15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859 </a:t>
            </a:r>
            <a:r>
              <a:rPr lang="fr-FR" dirty="0" smtClean="0">
                <a:solidFill>
                  <a:srgbClr val="83D15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</a:rPr>
              <a:t>291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rgbClr val="83D15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" panose="020B0606030504020204" pitchFamily="34" charset="0"/>
                <a:hlinkClick r:id="rId2"/>
              </a:rPr>
              <a:t>https://www.linkedin.com/in/biserinska/</a:t>
            </a:r>
            <a:endParaRPr lang="fr-FR" dirty="0" smtClean="0">
              <a:solidFill>
                <a:srgbClr val="83D155"/>
              </a:solidFill>
              <a:latin typeface="Roboto Light" panose="02000000000000000000" pitchFamily="2" charset="0"/>
              <a:ea typeface="Roboto Light" panose="02000000000000000000" pitchFamily="2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://www.melontech.com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9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019" y="426720"/>
            <a:ext cx="10498974" cy="619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Image credits</a:t>
            </a:r>
            <a:endParaRPr lang="en-US" sz="3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306" y="1249686"/>
            <a:ext cx="8537714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Red </a:t>
            </a:r>
            <a:r>
              <a:rPr lang="en-US" sz="1000" dirty="0"/>
              <a:t>apple http://upload.wikimedia.org/wikipedia/commons/2/24/Redapple.jpg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Banana http://upload.wikimedia.org/wikipedia/commons/8/8a/Banana-Single.jpg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Lime http://upload.wikimedia.org/wikipedia/commons/5/55/Lime_closeup.jpg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Lemon https://openclipart.org/image/300px/svg_to_png/189589/lemon-citrina.png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Green apple http://upload.wikimedia.org/wikipedia/commons/5/55/GreenApple.png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Green Banana http://pixabay.com/en/green-bananas-tip-garden-banana-108109/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Green lemon http://pixabay.com/static/uploads/photo/2013/12/15/11/33/lemon-228857_640.jpg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 smtClean="0"/>
              <a:t>Supervised </a:t>
            </a:r>
            <a:r>
              <a:rPr lang="en-US" sz="1000" dirty="0"/>
              <a:t>&amp; Unsupervised learning, MNIST dataset, Confusion Matrix – Author: </a:t>
            </a:r>
            <a:r>
              <a:rPr lang="en-US" sz="1000" dirty="0" err="1"/>
              <a:t>Aurélien</a:t>
            </a:r>
            <a:r>
              <a:rPr lang="en-US" sz="1000" dirty="0"/>
              <a:t> </a:t>
            </a:r>
            <a:r>
              <a:rPr lang="en-US" sz="1000" dirty="0" err="1"/>
              <a:t>Géron</a:t>
            </a:r>
            <a:r>
              <a:rPr lang="en-US" sz="1000" dirty="0"/>
              <a:t>, Book: Hands-on Machine Learning with </a:t>
            </a:r>
            <a:r>
              <a:rPr lang="en-US" sz="1000" dirty="0" err="1"/>
              <a:t>Scikit</a:t>
            </a:r>
            <a:r>
              <a:rPr lang="en-US" sz="1000" dirty="0"/>
              <a:t>-Learn, </a:t>
            </a:r>
            <a:r>
              <a:rPr lang="en-US" sz="1000" dirty="0" err="1"/>
              <a:t>Keras</a:t>
            </a:r>
            <a:r>
              <a:rPr lang="en-US" sz="1000" dirty="0"/>
              <a:t>, and </a:t>
            </a:r>
            <a:r>
              <a:rPr lang="en-US" sz="1000" dirty="0" err="1"/>
              <a:t>TensorFlow</a:t>
            </a:r>
            <a:endParaRPr lang="en-US" sz="1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Pump image courtesy of </a:t>
            </a:r>
            <a:r>
              <a:rPr lang="en-US" sz="1000" dirty="0">
                <a:hlinkClick r:id="rId2"/>
              </a:rPr>
              <a:t>flickr user </a:t>
            </a:r>
            <a:r>
              <a:rPr lang="en-US" sz="1000" dirty="0" err="1">
                <a:hlinkClick r:id="rId2"/>
              </a:rPr>
              <a:t>christophercjensen</a:t>
            </a:r>
            <a:endParaRPr lang="en-US" sz="1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 err="1"/>
              <a:t>Github</a:t>
            </a:r>
            <a:r>
              <a:rPr lang="en-US" sz="1000" dirty="0"/>
              <a:t> - </a:t>
            </a:r>
            <a:r>
              <a:rPr lang="en-US" sz="1000" dirty="0">
                <a:hlinkClick r:id="rId3"/>
              </a:rPr>
              <a:t>https://logos-world.net/github-logo/</a:t>
            </a:r>
            <a:endParaRPr lang="en-US" sz="1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dirty="0" err="1"/>
              <a:t>Kaggle</a:t>
            </a:r>
            <a:r>
              <a:rPr lang="en-US" sz="1000" dirty="0"/>
              <a:t> - </a:t>
            </a:r>
            <a:r>
              <a:rPr lang="en-US" sz="1000" dirty="0">
                <a:hlinkClick r:id="rId4"/>
              </a:rPr>
              <a:t>https://www.kaggle.com/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67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Schedule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51560" y="2514600"/>
            <a:ext cx="2249424" cy="3099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Meet up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&amp;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greet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15 </a:t>
            </a:r>
            <a:r>
              <a:rPr lang="en-US" sz="1400" i="1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1560" y="1911096"/>
            <a:ext cx="2249424" cy="6035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Kick off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4344" y="2514600"/>
            <a:ext cx="2249424" cy="3099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Classification algorithms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 smtClean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Pipeline of a Data Science project</a:t>
            </a:r>
          </a:p>
          <a:p>
            <a:pPr algn="ctr"/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30 </a:t>
            </a:r>
            <a:r>
              <a:rPr lang="en-US" sz="1400" i="1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8" name="Rectangle 7"/>
          <p:cNvSpPr/>
          <p:nvPr/>
        </p:nvSpPr>
        <p:spPr>
          <a:xfrm>
            <a:off x="3514344" y="1911096"/>
            <a:ext cx="2249424" cy="6035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7128" y="2514600"/>
            <a:ext cx="2249424" cy="3099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Data Cleaning</a:t>
            </a:r>
            <a:endParaRPr lang="en-US" dirty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endParaRPr lang="en-US" dirty="0" smtClean="0">
              <a:solidFill>
                <a:schemeClr val="accent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Exploratory data analysis</a:t>
            </a:r>
          </a:p>
          <a:p>
            <a:pPr algn="ctr">
              <a:spcAft>
                <a:spcPts val="600"/>
              </a:spcAft>
            </a:pP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Classification techniques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9</a:t>
            </a:r>
            <a:r>
              <a:rPr lang="en-US" sz="1400" i="1" dirty="0" smtClean="0">
                <a:solidFill>
                  <a:schemeClr val="tx1"/>
                </a:solidFill>
              </a:rPr>
              <a:t>0 </a:t>
            </a:r>
            <a:r>
              <a:rPr lang="en-US" sz="1400" i="1" dirty="0">
                <a:solidFill>
                  <a:schemeClr val="tx1"/>
                </a:solidFill>
              </a:rPr>
              <a:t>minutes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7128" y="1911096"/>
            <a:ext cx="2249424" cy="6035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Tutoria</a:t>
            </a:r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39912" y="2514600"/>
            <a:ext cx="2249424" cy="30998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</a:rPr>
              <a:t>Summary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Additional resources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  <a:p>
            <a:pPr algn="ctr"/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  <a:p>
            <a:pPr algn="ctr"/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sz="1400" i="1" dirty="0" smtClean="0">
              <a:solidFill>
                <a:schemeClr val="tx1"/>
              </a:solidFill>
            </a:endParaRPr>
          </a:p>
          <a:p>
            <a:pPr algn="ctr"/>
            <a:endParaRPr lang="en-US" sz="1400" i="1" dirty="0">
              <a:solidFill>
                <a:schemeClr val="tx1"/>
              </a:solidFill>
            </a:endParaRPr>
          </a:p>
          <a:p>
            <a:pPr algn="ctr"/>
            <a:r>
              <a:rPr lang="en-US" sz="1400" i="1" dirty="0" smtClean="0">
                <a:solidFill>
                  <a:schemeClr val="tx1"/>
                </a:solidFill>
              </a:rPr>
              <a:t>15 minutes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39912" y="1911096"/>
            <a:ext cx="2249424" cy="6035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algorithms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40733" y="2350008"/>
            <a:ext cx="4537081" cy="2999232"/>
          </a:xfrm>
          <a:prstGeom prst="roundRect">
            <a:avLst>
              <a:gd name="adj" fmla="val 2338"/>
            </a:avLst>
          </a:prstGeom>
          <a:solidFill>
            <a:srgbClr val="83D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64319" y="2350008"/>
            <a:ext cx="4537081" cy="2999232"/>
          </a:xfrm>
          <a:prstGeom prst="roundRect">
            <a:avLst>
              <a:gd name="adj" fmla="val 23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92523" y="1874522"/>
            <a:ext cx="4029887" cy="3931919"/>
          </a:xfrm>
          <a:prstGeom prst="roundRect">
            <a:avLst>
              <a:gd name="adj" fmla="val 2338"/>
            </a:avLst>
          </a:prstGeom>
          <a:solidFill>
            <a:srgbClr val="F5F4F4"/>
          </a:solidFill>
          <a:ln>
            <a:noFill/>
          </a:ln>
          <a:effectLst>
            <a:outerShdw blurRad="292100" dist="38100" dir="2700000" sx="103000" sy="103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21410" y="1874521"/>
            <a:ext cx="4029887" cy="3931919"/>
          </a:xfrm>
          <a:prstGeom prst="roundRect">
            <a:avLst>
              <a:gd name="adj" fmla="val 2338"/>
            </a:avLst>
          </a:prstGeom>
          <a:solidFill>
            <a:srgbClr val="F5F4F4"/>
          </a:solidFill>
          <a:ln>
            <a:noFill/>
          </a:ln>
          <a:effectLst>
            <a:outerShdw blurRad="292100" dist="38100" dir="2700000" sx="103000" sy="103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480453" y="2350008"/>
            <a:ext cx="3200400" cy="0"/>
          </a:xfrm>
          <a:prstGeom prst="line">
            <a:avLst/>
          </a:prstGeom>
          <a:ln w="19050">
            <a:solidFill>
              <a:srgbClr val="83D1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74914" y="5353666"/>
            <a:ext cx="3200400" cy="0"/>
          </a:xfrm>
          <a:prstGeom prst="line">
            <a:avLst/>
          </a:prstGeom>
          <a:ln w="19050">
            <a:solidFill>
              <a:srgbClr val="83D1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30258" y="2352779"/>
            <a:ext cx="3200400" cy="0"/>
          </a:xfrm>
          <a:prstGeom prst="line">
            <a:avLst/>
          </a:prstGeom>
          <a:ln w="19050">
            <a:solidFill>
              <a:srgbClr val="5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24719" y="5356437"/>
            <a:ext cx="3200400" cy="0"/>
          </a:xfrm>
          <a:prstGeom prst="line">
            <a:avLst/>
          </a:prstGeom>
          <a:ln w="19050">
            <a:solidFill>
              <a:srgbClr val="5A95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48546" y="2502520"/>
            <a:ext cx="34056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srgbClr val="83D155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Supervised learning</a:t>
            </a:r>
            <a:endParaRPr lang="en-US" sz="2400" dirty="0">
              <a:solidFill>
                <a:srgbClr val="83D155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9453" y="2505292"/>
            <a:ext cx="3747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5A95D9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Unsupervised learning</a:t>
            </a:r>
            <a:endParaRPr lang="en-US" sz="2400" dirty="0">
              <a:solidFill>
                <a:srgbClr val="5A95D9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74914" y="3200400"/>
            <a:ext cx="3200400" cy="7653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83F57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504097" y="4217799"/>
            <a:ext cx="3200400" cy="765313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183F57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Regression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24719" y="3200400"/>
            <a:ext cx="3200400" cy="765313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183F57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Clustering</a:t>
            </a:r>
            <a:endParaRPr lang="en-US" sz="2000" dirty="0">
              <a:solidFill>
                <a:srgbClr val="183F57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53902" y="4217799"/>
            <a:ext cx="3200400" cy="765313"/>
          </a:xfrm>
          <a:prstGeom prst="round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183F57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Anomaly detection</a:t>
            </a:r>
            <a:endParaRPr lang="en-US" sz="2000" dirty="0">
              <a:solidFill>
                <a:srgbClr val="183F57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8365"/>
          <a:stretch/>
        </p:blipFill>
        <p:spPr>
          <a:xfrm>
            <a:off x="4194494" y="2782875"/>
            <a:ext cx="2123215" cy="3428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7068" r="12364"/>
          <a:stretch/>
        </p:blipFill>
        <p:spPr>
          <a:xfrm>
            <a:off x="8201497" y="2872326"/>
            <a:ext cx="1316772" cy="327005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975652" y="2659616"/>
            <a:ext cx="2553960" cy="3681549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12157" y="2667355"/>
            <a:ext cx="2087218" cy="367381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843157" y="4121759"/>
            <a:ext cx="685800" cy="621601"/>
          </a:xfrm>
          <a:prstGeom prst="rightArrow">
            <a:avLst/>
          </a:prstGeom>
          <a:solidFill>
            <a:srgbClr val="83D1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68159" y="2290284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 (Y)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75998" y="2294309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(X)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77272" y="3760406"/>
            <a:ext cx="1769730" cy="1101923"/>
          </a:xfrm>
          <a:prstGeom prst="foldedCorner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Multiclass classification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541716"/>
            <a:ext cx="9731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this type of task, the computer program is asked to specify which of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</a:t>
            </a:r>
            <a:r>
              <a:rPr lang="en-US" sz="200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categories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some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input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belongs to.</a:t>
            </a:r>
          </a:p>
        </p:txBody>
      </p:sp>
    </p:spTree>
    <p:extLst>
      <p:ext uri="{BB962C8B-B14F-4D97-AF65-F5344CB8AC3E}">
        <p14:creationId xmlns:p14="http://schemas.microsoft.com/office/powerpoint/2010/main" val="38421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41716"/>
            <a:ext cx="9731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this type of task, the computer program is asked to specify which of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</a:t>
            </a:r>
            <a:r>
              <a:rPr lang="en-US" sz="200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categories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some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input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belongs to.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7068" r="12364"/>
          <a:stretch/>
        </p:blipFill>
        <p:spPr>
          <a:xfrm>
            <a:off x="8201497" y="2872326"/>
            <a:ext cx="1316772" cy="327005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975652" y="2659616"/>
            <a:ext cx="2553960" cy="3681549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12157" y="2667355"/>
            <a:ext cx="2087218" cy="367381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843157" y="4121759"/>
            <a:ext cx="685800" cy="621601"/>
          </a:xfrm>
          <a:prstGeom prst="rightArrow">
            <a:avLst/>
          </a:prstGeom>
          <a:solidFill>
            <a:srgbClr val="83D1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68159" y="2290284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 (Y)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77272" y="3760406"/>
            <a:ext cx="1769730" cy="1101923"/>
          </a:xfrm>
          <a:prstGeom prst="foldedCorner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Multiclass classification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9517" t="-554" r="33592" b="554"/>
          <a:stretch/>
        </p:blipFill>
        <p:spPr>
          <a:xfrm>
            <a:off x="4090096" y="2910834"/>
            <a:ext cx="2301642" cy="318685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47131" y="2286947"/>
            <a:ext cx="1417353" cy="380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 [X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262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41716"/>
            <a:ext cx="9731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 this type of task, the computer program is asked to specify which of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</a:t>
            </a:r>
            <a:r>
              <a:rPr lang="en-US" sz="2000" dirty="0" smtClean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categories 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some </a:t>
            </a:r>
            <a:r>
              <a:rPr lang="en-US" sz="2000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input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belongs to.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85067" y="2659616"/>
            <a:ext cx="3244545" cy="3681549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812157" y="2667355"/>
            <a:ext cx="2087218" cy="3673810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843157" y="4121759"/>
            <a:ext cx="685800" cy="621601"/>
          </a:xfrm>
          <a:prstGeom prst="rightArrow">
            <a:avLst/>
          </a:prstGeom>
          <a:solidFill>
            <a:srgbClr val="83D1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68159" y="2290284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 (Y)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3513" y="3760406"/>
            <a:ext cx="1769730" cy="1101923"/>
          </a:xfrm>
          <a:prstGeom prst="foldedCorner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Binary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09872" y="2272881"/>
            <a:ext cx="179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 [X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49504" y="3309174"/>
            <a:ext cx="34919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Radius	</a:t>
            </a:r>
            <a:r>
              <a:rPr lang="en-US" sz="2000" b="1" dirty="0" smtClean="0"/>
              <a:t>Texture</a:t>
            </a:r>
            <a:r>
              <a:rPr lang="bg-BG" sz="2000" b="1" dirty="0" smtClean="0"/>
              <a:t>	А</a:t>
            </a:r>
            <a:r>
              <a:rPr lang="en-US" sz="2000" b="1" dirty="0" smtClean="0"/>
              <a:t>rea</a:t>
            </a:r>
            <a:endParaRPr lang="en-US" sz="2000" b="1" dirty="0"/>
          </a:p>
          <a:p>
            <a:r>
              <a:rPr lang="en-US" sz="2000" dirty="0"/>
              <a:t>14.68	20.13	</a:t>
            </a:r>
            <a:r>
              <a:rPr lang="en-US" sz="2000" dirty="0" smtClean="0"/>
              <a:t>684.5</a:t>
            </a:r>
            <a:endParaRPr lang="en-US" sz="2000" dirty="0"/>
          </a:p>
          <a:p>
            <a:r>
              <a:rPr lang="en-US" sz="2000" dirty="0"/>
              <a:t>16.13	20.68	</a:t>
            </a:r>
            <a:r>
              <a:rPr lang="en-US" sz="2000" dirty="0" smtClean="0"/>
              <a:t>798.8</a:t>
            </a:r>
            <a:endParaRPr lang="en-US" sz="2000" dirty="0"/>
          </a:p>
          <a:p>
            <a:r>
              <a:rPr lang="en-US" sz="2000" dirty="0"/>
              <a:t>19.81	22.15	</a:t>
            </a:r>
            <a:r>
              <a:rPr lang="en-US" sz="2000" dirty="0" smtClean="0"/>
              <a:t>1260</a:t>
            </a:r>
            <a:endParaRPr lang="en-US" sz="2000" dirty="0"/>
          </a:p>
          <a:p>
            <a:r>
              <a:rPr lang="en-US" sz="2000" dirty="0"/>
              <a:t>13.54	14.36	</a:t>
            </a:r>
            <a:r>
              <a:rPr lang="en-US" sz="2000" dirty="0" smtClean="0"/>
              <a:t>566.3</a:t>
            </a:r>
            <a:endParaRPr lang="en-US" sz="2000" dirty="0"/>
          </a:p>
          <a:p>
            <a:r>
              <a:rPr lang="en-US" sz="2000" dirty="0"/>
              <a:t>13.08	15.71	</a:t>
            </a:r>
            <a:r>
              <a:rPr lang="en-US" sz="2000" dirty="0" smtClean="0"/>
              <a:t>520</a:t>
            </a:r>
            <a:endParaRPr lang="en-US" sz="2000" dirty="0"/>
          </a:p>
          <a:p>
            <a:r>
              <a:rPr lang="en-US" sz="2000" dirty="0"/>
              <a:t>9.504	12.44	</a:t>
            </a:r>
            <a:r>
              <a:rPr lang="en-US" sz="2000" dirty="0" smtClean="0"/>
              <a:t>273.9</a:t>
            </a:r>
            <a:endParaRPr lang="en-US" sz="20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88025"/>
              </p:ext>
            </p:extLst>
          </p:nvPr>
        </p:nvGraphicFramePr>
        <p:xfrm>
          <a:off x="8323981" y="3409660"/>
          <a:ext cx="1726092" cy="2009778"/>
        </p:xfrm>
        <a:graphic>
          <a:graphicData uri="http://schemas.openxmlformats.org/drawingml/2006/table">
            <a:tbl>
              <a:tblPr/>
              <a:tblGrid>
                <a:gridCol w="1726092">
                  <a:extLst>
                    <a:ext uri="{9D8B030D-6E8A-4147-A177-3AD203B41FA5}">
                      <a16:colId xmlns:a16="http://schemas.microsoft.com/office/drawing/2014/main" val="2653788665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Malignant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23864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Malignant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5439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Malignant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27198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83D155"/>
                          </a:solidFill>
                          <a:effectLst/>
                          <a:latin typeface="Calibri" panose="020F0502020204030204" pitchFamily="34" charset="0"/>
                        </a:rPr>
                        <a:t>Benign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9266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83D155"/>
                          </a:solidFill>
                          <a:effectLst/>
                          <a:latin typeface="Calibri" panose="020F0502020204030204" pitchFamily="34" charset="0"/>
                        </a:rPr>
                        <a:t>Benign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0104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 dirty="0">
                          <a:solidFill>
                            <a:srgbClr val="83D155"/>
                          </a:solidFill>
                          <a:effectLst/>
                          <a:latin typeface="Calibri" panose="020F0502020204030204" pitchFamily="34" charset="0"/>
                        </a:rPr>
                        <a:t>Benign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10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7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Classification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3245" y="1695172"/>
            <a:ext cx="4563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lnSpc>
                <a:spcPct val="150000"/>
              </a:lnSpc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Decision Tree</a:t>
            </a:r>
          </a:p>
          <a:p>
            <a:pPr marL="274320" indent="-274320">
              <a:lnSpc>
                <a:spcPct val="150000"/>
              </a:lnSpc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Random </a:t>
            </a:r>
            <a:r>
              <a:rPr lang="en-US" sz="24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Forest</a:t>
            </a:r>
          </a:p>
          <a:p>
            <a:pPr marL="274320" indent="-274320">
              <a:lnSpc>
                <a:spcPct val="150000"/>
              </a:lnSpc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XGBoost</a:t>
            </a:r>
            <a:endParaRPr lang="en-US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74320" indent="-274320">
              <a:lnSpc>
                <a:spcPct val="150000"/>
              </a:lnSpc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Logistic Regression</a:t>
            </a:r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274320" indent="-274320">
              <a:lnSpc>
                <a:spcPct val="150000"/>
              </a:lnSpc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Support Vector Machine</a:t>
            </a:r>
          </a:p>
          <a:p>
            <a:pPr marL="274320" indent="-274320">
              <a:lnSpc>
                <a:spcPct val="150000"/>
              </a:lnSpc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Naïve Base</a:t>
            </a:r>
          </a:p>
          <a:p>
            <a:pPr marL="274320" indent="-274320">
              <a:lnSpc>
                <a:spcPct val="150000"/>
              </a:lnSpc>
              <a:buClr>
                <a:srgbClr val="83D155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9786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75" y="552899"/>
            <a:ext cx="9542777" cy="5488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06" y="1620413"/>
            <a:ext cx="2213317" cy="23013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28626</TotalTime>
  <Words>867</Words>
  <Application>Microsoft Office PowerPoint</Application>
  <PresentationFormat>Widescreen</PresentationFormat>
  <Paragraphs>206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Helvetica Neue</vt:lpstr>
      <vt:lpstr>Open Sans</vt:lpstr>
      <vt:lpstr>Roboto Black</vt:lpstr>
      <vt:lpstr>Roboto Light</vt:lpstr>
      <vt:lpstr>Office Theme</vt:lpstr>
      <vt:lpstr>Workshop: Ensure clean, potable water to communities in Tanzania</vt:lpstr>
      <vt:lpstr>ML workshop</vt:lpstr>
      <vt:lpstr>Schedule</vt:lpstr>
      <vt:lpstr>Supervised Learning algorithms</vt:lpstr>
      <vt:lpstr>Classification</vt:lpstr>
      <vt:lpstr>Classification</vt:lpstr>
      <vt:lpstr>Classification</vt:lpstr>
      <vt:lpstr>Key Classification Algorithms</vt:lpstr>
      <vt:lpstr>Decision Tree</vt:lpstr>
      <vt:lpstr>Which question to ask first?</vt:lpstr>
      <vt:lpstr>Step by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</vt:lpstr>
      <vt:lpstr>PowerPoint Presentation</vt:lpstr>
      <vt:lpstr>PowerPoint Presentation</vt:lpstr>
      <vt:lpstr>PowerPoint Presentation</vt:lpstr>
      <vt:lpstr>Project Life-Cycle</vt:lpstr>
      <vt:lpstr>Jump to Jupyther notebook</vt:lpstr>
      <vt:lpstr>1. Look at the big picture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workshop</dc:title>
  <dc:creator>Hristina Biserinska</dc:creator>
  <cp:lastModifiedBy>Hristina Biserinska</cp:lastModifiedBy>
  <cp:revision>54</cp:revision>
  <dcterms:created xsi:type="dcterms:W3CDTF">2021-10-03T13:15:46Z</dcterms:created>
  <dcterms:modified xsi:type="dcterms:W3CDTF">2021-10-23T10:21:58Z</dcterms:modified>
</cp:coreProperties>
</file>