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7"/>
  </p:notesMasterIdLst>
  <p:handoutMasterIdLst>
    <p:handoutMasterId r:id="rId28"/>
  </p:handoutMasterIdLst>
  <p:sldIdLst>
    <p:sldId id="256" r:id="rId2"/>
    <p:sldId id="283" r:id="rId3"/>
    <p:sldId id="284" r:id="rId4"/>
    <p:sldId id="285" r:id="rId5"/>
    <p:sldId id="287" r:id="rId6"/>
    <p:sldId id="288" r:id="rId7"/>
    <p:sldId id="286"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70" autoAdjust="0"/>
  </p:normalViewPr>
  <p:slideViewPr>
    <p:cSldViewPr snapToGrid="0" snapToObjects="1">
      <p:cViewPr varScale="1">
        <p:scale>
          <a:sx n="67" d="100"/>
          <a:sy n="67" d="100"/>
        </p:scale>
        <p:origin x="1485"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B012CA-C646-184B-9002-50CDB14843C4}" type="datetimeFigureOut">
              <a:rPr lang="en-US" smtClean="0"/>
              <a:t>2/14/2022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829500-FF15-E147-A4C4-454DAA30904D}" type="slidenum">
              <a:rPr lang="en-US" smtClean="0"/>
              <a:t>‹#›</a:t>
            </a:fld>
            <a:endParaRPr lang="en-US"/>
          </a:p>
        </p:txBody>
      </p:sp>
    </p:spTree>
    <p:extLst>
      <p:ext uri="{BB962C8B-B14F-4D97-AF65-F5344CB8AC3E}">
        <p14:creationId xmlns:p14="http://schemas.microsoft.com/office/powerpoint/2010/main" val="1544950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35442-4CBB-7849-A838-52F821BB2252}" type="datetimeFigureOut">
              <a:rPr lang="en-US" smtClean="0"/>
              <a:t>2/14/2022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69296-BE32-874E-B4E6-B3C89608842B}" type="slidenum">
              <a:rPr lang="en-US" smtClean="0"/>
              <a:t>‹#›</a:t>
            </a:fld>
            <a:endParaRPr lang="en-US"/>
          </a:p>
        </p:txBody>
      </p:sp>
    </p:spTree>
    <p:extLst>
      <p:ext uri="{BB962C8B-B14F-4D97-AF65-F5344CB8AC3E}">
        <p14:creationId xmlns:p14="http://schemas.microsoft.com/office/powerpoint/2010/main" val="33013225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figure shows clearly that the relationship between skull size and body mass is comparable for female and male birds, except that the female birds tend to be somewhat smaller.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However, the same is not true for the relationship between head length and body mass. There is a clear separation by sex. Male birds tend to have longer bills than female birds, all else being equal.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12</a:t>
            </a:fld>
            <a:endParaRPr lang="en-US"/>
          </a:p>
        </p:txBody>
      </p:sp>
    </p:spTree>
    <p:extLst>
      <p:ext uri="{BB962C8B-B14F-4D97-AF65-F5344CB8AC3E}">
        <p14:creationId xmlns:p14="http://schemas.microsoft.com/office/powerpoint/2010/main" val="3472563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169296-BE32-874E-B4E6-B3C89608842B}" type="slidenum">
              <a:rPr lang="en-US" smtClean="0"/>
              <a:t>18</a:t>
            </a:fld>
            <a:endParaRPr lang="en-US"/>
          </a:p>
        </p:txBody>
      </p:sp>
    </p:spTree>
    <p:extLst>
      <p:ext uri="{BB962C8B-B14F-4D97-AF65-F5344CB8AC3E}">
        <p14:creationId xmlns:p14="http://schemas.microsoft.com/office/powerpoint/2010/main" val="2791314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19</a:t>
            </a:fld>
            <a:endParaRPr lang="en-US"/>
          </a:p>
        </p:txBody>
      </p:sp>
    </p:spTree>
    <p:extLst>
      <p:ext uri="{BB962C8B-B14F-4D97-AF65-F5344CB8AC3E}">
        <p14:creationId xmlns:p14="http://schemas.microsoft.com/office/powerpoint/2010/main" val="335873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but nevertheless clearly distinct from both headlamp and window fragments. By comparing Figure 12-10 with Figure 12-9, we can conclude that window samples tend to have higher than average magnesium content and lower than average barium, aluminum, and sodium content, whereas the opposite is true for headlamp samples.</a:t>
            </a:r>
          </a:p>
        </p:txBody>
      </p:sp>
      <p:sp>
        <p:nvSpPr>
          <p:cNvPr id="4" name="Slide Number Placeholder 3"/>
          <p:cNvSpPr>
            <a:spLocks noGrp="1"/>
          </p:cNvSpPr>
          <p:nvPr>
            <p:ph type="sldNum" sz="quarter" idx="10"/>
          </p:nvPr>
        </p:nvSpPr>
        <p:spPr/>
        <p:txBody>
          <a:bodyPr/>
          <a:lstStyle/>
          <a:p>
            <a:fld id="{3A169296-BE32-874E-B4E6-B3C89608842B}" type="slidenum">
              <a:rPr lang="en-US" smtClean="0"/>
              <a:t>20</a:t>
            </a:fld>
            <a:endParaRPr lang="en-US"/>
          </a:p>
        </p:txBody>
      </p:sp>
    </p:spTree>
    <p:extLst>
      <p:ext uri="{BB962C8B-B14F-4D97-AF65-F5344CB8AC3E}">
        <p14:creationId xmlns:p14="http://schemas.microsoft.com/office/powerpoint/2010/main" val="3942341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Even though CO2 emissions vary over nearly four orders of magnitude among countries, they are fairly consistent within each country over a 40-year time span. </a:t>
            </a:r>
          </a:p>
          <a:p>
            <a:endParaRPr lang="en-US" dirty="0"/>
          </a:p>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22</a:t>
            </a:fld>
            <a:endParaRPr lang="en-US"/>
          </a:p>
        </p:txBody>
      </p:sp>
    </p:spTree>
    <p:extLst>
      <p:ext uri="{BB962C8B-B14F-4D97-AF65-F5344CB8AC3E}">
        <p14:creationId xmlns:p14="http://schemas.microsoft.com/office/powerpoint/2010/main" val="4118077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169296-BE32-874E-B4E6-B3C89608842B}" type="slidenum">
              <a:rPr lang="en-US" smtClean="0"/>
              <a:t>24</a:t>
            </a:fld>
            <a:endParaRPr lang="en-US"/>
          </a:p>
        </p:txBody>
      </p:sp>
    </p:spTree>
    <p:extLst>
      <p:ext uri="{BB962C8B-B14F-4D97-AF65-F5344CB8AC3E}">
        <p14:creationId xmlns:p14="http://schemas.microsoft.com/office/powerpoint/2010/main" val="137684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169296-BE32-874E-B4E6-B3C89608842B}" type="slidenum">
              <a:rPr lang="en-US" smtClean="0"/>
              <a:t>25</a:t>
            </a:fld>
            <a:endParaRPr lang="en-US"/>
          </a:p>
        </p:txBody>
      </p:sp>
    </p:spTree>
    <p:extLst>
      <p:ext uri="{BB962C8B-B14F-4D97-AF65-F5344CB8AC3E}">
        <p14:creationId xmlns:p14="http://schemas.microsoft.com/office/powerpoint/2010/main" val="103781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533399" y="663973"/>
            <a:ext cx="8229600" cy="9362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4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dirty="0"/>
          </a:p>
        </p:txBody>
      </p:sp>
      <p:sp>
        <p:nvSpPr>
          <p:cNvPr id="16" name="Shape 16"/>
          <p:cNvSpPr txBox="1">
            <a:spLocks noGrp="1"/>
          </p:cNvSpPr>
          <p:nvPr>
            <p:ph type="body" idx="1"/>
          </p:nvPr>
        </p:nvSpPr>
        <p:spPr>
          <a:xfrm>
            <a:off x="457200" y="1600201"/>
            <a:ext cx="4038600" cy="4525962"/>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0"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28055"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3327649" marR="0" lvl="6" indent="-128067"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839596" marR="0" lvl="7" indent="-128079"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4351540" marR="0" lvl="8" indent="-128091"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17" name="Shape 17"/>
          <p:cNvSpPr txBox="1">
            <a:spLocks noGrp="1"/>
          </p:cNvSpPr>
          <p:nvPr>
            <p:ph type="body" idx="2"/>
          </p:nvPr>
        </p:nvSpPr>
        <p:spPr>
          <a:xfrm>
            <a:off x="4648200" y="1600201"/>
            <a:ext cx="4038600" cy="4525962"/>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0"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28055"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3327649" marR="0" lvl="6" indent="-128067"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839596" marR="0" lvl="7" indent="-128079"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4351540" marR="0" lvl="8" indent="-128091" algn="l" rtl="0">
              <a:spcBef>
                <a:spcPts val="403"/>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67371" y="1055081"/>
            <a:ext cx="8535737" cy="2153975"/>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24" name="Shape 24"/>
          <p:cNvSpPr txBox="1">
            <a:spLocks noGrp="1"/>
          </p:cNvSpPr>
          <p:nvPr>
            <p:ph type="subTitle" idx="1"/>
          </p:nvPr>
        </p:nvSpPr>
        <p:spPr>
          <a:xfrm>
            <a:off x="735267" y="3886200"/>
            <a:ext cx="7533105" cy="1752600"/>
          </a:xfrm>
          <a:prstGeom prst="rect">
            <a:avLst/>
          </a:prstGeom>
          <a:noFill/>
          <a:ln>
            <a:noFill/>
          </a:ln>
        </p:spPr>
        <p:txBody>
          <a:bodyPr lIns="57584" tIns="57584" rIns="57584" bIns="57584" anchor="t" anchorCtr="0"/>
          <a:lstStyle>
            <a:lvl1pPr marL="0" marR="0" lvl="0" indent="0" algn="ctr" rtl="0">
              <a:spcBef>
                <a:spcPts val="694"/>
              </a:spcBef>
              <a:buClr>
                <a:schemeClr val="dk2"/>
              </a:buClr>
              <a:buFont typeface="Arial"/>
              <a:buNone/>
              <a:defRPr sz="3500" b="1" i="0" u="none" strike="noStrike" cap="none">
                <a:solidFill>
                  <a:schemeClr val="dk2"/>
                </a:solidFill>
                <a:latin typeface="Gill Sans"/>
                <a:ea typeface="Gill Sans"/>
                <a:cs typeface="Gill Sans"/>
                <a:sym typeface="Gill Sans"/>
              </a:defRPr>
            </a:lvl1pPr>
            <a:lvl2pPr marL="511946" marR="0" lvl="1" indent="-13" algn="ctr" rtl="0">
              <a:spcBef>
                <a:spcPts val="448"/>
              </a:spcBef>
              <a:buClr>
                <a:srgbClr val="888888"/>
              </a:buClr>
              <a:buFont typeface="Arial"/>
              <a:buNone/>
              <a:defRPr sz="2200" b="0" i="0" u="none" strike="noStrike" cap="none">
                <a:solidFill>
                  <a:srgbClr val="888888"/>
                </a:solidFill>
                <a:latin typeface="Gill Sans"/>
                <a:ea typeface="Gill Sans"/>
                <a:cs typeface="Gill Sans"/>
                <a:sym typeface="Gill Sans"/>
              </a:defRPr>
            </a:lvl2pPr>
            <a:lvl3pPr marL="1023891" marR="0" lvl="2" indent="-25" algn="ctr"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3pPr>
            <a:lvl4pPr marL="1535839" marR="0" lvl="3" indent="-38" algn="ctr" rtl="0">
              <a:spcBef>
                <a:spcPts val="336"/>
              </a:spcBef>
              <a:buClr>
                <a:srgbClr val="888888"/>
              </a:buClr>
              <a:buFont typeface="Arial"/>
              <a:buNone/>
              <a:defRPr sz="1700" b="0" i="0" u="none" strike="noStrike" cap="none">
                <a:solidFill>
                  <a:srgbClr val="888888"/>
                </a:solidFill>
                <a:latin typeface="Gill Sans"/>
                <a:ea typeface="Gill Sans"/>
                <a:cs typeface="Gill Sans"/>
                <a:sym typeface="Gill Sans"/>
              </a:defRPr>
            </a:lvl4pPr>
            <a:lvl5pPr marL="2047785" marR="0" lvl="4" indent="-52" algn="ctr" rtl="0">
              <a:spcBef>
                <a:spcPts val="269"/>
              </a:spcBef>
              <a:buClr>
                <a:srgbClr val="888888"/>
              </a:buClr>
              <a:buFont typeface="Arial"/>
              <a:buNone/>
              <a:defRPr sz="1300" b="0" i="0" u="none" strike="noStrike" cap="none">
                <a:solidFill>
                  <a:srgbClr val="888888"/>
                </a:solidFill>
                <a:latin typeface="Gill Sans"/>
                <a:ea typeface="Gill Sans"/>
                <a:cs typeface="Gill Sans"/>
                <a:sym typeface="Gill Sans"/>
              </a:defRPr>
            </a:lvl5pPr>
            <a:lvl6pPr marL="2559730" marR="0" lvl="5" indent="-64"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6pPr>
            <a:lvl7pPr marL="3071676" marR="0" lvl="6" indent="-76"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7pPr>
            <a:lvl8pPr marL="3583621" marR="0" lvl="7" indent="-89"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8pPr>
            <a:lvl9pPr marL="4095568" marR="0" lvl="8" indent="-102"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9pPr>
          </a:lstStyle>
          <a:p>
            <a:r>
              <a:rPr lang="en-US"/>
              <a:t>Click to edit Master subtitle style</a:t>
            </a:r>
            <a:endParaRP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0950" y="1024912"/>
            <a:ext cx="8662737" cy="1362074"/>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27" name="Shape 27"/>
          <p:cNvSpPr txBox="1">
            <a:spLocks noGrp="1"/>
          </p:cNvSpPr>
          <p:nvPr>
            <p:ph type="body" idx="1"/>
          </p:nvPr>
        </p:nvSpPr>
        <p:spPr>
          <a:xfrm>
            <a:off x="722313" y="3689685"/>
            <a:ext cx="7772400" cy="717215"/>
          </a:xfrm>
          <a:prstGeom prst="rect">
            <a:avLst/>
          </a:prstGeom>
          <a:noFill/>
          <a:ln>
            <a:noFill/>
          </a:ln>
        </p:spPr>
        <p:txBody>
          <a:bodyPr lIns="57584" tIns="57584" rIns="57584" bIns="57584" anchor="b" anchorCtr="0"/>
          <a:lstStyle>
            <a:lvl1pPr marL="0" marR="0" lvl="0" indent="0" algn="ctr" rtl="0">
              <a:spcBef>
                <a:spcPts val="537"/>
              </a:spcBef>
              <a:buClr>
                <a:schemeClr val="dk2"/>
              </a:buClr>
              <a:buFont typeface="Arial"/>
              <a:buNone/>
              <a:defRPr sz="2700" b="1" i="0" u="none" strike="noStrike" cap="none">
                <a:solidFill>
                  <a:schemeClr val="dk2"/>
                </a:solidFill>
                <a:latin typeface="Gill Sans"/>
                <a:ea typeface="Gill Sans"/>
                <a:cs typeface="Gill Sans"/>
                <a:sym typeface="Gill Sans"/>
              </a:defRPr>
            </a:lvl1pPr>
            <a:lvl2pPr marL="511946" marR="0" lvl="1" indent="-13" algn="l"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2pPr>
            <a:lvl3pPr marL="1023891" marR="0" lvl="2" indent="-25" algn="l" rtl="0">
              <a:spcBef>
                <a:spcPts val="358"/>
              </a:spcBef>
              <a:buClr>
                <a:srgbClr val="888888"/>
              </a:buClr>
              <a:buFont typeface="Arial"/>
              <a:buNone/>
              <a:defRPr sz="1800" b="0" i="0" u="none" strike="noStrike" cap="none">
                <a:solidFill>
                  <a:srgbClr val="888888"/>
                </a:solidFill>
                <a:latin typeface="Gill Sans"/>
                <a:ea typeface="Gill Sans"/>
                <a:cs typeface="Gill Sans"/>
                <a:sym typeface="Gill Sans"/>
              </a:defRPr>
            </a:lvl3pPr>
            <a:lvl4pPr marL="1535839" marR="0" lvl="3" indent="-38"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4pPr>
            <a:lvl5pPr marL="2047785" marR="0" lvl="4" indent="-52"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5pPr>
            <a:lvl6pPr marL="2559730" marR="0" lvl="5" indent="-64"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6pPr>
            <a:lvl7pPr marL="3071676" marR="0" lvl="6" indent="-76"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7pPr>
            <a:lvl8pPr marL="3583621" marR="0" lvl="7" indent="-89"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8pPr>
            <a:lvl9pPr marL="4095568" marR="0" lvl="8" indent="-102"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1" y="615485"/>
            <a:ext cx="8229600" cy="9196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600" b="0" i="0" u="none" strike="noStrike" cap="none">
                <a:solidFill>
                  <a:schemeClr val="dk2"/>
                </a:solidFill>
                <a:latin typeface="Callibri"/>
                <a:ea typeface="Gill Sans"/>
                <a:cs typeface="Callibri"/>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dirty="0"/>
          </a:p>
        </p:txBody>
      </p:sp>
      <p:sp>
        <p:nvSpPr>
          <p:cNvPr id="30" name="Shape 30"/>
          <p:cNvSpPr txBox="1">
            <a:spLocks noGrp="1"/>
          </p:cNvSpPr>
          <p:nvPr>
            <p:ph type="body" idx="1"/>
          </p:nvPr>
        </p:nvSpPr>
        <p:spPr>
          <a:xfrm>
            <a:off x="457200" y="1535114"/>
            <a:ext cx="4040188"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1" name="Shape 31"/>
          <p:cNvSpPr txBox="1">
            <a:spLocks noGrp="1"/>
          </p:cNvSpPr>
          <p:nvPr>
            <p:ph type="body" idx="2"/>
          </p:nvPr>
        </p:nvSpPr>
        <p:spPr>
          <a:xfrm>
            <a:off x="457200" y="2424141"/>
            <a:ext cx="4040188"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2" name="Shape 32"/>
          <p:cNvSpPr txBox="1">
            <a:spLocks noGrp="1"/>
          </p:cNvSpPr>
          <p:nvPr>
            <p:ph type="body" idx="3"/>
          </p:nvPr>
        </p:nvSpPr>
        <p:spPr>
          <a:xfrm>
            <a:off x="4645030" y="1535114"/>
            <a:ext cx="4041775"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3" name="Shape 33"/>
          <p:cNvSpPr txBox="1">
            <a:spLocks noGrp="1"/>
          </p:cNvSpPr>
          <p:nvPr>
            <p:ph type="body" idx="4"/>
          </p:nvPr>
        </p:nvSpPr>
        <p:spPr>
          <a:xfrm>
            <a:off x="4645027" y="2424141"/>
            <a:ext cx="4041775"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7" name="Slide Number Placeholder 2"/>
          <p:cNvSpPr>
            <a:spLocks noGrp="1"/>
          </p:cNvSpPr>
          <p:nvPr>
            <p:ph type="sldNum" sz="quarter" idx="10"/>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1" y="957824"/>
            <a:ext cx="8229600" cy="919629"/>
          </a:xfrm>
          <a:prstGeom prst="rect">
            <a:avLst/>
          </a:prstGeom>
          <a:noFill/>
          <a:ln>
            <a:noFill/>
          </a:ln>
        </p:spPr>
        <p:txBody>
          <a:bodyPr lIns="57584" tIns="57584" rIns="57584" bIns="57584" anchor="ctr" anchorCtr="0"/>
          <a:lstStyle>
            <a:lvl1pPr>
              <a:defRPr sz="3400" b="1">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3"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4" y="666730"/>
            <a:ext cx="3008313" cy="928790"/>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0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38" name="Shape 38"/>
          <p:cNvSpPr txBox="1">
            <a:spLocks noGrp="1"/>
          </p:cNvSpPr>
          <p:nvPr>
            <p:ph type="body" idx="1"/>
          </p:nvPr>
        </p:nvSpPr>
        <p:spPr>
          <a:xfrm>
            <a:off x="3575049" y="666733"/>
            <a:ext cx="5111749" cy="5619854"/>
          </a:xfrm>
          <a:prstGeom prst="rect">
            <a:avLst/>
          </a:prstGeom>
          <a:noFill/>
          <a:ln>
            <a:noFill/>
          </a:ln>
        </p:spPr>
        <p:txBody>
          <a:bodyPr lIns="57584" tIns="57584" rIns="57584" bIns="57584" anchor="t" anchorCtr="0"/>
          <a:lstStyle>
            <a:lvl1pPr marL="383961" marR="0" lvl="0" indent="-184866" algn="l" rtl="0">
              <a:spcBef>
                <a:spcPts val="627"/>
              </a:spcBef>
              <a:buClr>
                <a:schemeClr val="dk2"/>
              </a:buClr>
              <a:buSzPct val="99560"/>
              <a:buFont typeface="Arial"/>
              <a:buChar char="•"/>
              <a:defRPr sz="3100" b="0" i="0" u="none" strike="noStrike" cap="none">
                <a:solidFill>
                  <a:schemeClr val="dk2"/>
                </a:solidFill>
                <a:latin typeface="Gill Sans"/>
                <a:ea typeface="Gill Sans"/>
                <a:cs typeface="Gill Sans"/>
                <a:sym typeface="Gill Sans"/>
              </a:defRPr>
            </a:lvl1pPr>
            <a:lvl2pPr marL="831913" marR="0" lvl="1" indent="-120885" algn="l" rtl="0">
              <a:spcBef>
                <a:spcPts val="627"/>
              </a:spcBef>
              <a:buClr>
                <a:schemeClr val="dk2"/>
              </a:buClr>
              <a:buSzPct val="99560"/>
              <a:buFont typeface="Arial"/>
              <a:buChar char="–"/>
              <a:defRPr sz="3100" b="0" i="1" u="none" strike="noStrike" cap="none">
                <a:solidFill>
                  <a:schemeClr val="dk2"/>
                </a:solidFill>
                <a:latin typeface="Gill Sans"/>
                <a:ea typeface="Gill Sans"/>
                <a:cs typeface="Gill Sans"/>
                <a:sym typeface="Gill Sans"/>
              </a:defRPr>
            </a:lvl2pPr>
            <a:lvl3pPr marL="1279864" marR="0" lvl="2" indent="-85339" algn="l" rtl="0">
              <a:spcBef>
                <a:spcPts val="537"/>
              </a:spcBef>
              <a:buClr>
                <a:schemeClr val="dk2"/>
              </a:buClr>
              <a:buSzPct val="99232"/>
              <a:buFont typeface="Arial"/>
              <a:buChar char="•"/>
              <a:defRPr sz="2700" b="0" i="1" u="none" strike="noStrike" cap="none">
                <a:solidFill>
                  <a:schemeClr val="dk2"/>
                </a:solidFill>
                <a:latin typeface="Gill Sans"/>
                <a:ea typeface="Gill Sans"/>
                <a:cs typeface="Gill Sans"/>
                <a:sym typeface="Gill Sans"/>
              </a:defRPr>
            </a:lvl3pPr>
            <a:lvl4pPr marL="1791810" marR="0" lvl="3" indent="-113789"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4pPr>
            <a:lvl5pPr marL="2303757" marR="0" lvl="4" indent="-113802"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9" name="Shape 39"/>
          <p:cNvSpPr txBox="1">
            <a:spLocks noGrp="1"/>
          </p:cNvSpPr>
          <p:nvPr>
            <p:ph type="body" idx="2"/>
          </p:nvPr>
        </p:nvSpPr>
        <p:spPr>
          <a:xfrm>
            <a:off x="457204" y="1595525"/>
            <a:ext cx="3008313" cy="4691062"/>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1"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92288" y="4800601"/>
            <a:ext cx="5486400" cy="566739"/>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2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42" name="Shape 42"/>
          <p:cNvSpPr>
            <a:spLocks noGrp="1"/>
          </p:cNvSpPr>
          <p:nvPr>
            <p:ph type="pic" idx="2"/>
          </p:nvPr>
        </p:nvSpPr>
        <p:spPr>
          <a:xfrm>
            <a:off x="1792288" y="612776"/>
            <a:ext cx="5486400" cy="4114799"/>
          </a:xfrm>
          <a:prstGeom prst="rect">
            <a:avLst/>
          </a:prstGeom>
          <a:noFill/>
          <a:ln>
            <a:noFill/>
          </a:ln>
        </p:spPr>
        <p:txBody>
          <a:bodyPr lIns="57584" tIns="57584" rIns="57584" bIns="57584" anchor="t" anchorCtr="0"/>
          <a:lstStyle>
            <a:lvl1pPr marL="0" marR="0" lvl="0" indent="0" algn="l" rtl="0">
              <a:spcBef>
                <a:spcPts val="717"/>
              </a:spcBef>
              <a:buClr>
                <a:schemeClr val="dk2"/>
              </a:buClr>
              <a:buFont typeface="Arial"/>
              <a:buNone/>
              <a:defRPr sz="3600" b="1" i="0" u="none" strike="noStrike" cap="none">
                <a:solidFill>
                  <a:schemeClr val="dk2"/>
                </a:solidFill>
                <a:latin typeface="Gill Sans"/>
                <a:ea typeface="Gill Sans"/>
                <a:cs typeface="Gill Sans"/>
                <a:sym typeface="Gill Sans"/>
              </a:defRPr>
            </a:lvl1pPr>
            <a:lvl2pPr marL="511946" marR="0" lvl="1" indent="-13" algn="l" rtl="0">
              <a:spcBef>
                <a:spcPts val="627"/>
              </a:spcBef>
              <a:buClr>
                <a:schemeClr val="dk2"/>
              </a:buClr>
              <a:buFont typeface="Arial"/>
              <a:buNone/>
              <a:defRPr sz="3100" b="0" i="0" u="none" strike="noStrike" cap="none">
                <a:solidFill>
                  <a:schemeClr val="dk2"/>
                </a:solidFill>
                <a:latin typeface="Gill Sans"/>
                <a:ea typeface="Gill Sans"/>
                <a:cs typeface="Gill Sans"/>
                <a:sym typeface="Gill Sans"/>
              </a:defRPr>
            </a:lvl2pPr>
            <a:lvl3pPr marL="1023891" marR="0" lvl="2" indent="-25" algn="l" rtl="0">
              <a:spcBef>
                <a:spcPts val="537"/>
              </a:spcBef>
              <a:buClr>
                <a:schemeClr val="dk2"/>
              </a:buClr>
              <a:buFont typeface="Arial"/>
              <a:buNone/>
              <a:defRPr sz="2700" b="0" i="0" u="none" strike="noStrike" cap="none">
                <a:solidFill>
                  <a:schemeClr val="dk2"/>
                </a:solidFill>
                <a:latin typeface="Gill Sans"/>
                <a:ea typeface="Gill Sans"/>
                <a:cs typeface="Gill Sans"/>
                <a:sym typeface="Gill Sans"/>
              </a:defRPr>
            </a:lvl3pPr>
            <a:lvl4pPr marL="1535839" marR="0" lvl="3" indent="-38"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4pPr>
            <a:lvl5pPr marL="2047785" marR="0" lvl="4" indent="-52"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5pPr>
            <a:lvl6pPr marL="2559730" marR="0" lvl="5" indent="-64"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9pPr>
          </a:lstStyle>
          <a:p>
            <a:r>
              <a:rPr lang="en-US"/>
              <a:t>Drag picture to placeholder or click icon to add</a:t>
            </a:r>
            <a:endParaRPr/>
          </a:p>
        </p:txBody>
      </p:sp>
      <p:sp>
        <p:nvSpPr>
          <p:cNvPr id="43" name="Shape 43"/>
          <p:cNvSpPr txBox="1">
            <a:spLocks noGrp="1"/>
          </p:cNvSpPr>
          <p:nvPr>
            <p:ph type="body" idx="1"/>
          </p:nvPr>
        </p:nvSpPr>
        <p:spPr>
          <a:xfrm>
            <a:off x="1792288" y="5367341"/>
            <a:ext cx="5486400" cy="804863"/>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0"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817" y="665051"/>
            <a:ext cx="8432800" cy="935790"/>
          </a:xfrm>
          <a:prstGeom prst="rect">
            <a:avLst/>
          </a:prstGeom>
          <a:noFill/>
          <a:ln>
            <a:noFill/>
          </a:ln>
        </p:spPr>
        <p:txBody>
          <a:bodyPr lIns="57584" tIns="57584" rIns="57584" bIns="57584" anchor="ctr" anchorCtr="0"/>
          <a:lstStyle>
            <a:lvl1pPr algn="ctr">
              <a:defRPr sz="3200" b="1" dirty="0">
                <a:solidFill>
                  <a:schemeClr val="dk2"/>
                </a:solidFill>
                <a:latin typeface="Gill Sans"/>
                <a:ea typeface="Gill Sans"/>
                <a:cs typeface="Gill Sans"/>
              </a:defRPr>
            </a:lvl1pPr>
          </a:lstStyle>
          <a:p>
            <a:pPr marL="0" lvl="0" indent="0" algn="ctr">
              <a:buClr>
                <a:schemeClr val="dk2"/>
              </a:buClr>
              <a:buFont typeface="Gill Sans"/>
            </a:pPr>
            <a:r>
              <a:rPr lang="en-US" dirty="0"/>
              <a:t>Click to edit Master title style</a:t>
            </a:r>
            <a:endParaRPr dirty="0"/>
          </a:p>
        </p:txBody>
      </p:sp>
      <p:sp>
        <p:nvSpPr>
          <p:cNvPr id="20" name="Shape 20"/>
          <p:cNvSpPr txBox="1">
            <a:spLocks noGrp="1"/>
          </p:cNvSpPr>
          <p:nvPr>
            <p:ph type="body" idx="1"/>
          </p:nvPr>
        </p:nvSpPr>
        <p:spPr>
          <a:xfrm>
            <a:off x="457201" y="1643200"/>
            <a:ext cx="8229600" cy="4391281"/>
          </a:xfrm>
          <a:prstGeom prst="rect">
            <a:avLst/>
          </a:prstGeom>
          <a:noFill/>
          <a:ln>
            <a:noFill/>
          </a:ln>
        </p:spPr>
        <p:txBody>
          <a:bodyPr lIns="57584" tIns="57584" rIns="57584" bIns="57584" anchor="t" anchorCtr="0"/>
          <a:lstStyle>
            <a:lvl1pPr marL="383961" marR="0" lvl="0" indent="-206183" algn="l" rtl="0">
              <a:spcBef>
                <a:spcPts val="560"/>
              </a:spcBef>
              <a:buClr>
                <a:schemeClr val="dk2"/>
              </a:buClr>
              <a:buSzPct val="101022"/>
              <a:buFont typeface="Arial"/>
              <a:buChar char="•"/>
              <a:defRPr sz="2800" b="0" i="0" u="none" strike="noStrike" cap="none">
                <a:solidFill>
                  <a:schemeClr val="dk2"/>
                </a:solidFill>
                <a:latin typeface="Gill Sans"/>
                <a:ea typeface="Gill Sans"/>
                <a:cs typeface="Gill Sans"/>
                <a:sym typeface="Gill Sans"/>
              </a:defRPr>
            </a:lvl1pPr>
            <a:lvl2pPr marL="831913" marR="0" lvl="1" indent="-177758"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2pPr>
            <a:lvl3pPr marL="1279864" marR="0" lvl="2" indent="-128015" algn="l" rtl="0">
              <a:spcBef>
                <a:spcPts val="403"/>
              </a:spcBef>
              <a:buClr>
                <a:schemeClr val="dk2"/>
              </a:buClr>
              <a:buSzPct val="100000"/>
              <a:buFont typeface="Arial"/>
              <a:buChar char="•"/>
              <a:defRPr sz="2000" b="0" i="1" u="none" strike="noStrike" cap="none">
                <a:solidFill>
                  <a:schemeClr val="dk2"/>
                </a:solidFill>
                <a:latin typeface="Gill Sans"/>
                <a:ea typeface="Gill Sans"/>
                <a:cs typeface="Gill Sans"/>
                <a:sym typeface="Gill Sans"/>
              </a:defRPr>
            </a:lvl3pPr>
            <a:lvl4pPr marL="1791810" marR="0" lvl="3" indent="-149344" algn="l" rtl="0">
              <a:spcBef>
                <a:spcPts val="336"/>
              </a:spcBef>
              <a:buClr>
                <a:schemeClr val="dk2"/>
              </a:buClr>
              <a:buSzPct val="98777"/>
              <a:buFont typeface="Arial"/>
              <a:buChar char="–"/>
              <a:defRPr sz="1700" b="0" i="1" u="none" strike="noStrike" cap="none">
                <a:solidFill>
                  <a:schemeClr val="dk2"/>
                </a:solidFill>
                <a:latin typeface="Gill Sans"/>
                <a:ea typeface="Gill Sans"/>
                <a:cs typeface="Gill Sans"/>
                <a:sym typeface="Gill Sans"/>
              </a:defRPr>
            </a:lvl4pPr>
            <a:lvl5pPr marL="2303757" marR="0" lvl="4" indent="-170715" algn="l" rtl="0">
              <a:spcBef>
                <a:spcPts val="269"/>
              </a:spcBef>
              <a:buClr>
                <a:schemeClr val="dk2"/>
              </a:buClr>
              <a:buSzPct val="101571"/>
              <a:buFont typeface="Arial"/>
              <a:buChar char="»"/>
              <a:defRPr sz="13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extLst>
      <p:ext uri="{BB962C8B-B14F-4D97-AF65-F5344CB8AC3E}">
        <p14:creationId xmlns:p14="http://schemas.microsoft.com/office/powerpoint/2010/main" val="26678954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Shape 11" descr="Top_Bar_Background.png"/>
          <p:cNvPicPr preferRelativeResize="0"/>
          <p:nvPr/>
        </p:nvPicPr>
        <p:blipFill rotWithShape="1">
          <a:blip r:embed="rId10">
            <a:alphaModFix/>
          </a:blip>
          <a:srcRect t="-185" r="6086" b="-1"/>
          <a:stretch/>
        </p:blipFill>
        <p:spPr>
          <a:xfrm>
            <a:off x="324" y="-35996"/>
            <a:ext cx="9155328" cy="6870694"/>
          </a:xfrm>
          <a:prstGeom prst="rect">
            <a:avLst/>
          </a:prstGeom>
          <a:solidFill>
            <a:srgbClr val="FFFFFF"/>
          </a:solidFill>
          <a:ln>
            <a:noFill/>
          </a:ln>
        </p:spPr>
      </p:pic>
      <p:sp>
        <p:nvSpPr>
          <p:cNvPr id="10" name="Shape 10"/>
          <p:cNvSpPr txBox="1">
            <a:spLocks noGrp="1"/>
          </p:cNvSpPr>
          <p:nvPr>
            <p:ph type="body" idx="1"/>
          </p:nvPr>
        </p:nvSpPr>
        <p:spPr>
          <a:xfrm>
            <a:off x="457201" y="1600201"/>
            <a:ext cx="8229600" cy="4525962"/>
          </a:xfrm>
          <a:prstGeom prst="rect">
            <a:avLst/>
          </a:prstGeom>
          <a:noFill/>
          <a:ln>
            <a:noFill/>
          </a:ln>
        </p:spPr>
        <p:txBody>
          <a:bodyPr lIns="57584" tIns="57584" rIns="57584" bIns="57584" anchor="t" anchorCtr="0"/>
          <a:lstStyle>
            <a:lvl1pPr marL="609617" marR="0" lvl="0" indent="-327359"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34" marR="0" lvl="1" indent="-282228"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50" marR="0" lvl="2" indent="-203250"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71" marR="0" lvl="3" indent="-237116"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91" marR="0" lvl="4" indent="-271046"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513" marR="0" lvl="5" indent="-18070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332" marR="0" lvl="6" indent="-180726"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153" marR="0" lvl="7" indent="-18074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972" marR="0" lvl="8" indent="-180765"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p:nvPr/>
        </p:nvSpPr>
        <p:spPr>
          <a:xfrm>
            <a:off x="903072" y="42569"/>
            <a:ext cx="4783162" cy="422423"/>
          </a:xfrm>
          <a:prstGeom prst="rect">
            <a:avLst/>
          </a:prstGeom>
          <a:noFill/>
          <a:ln>
            <a:noFill/>
          </a:ln>
        </p:spPr>
        <p:txBody>
          <a:bodyPr lIns="57584" tIns="28783" rIns="57584" bIns="28783" anchor="t" anchorCtr="0">
            <a:noAutofit/>
          </a:bodyPr>
          <a:lstStyle/>
          <a:p>
            <a:pPr marL="0" marR="0" lvl="0" indent="0" algn="l" rtl="0">
              <a:lnSpc>
                <a:spcPct val="90000"/>
              </a:lnSpc>
              <a:spcBef>
                <a:spcPts val="0"/>
              </a:spcBef>
              <a:buSzPct val="25000"/>
              <a:buNone/>
            </a:pPr>
            <a:r>
              <a:rPr lang="en-US" sz="1300" b="0" i="0" u="none" strike="noStrike" cap="none" dirty="0">
                <a:solidFill>
                  <a:schemeClr val="lt1"/>
                </a:solidFill>
                <a:latin typeface="Georgia"/>
                <a:ea typeface="Georgia"/>
                <a:cs typeface="Georgia"/>
                <a:sym typeface="Georgia"/>
              </a:rPr>
              <a:t>CSC302-Introduction to Data Visualization</a:t>
            </a:r>
          </a:p>
          <a:p>
            <a:pPr marL="0" marR="0" lvl="0" indent="0" algn="l" rtl="0">
              <a:lnSpc>
                <a:spcPct val="90000"/>
              </a:lnSpc>
              <a:spcBef>
                <a:spcPts val="0"/>
              </a:spcBef>
              <a:buSzPct val="25000"/>
              <a:buNone/>
            </a:pPr>
            <a:r>
              <a:rPr lang="en-US" sz="1200" b="0" i="0" u="none" strike="noStrike" cap="none" dirty="0">
                <a:solidFill>
                  <a:schemeClr val="lt1"/>
                </a:solidFill>
                <a:latin typeface="Georgia"/>
                <a:ea typeface="Georgia"/>
                <a:cs typeface="Georgia"/>
                <a:sym typeface="Georgia"/>
              </a:rPr>
              <a:t>H.</a:t>
            </a:r>
            <a:r>
              <a:rPr lang="en-US" sz="1200" b="0" i="0" u="none" strike="noStrike" cap="none" baseline="0" dirty="0">
                <a:solidFill>
                  <a:schemeClr val="lt1"/>
                </a:solidFill>
                <a:latin typeface="Georgia"/>
                <a:ea typeface="Georgia"/>
                <a:cs typeface="Georgia"/>
                <a:sym typeface="Georgia"/>
              </a:rPr>
              <a:t> Bisgin</a:t>
            </a:r>
            <a:endParaRPr lang="en-US" sz="1200" b="0" i="0" u="none" strike="noStrike" cap="none" dirty="0">
              <a:solidFill>
                <a:schemeClr val="lt1"/>
              </a:solidFill>
              <a:latin typeface="Georgia"/>
              <a:ea typeface="Georgia"/>
              <a:cs typeface="Georgia"/>
              <a:sym typeface="Georgia"/>
            </a:endParaRPr>
          </a:p>
        </p:txBody>
      </p:sp>
      <p:pic>
        <p:nvPicPr>
          <p:cNvPr id="2" name="Picture 1" descr="UMFLINTLogo.jpg"/>
          <p:cNvPicPr preferRelativeResize="0">
            <a:picLocks/>
          </p:cNvPicPr>
          <p:nvPr/>
        </p:nvPicPr>
        <p:blipFill>
          <a:blip r:embed="rId11">
            <a:extLst>
              <a:ext uri="{28A0092B-C50C-407E-A947-70E740481C1C}">
                <a14:useLocalDpi xmlns:a14="http://schemas.microsoft.com/office/drawing/2010/main" val="0"/>
              </a:ext>
            </a:extLst>
          </a:blip>
          <a:stretch>
            <a:fillRect/>
          </a:stretch>
        </p:blipFill>
        <p:spPr>
          <a:xfrm>
            <a:off x="324" y="7616"/>
            <a:ext cx="850392" cy="850392"/>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lgn="r">
              <a:defRPr sz="1400" b="1">
                <a:solidFill>
                  <a:schemeClr val="bg1"/>
                </a:solidFill>
              </a:defRPr>
            </a:lvl1pPr>
          </a:lstStyle>
          <a:p>
            <a:fld id="{7AD96CEF-24A8-C74F-A613-1FCB7E72B11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90" r:id="rId1"/>
    <p:sldLayoutId id="2147483692" r:id="rId2"/>
    <p:sldLayoutId id="2147483693" r:id="rId3"/>
    <p:sldLayoutId id="2147483694" r:id="rId4"/>
    <p:sldLayoutId id="2147483695" r:id="rId5"/>
    <p:sldLayoutId id="2147483696" r:id="rId6"/>
    <p:sldLayoutId id="2147483697" r:id="rId7"/>
    <p:sldLayoutId id="2147483698" r:id="rId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71" y="1055081"/>
            <a:ext cx="8876629" cy="2153975"/>
          </a:xfrm>
        </p:spPr>
        <p:txBody>
          <a:bodyPr/>
          <a:lstStyle/>
          <a:p>
            <a:r>
              <a:rPr lang="en-US" dirty="0"/>
              <a:t>Introduction to Data Visualization</a:t>
            </a:r>
            <a:br>
              <a:rPr lang="en-US" dirty="0"/>
            </a:br>
            <a:r>
              <a:rPr lang="en-US" sz="3200" b="0" dirty="0"/>
              <a:t> </a:t>
            </a:r>
            <a:br>
              <a:rPr lang="en-US" sz="3200" b="0" dirty="0"/>
            </a:br>
            <a:endParaRPr lang="en-US" sz="3200" b="0" dirty="0"/>
          </a:p>
        </p:txBody>
      </p:sp>
      <p:sp>
        <p:nvSpPr>
          <p:cNvPr id="3" name="Subtitle 2"/>
          <p:cNvSpPr>
            <a:spLocks noGrp="1"/>
          </p:cNvSpPr>
          <p:nvPr>
            <p:ph type="subTitle" idx="1"/>
          </p:nvPr>
        </p:nvSpPr>
        <p:spPr>
          <a:xfrm>
            <a:off x="735267" y="4314300"/>
            <a:ext cx="7533105" cy="1752600"/>
          </a:xfrm>
        </p:spPr>
        <p:txBody>
          <a:bodyPr/>
          <a:lstStyle/>
          <a:p>
            <a:endParaRPr lang="en-US" sz="3200" dirty="0"/>
          </a:p>
          <a:p>
            <a:endParaRPr lang="en-US" sz="3200" dirty="0"/>
          </a:p>
          <a:p>
            <a:r>
              <a:rPr lang="en-US" sz="3200" dirty="0" err="1"/>
              <a:t>Halil</a:t>
            </a:r>
            <a:r>
              <a:rPr lang="en-US" sz="3200" dirty="0"/>
              <a:t> Bisgin, Ph.D.</a:t>
            </a:r>
          </a:p>
        </p:txBody>
      </p:sp>
      <p:pic>
        <p:nvPicPr>
          <p:cNvPr id="8" name="Picture 7" descr="A picture containing grass, outdoor, person, sport&#10;&#10;Description automatically generated">
            <a:extLst>
              <a:ext uri="{FF2B5EF4-FFF2-40B4-BE49-F238E27FC236}">
                <a16:creationId xmlns:a16="http://schemas.microsoft.com/office/drawing/2014/main" id="{31ADBA67-7EB6-421F-B1FD-5861AD002906}"/>
              </a:ext>
            </a:extLst>
          </p:cNvPr>
          <p:cNvPicPr>
            <a:picLocks noChangeAspect="1"/>
          </p:cNvPicPr>
          <p:nvPr/>
        </p:nvPicPr>
        <p:blipFill rotWithShape="1">
          <a:blip r:embed="rId2"/>
          <a:srcRect t="1" b="-486"/>
          <a:stretch/>
        </p:blipFill>
        <p:spPr>
          <a:xfrm>
            <a:off x="6038983" y="1737361"/>
            <a:ext cx="3116937" cy="4048635"/>
          </a:xfrm>
          <a:prstGeom prst="rect">
            <a:avLst/>
          </a:prstGeom>
        </p:spPr>
      </p:pic>
      <p:sp>
        <p:nvSpPr>
          <p:cNvPr id="10" name="TextBox 9">
            <a:extLst>
              <a:ext uri="{FF2B5EF4-FFF2-40B4-BE49-F238E27FC236}">
                <a16:creationId xmlns:a16="http://schemas.microsoft.com/office/drawing/2014/main" id="{D02DEF67-A6A1-4D7B-B069-9FAFCFFAB698}"/>
              </a:ext>
            </a:extLst>
          </p:cNvPr>
          <p:cNvSpPr txBox="1"/>
          <p:nvPr/>
        </p:nvSpPr>
        <p:spPr>
          <a:xfrm>
            <a:off x="392906" y="2328863"/>
            <a:ext cx="5350669" cy="2554545"/>
          </a:xfrm>
          <a:prstGeom prst="rect">
            <a:avLst/>
          </a:prstGeom>
          <a:noFill/>
        </p:spPr>
        <p:txBody>
          <a:bodyPr wrap="square" rtlCol="0">
            <a:spAutoFit/>
          </a:bodyPr>
          <a:lstStyle/>
          <a:p>
            <a:pPr algn="ctr"/>
            <a:r>
              <a:rPr kumimoji="0" lang="en-US" sz="3200" b="0" i="0" u="none" strike="noStrike" kern="0" cap="none" spc="0" normalizeH="0" baseline="0" noProof="0" dirty="0">
                <a:ln>
                  <a:noFill/>
                </a:ln>
                <a:solidFill>
                  <a:srgbClr val="1F497D"/>
                </a:solidFill>
                <a:effectLst/>
                <a:uLnTx/>
                <a:uFillTx/>
                <a:latin typeface="Gill Sans"/>
                <a:sym typeface="Gill Sans"/>
              </a:rPr>
              <a:t>Visualizing Nested Proportions</a:t>
            </a:r>
            <a:br>
              <a:rPr kumimoji="0" lang="en-US" sz="3200" b="0" i="0" u="none" strike="noStrike" kern="0" cap="none" spc="0" normalizeH="0" baseline="0" noProof="0" dirty="0">
                <a:ln>
                  <a:noFill/>
                </a:ln>
                <a:solidFill>
                  <a:srgbClr val="1F497D"/>
                </a:solidFill>
                <a:effectLst/>
                <a:uLnTx/>
                <a:uFillTx/>
                <a:latin typeface="Gill Sans"/>
                <a:sym typeface="Gill Sans"/>
              </a:rPr>
            </a:br>
            <a:r>
              <a:rPr kumimoji="0" lang="en-US" sz="3200" b="0" i="0" u="none" strike="noStrike" kern="0" cap="none" spc="0" normalizeH="0" baseline="0" noProof="0" dirty="0">
                <a:ln>
                  <a:noFill/>
                </a:ln>
                <a:solidFill>
                  <a:srgbClr val="1F497D"/>
                </a:solidFill>
                <a:effectLst/>
                <a:uLnTx/>
                <a:uFillTx/>
                <a:latin typeface="Gill Sans"/>
                <a:sym typeface="Gill Sans"/>
              </a:rPr>
              <a:t>&amp;</a:t>
            </a:r>
            <a:br>
              <a:rPr kumimoji="0" lang="en-US" sz="3200" b="0" i="0" u="none" strike="noStrike" kern="0" cap="none" spc="0" normalizeH="0" baseline="0" noProof="0" dirty="0">
                <a:ln>
                  <a:noFill/>
                </a:ln>
                <a:solidFill>
                  <a:srgbClr val="1F497D"/>
                </a:solidFill>
                <a:effectLst/>
                <a:uLnTx/>
                <a:uFillTx/>
                <a:latin typeface="Gill Sans"/>
                <a:sym typeface="Gill Sans"/>
              </a:rPr>
            </a:br>
            <a:r>
              <a:rPr kumimoji="0" lang="en-US" sz="3200" b="0" i="0" u="none" strike="noStrike" kern="0" cap="none" spc="0" normalizeH="0" baseline="0" noProof="0" dirty="0">
                <a:ln>
                  <a:noFill/>
                </a:ln>
                <a:solidFill>
                  <a:srgbClr val="1F497D"/>
                </a:solidFill>
                <a:effectLst/>
                <a:uLnTx/>
                <a:uFillTx/>
                <a:latin typeface="Gill Sans"/>
                <a:sym typeface="Gill Sans"/>
              </a:rPr>
              <a:t> Associations</a:t>
            </a:r>
            <a:br>
              <a:rPr kumimoji="0" lang="en-US" sz="3200" b="0" i="0" u="none" strike="noStrike" kern="0" cap="none" spc="0" normalizeH="0" baseline="0" noProof="0" dirty="0">
                <a:ln>
                  <a:noFill/>
                </a:ln>
                <a:solidFill>
                  <a:srgbClr val="1F497D"/>
                </a:solidFill>
                <a:effectLst/>
                <a:uLnTx/>
                <a:uFillTx/>
                <a:latin typeface="Gill Sans"/>
                <a:sym typeface="Gill Sans"/>
              </a:rPr>
            </a:br>
            <a:r>
              <a:rPr kumimoji="0" lang="en-US" sz="3200" b="0" i="0" u="none" strike="noStrike" kern="0" cap="none" spc="0" normalizeH="0" baseline="0" noProof="0" dirty="0">
                <a:ln>
                  <a:noFill/>
                </a:ln>
                <a:solidFill>
                  <a:srgbClr val="1F497D"/>
                </a:solidFill>
                <a:effectLst/>
                <a:uLnTx/>
                <a:uFillTx/>
                <a:latin typeface="Gill Sans"/>
                <a:sym typeface="Gill Sans"/>
              </a:rPr>
              <a:t>+</a:t>
            </a:r>
            <a:br>
              <a:rPr kumimoji="0" lang="en-US" sz="3200" b="0" i="0" u="none" strike="noStrike" kern="0" cap="none" spc="0" normalizeH="0" baseline="0" noProof="0" dirty="0">
                <a:ln>
                  <a:noFill/>
                </a:ln>
                <a:solidFill>
                  <a:srgbClr val="1F497D"/>
                </a:solidFill>
                <a:effectLst/>
                <a:uLnTx/>
                <a:uFillTx/>
                <a:latin typeface="Gill Sans"/>
                <a:sym typeface="Gill Sans"/>
              </a:rPr>
            </a:br>
            <a:r>
              <a:rPr kumimoji="0" lang="en-US" sz="3200" b="0" i="0" u="none" strike="noStrike" kern="0" cap="none" spc="0" normalizeH="0" baseline="0" noProof="0" dirty="0">
                <a:ln>
                  <a:noFill/>
                </a:ln>
                <a:solidFill>
                  <a:srgbClr val="1F497D"/>
                </a:solidFill>
                <a:effectLst/>
                <a:uLnTx/>
                <a:uFillTx/>
                <a:latin typeface="Gill Sans"/>
                <a:sym typeface="Gill Sans"/>
              </a:rPr>
              <a:t>Introduction to </a:t>
            </a:r>
            <a:r>
              <a:rPr kumimoji="0" lang="en-US" sz="3200" b="0" i="0" u="none" strike="noStrike" kern="0" cap="none" spc="0" normalizeH="0" baseline="0" noProof="0" dirty="0" err="1">
                <a:ln>
                  <a:noFill/>
                </a:ln>
                <a:solidFill>
                  <a:srgbClr val="1F497D"/>
                </a:solidFill>
                <a:effectLst/>
                <a:uLnTx/>
                <a:uFillTx/>
                <a:latin typeface="Gill Sans"/>
                <a:sym typeface="Gill Sans"/>
              </a:rPr>
              <a:t>ggplot</a:t>
            </a:r>
            <a:r>
              <a:rPr kumimoji="0" lang="en-US" sz="3200" b="0" i="0" u="none" strike="noStrike" kern="0" cap="none" spc="0" normalizeH="0" baseline="0" noProof="0" dirty="0">
                <a:ln>
                  <a:noFill/>
                </a:ln>
                <a:solidFill>
                  <a:srgbClr val="1F497D"/>
                </a:solidFill>
                <a:effectLst/>
                <a:uLnTx/>
                <a:uFillTx/>
                <a:latin typeface="Gill Sans"/>
                <a:sym typeface="Gill Sans"/>
              </a:rPr>
              <a:t> (R)</a:t>
            </a:r>
            <a:endParaRPr lang="en-US" dirty="0"/>
          </a:p>
        </p:txBody>
      </p:sp>
    </p:spTree>
    <p:extLst>
      <p:ext uri="{BB962C8B-B14F-4D97-AF65-F5344CB8AC3E}">
        <p14:creationId xmlns:p14="http://schemas.microsoft.com/office/powerpoint/2010/main" val="354641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Scatterplots</a:t>
            </a:r>
          </a:p>
        </p:txBody>
      </p:sp>
      <p:sp>
        <p:nvSpPr>
          <p:cNvPr id="3" name="Text Placeholder 2"/>
          <p:cNvSpPr>
            <a:spLocks noGrp="1"/>
          </p:cNvSpPr>
          <p:nvPr>
            <p:ph type="body" idx="1"/>
          </p:nvPr>
        </p:nvSpPr>
        <p:spPr/>
        <p:txBody>
          <a:bodyPr/>
          <a:lstStyle/>
          <a:p>
            <a:r>
              <a:rPr lang="en-US" dirty="0"/>
              <a:t>The blue jay dataset contains both male and female birds</a:t>
            </a:r>
          </a:p>
          <a:p>
            <a:pPr lvl="1"/>
            <a:r>
              <a:rPr lang="en-US" dirty="0"/>
              <a:t>The relationship between head length and body mass for each sex.</a:t>
            </a:r>
          </a:p>
          <a:p>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10</a:t>
            </a:fld>
            <a:endParaRPr lang="uk-UA" dirty="0"/>
          </a:p>
        </p:txBody>
      </p:sp>
      <p:pic>
        <p:nvPicPr>
          <p:cNvPr id="5" name="Picture 4"/>
          <p:cNvPicPr>
            <a:picLocks noChangeAspect="1"/>
          </p:cNvPicPr>
          <p:nvPr/>
        </p:nvPicPr>
        <p:blipFill>
          <a:blip r:embed="rId2"/>
          <a:stretch>
            <a:fillRect/>
          </a:stretch>
        </p:blipFill>
        <p:spPr>
          <a:xfrm>
            <a:off x="1937478" y="3139363"/>
            <a:ext cx="4363395" cy="3490716"/>
          </a:xfrm>
          <a:prstGeom prst="rect">
            <a:avLst/>
          </a:prstGeom>
        </p:spPr>
      </p:pic>
    </p:spTree>
    <p:extLst>
      <p:ext uri="{BB962C8B-B14F-4D97-AF65-F5344CB8AC3E}">
        <p14:creationId xmlns:p14="http://schemas.microsoft.com/office/powerpoint/2010/main" val="265100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Chart</a:t>
            </a:r>
          </a:p>
        </p:txBody>
      </p:sp>
      <p:sp>
        <p:nvSpPr>
          <p:cNvPr id="3" name="Text Placeholder 2"/>
          <p:cNvSpPr>
            <a:spLocks noGrp="1"/>
          </p:cNvSpPr>
          <p:nvPr>
            <p:ph type="body" idx="1"/>
          </p:nvPr>
        </p:nvSpPr>
        <p:spPr/>
        <p:txBody>
          <a:bodyPr/>
          <a:lstStyle/>
          <a:p>
            <a:r>
              <a:rPr lang="en-US" dirty="0"/>
              <a:t>We can disentangle bill length and skull size by looking at another variable in the dataset, the skull size, which is similar to the head length but excludes the bill.</a:t>
            </a:r>
          </a:p>
        </p:txBody>
      </p:sp>
      <p:sp>
        <p:nvSpPr>
          <p:cNvPr id="4" name="Slide Number Placeholder 3"/>
          <p:cNvSpPr>
            <a:spLocks noGrp="1"/>
          </p:cNvSpPr>
          <p:nvPr>
            <p:ph type="sldNum" sz="quarter" idx="4"/>
          </p:nvPr>
        </p:nvSpPr>
        <p:spPr/>
        <p:txBody>
          <a:bodyPr/>
          <a:lstStyle/>
          <a:p>
            <a:fld id="{7AD96CEF-24A8-C74F-A613-1FCB7E72B116}" type="slidenum">
              <a:rPr lang="uk-UA" smtClean="0"/>
              <a:pPr/>
              <a:t>11</a:t>
            </a:fld>
            <a:endParaRPr lang="uk-UA" dirty="0"/>
          </a:p>
        </p:txBody>
      </p:sp>
      <p:pic>
        <p:nvPicPr>
          <p:cNvPr id="5" name="Picture 4"/>
          <p:cNvPicPr>
            <a:picLocks noChangeAspect="1"/>
          </p:cNvPicPr>
          <p:nvPr/>
        </p:nvPicPr>
        <p:blipFill>
          <a:blip r:embed="rId2"/>
          <a:stretch>
            <a:fillRect/>
          </a:stretch>
        </p:blipFill>
        <p:spPr>
          <a:xfrm>
            <a:off x="308785" y="3399560"/>
            <a:ext cx="8686799" cy="3474720"/>
          </a:xfrm>
          <a:prstGeom prst="rect">
            <a:avLst/>
          </a:prstGeom>
        </p:spPr>
      </p:pic>
    </p:spTree>
    <p:extLst>
      <p:ext uri="{BB962C8B-B14F-4D97-AF65-F5344CB8AC3E}">
        <p14:creationId xmlns:p14="http://schemas.microsoft.com/office/powerpoint/2010/main" val="195854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Pairwise plots</a:t>
            </a:r>
          </a:p>
        </p:txBody>
      </p:sp>
      <p:sp>
        <p:nvSpPr>
          <p:cNvPr id="3" name="Text Placeholder 2"/>
          <p:cNvSpPr>
            <a:spLocks noGrp="1"/>
          </p:cNvSpPr>
          <p:nvPr>
            <p:ph type="body" idx="1"/>
          </p:nvPr>
        </p:nvSpPr>
        <p:spPr/>
        <p:txBody>
          <a:bodyPr/>
          <a:lstStyle/>
          <a:p>
            <a:r>
              <a:rPr lang="en-US" dirty="0"/>
              <a:t>It may be preferable to show an </a:t>
            </a:r>
            <a:r>
              <a:rPr lang="en-US" i="1" dirty="0">
                <a:solidFill>
                  <a:schemeClr val="accent6">
                    <a:lumMod val="50000"/>
                  </a:schemeClr>
                </a:solidFill>
              </a:rPr>
              <a:t>all-against-all </a:t>
            </a:r>
            <a:r>
              <a:rPr lang="en-US" dirty="0"/>
              <a:t>matrix of scatterplots. </a:t>
            </a:r>
          </a:p>
        </p:txBody>
      </p:sp>
      <p:sp>
        <p:nvSpPr>
          <p:cNvPr id="4" name="Slide Number Placeholder 3"/>
          <p:cNvSpPr>
            <a:spLocks noGrp="1"/>
          </p:cNvSpPr>
          <p:nvPr>
            <p:ph type="sldNum" sz="quarter" idx="4"/>
          </p:nvPr>
        </p:nvSpPr>
        <p:spPr/>
        <p:txBody>
          <a:bodyPr/>
          <a:lstStyle/>
          <a:p>
            <a:fld id="{7AD96CEF-24A8-C74F-A613-1FCB7E72B116}" type="slidenum">
              <a:rPr lang="uk-UA" smtClean="0"/>
              <a:pPr/>
              <a:t>12</a:t>
            </a:fld>
            <a:endParaRPr lang="uk-UA" dirty="0"/>
          </a:p>
        </p:txBody>
      </p:sp>
      <p:pic>
        <p:nvPicPr>
          <p:cNvPr id="5" name="Picture 4"/>
          <p:cNvPicPr>
            <a:picLocks noChangeAspect="1"/>
          </p:cNvPicPr>
          <p:nvPr/>
        </p:nvPicPr>
        <p:blipFill>
          <a:blip r:embed="rId3"/>
          <a:stretch>
            <a:fillRect/>
          </a:stretch>
        </p:blipFill>
        <p:spPr>
          <a:xfrm>
            <a:off x="2173711" y="3028793"/>
            <a:ext cx="4330833" cy="3248125"/>
          </a:xfrm>
          <a:prstGeom prst="rect">
            <a:avLst/>
          </a:prstGeom>
        </p:spPr>
      </p:pic>
    </p:spTree>
    <p:extLst>
      <p:ext uri="{BB962C8B-B14F-4D97-AF65-F5344CB8AC3E}">
        <p14:creationId xmlns:p14="http://schemas.microsoft.com/office/powerpoint/2010/main" val="9550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Correlograms</a:t>
            </a:r>
            <a:endParaRPr lang="en-US" dirty="0"/>
          </a:p>
        </p:txBody>
      </p:sp>
      <p:sp>
        <p:nvSpPr>
          <p:cNvPr id="3" name="Text Placeholder 2"/>
          <p:cNvSpPr>
            <a:spLocks noGrp="1"/>
          </p:cNvSpPr>
          <p:nvPr>
            <p:ph type="body" idx="1"/>
          </p:nvPr>
        </p:nvSpPr>
        <p:spPr>
          <a:xfrm>
            <a:off x="457201" y="1643200"/>
            <a:ext cx="8424416" cy="4391281"/>
          </a:xfrm>
        </p:spPr>
        <p:txBody>
          <a:bodyPr/>
          <a:lstStyle/>
          <a:p>
            <a:r>
              <a:rPr lang="en-US" dirty="0"/>
              <a:t>When there are more variables, it is more useful to quantify the amount of association between pairs of variables and visualize these quantities rather than the raw data. </a:t>
            </a:r>
          </a:p>
          <a:p>
            <a:r>
              <a:rPr lang="en-US" dirty="0"/>
              <a:t>Calculate correlation coefficients (r). </a:t>
            </a:r>
          </a:p>
          <a:p>
            <a:pPr lvl="1"/>
            <a:r>
              <a:rPr lang="en-US" dirty="0"/>
              <a:t>Between –1 and 1 that measures to what extent two variables </a:t>
            </a:r>
            <a:r>
              <a:rPr lang="en-US" dirty="0" err="1"/>
              <a:t>covary</a:t>
            </a:r>
            <a:r>
              <a:rPr lang="en-US" dirty="0"/>
              <a:t>.</a:t>
            </a:r>
          </a:p>
          <a:p>
            <a:pPr lvl="1"/>
            <a:r>
              <a:rPr lang="en-US" dirty="0"/>
              <a:t>r = 0 means there is no association whatsoever, 1 or –1 indicates a perfect association. </a:t>
            </a:r>
          </a:p>
          <a:p>
            <a:pPr lvl="1"/>
            <a:r>
              <a:rPr lang="en-US" dirty="0"/>
              <a:t>r indicates whether the variables are correlated (larger values in one variable coincide with larger values in the other) or </a:t>
            </a:r>
            <a:r>
              <a:rPr lang="en-US" dirty="0" err="1"/>
              <a:t>anticorrelated</a:t>
            </a:r>
            <a:r>
              <a:rPr lang="en-US" dirty="0"/>
              <a:t> (larger values in one variable coincide with smaller values in the other)</a:t>
            </a:r>
          </a:p>
        </p:txBody>
      </p:sp>
      <p:sp>
        <p:nvSpPr>
          <p:cNvPr id="4" name="Slide Number Placeholder 3"/>
          <p:cNvSpPr>
            <a:spLocks noGrp="1"/>
          </p:cNvSpPr>
          <p:nvPr>
            <p:ph type="sldNum" sz="quarter" idx="4"/>
          </p:nvPr>
        </p:nvSpPr>
        <p:spPr/>
        <p:txBody>
          <a:bodyPr/>
          <a:lstStyle/>
          <a:p>
            <a:fld id="{7AD96CEF-24A8-C74F-A613-1FCB7E72B116}" type="slidenum">
              <a:rPr lang="uk-UA" smtClean="0"/>
              <a:pPr/>
              <a:t>13</a:t>
            </a:fld>
            <a:endParaRPr lang="uk-UA" dirty="0"/>
          </a:p>
        </p:txBody>
      </p:sp>
      <p:pic>
        <p:nvPicPr>
          <p:cNvPr id="5" name="Picture 4" descr="Screen Shot 2022-02-12 at 9.15.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432" y="3011821"/>
            <a:ext cx="2870995" cy="912139"/>
          </a:xfrm>
          <a:prstGeom prst="rect">
            <a:avLst/>
          </a:prstGeom>
        </p:spPr>
      </p:pic>
    </p:spTree>
    <p:extLst>
      <p:ext uri="{BB962C8B-B14F-4D97-AF65-F5344CB8AC3E}">
        <p14:creationId xmlns:p14="http://schemas.microsoft.com/office/powerpoint/2010/main" val="151545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Correlograms</a:t>
            </a:r>
            <a:endParaRPr lang="en-US" dirty="0"/>
          </a:p>
        </p:txBody>
      </p:sp>
      <p:sp>
        <p:nvSpPr>
          <p:cNvPr id="3" name="Text Placeholder 2"/>
          <p:cNvSpPr>
            <a:spLocks noGrp="1"/>
          </p:cNvSpPr>
          <p:nvPr>
            <p:ph type="body" idx="1"/>
          </p:nvPr>
        </p:nvSpPr>
        <p:spPr/>
        <p:txBody>
          <a:bodyPr/>
          <a:lstStyle/>
          <a:p>
            <a:r>
              <a:rPr lang="en-US" dirty="0"/>
              <a:t>Examples of correlations of different magnitude and direction, with associated correlation coefficient r</a:t>
            </a:r>
          </a:p>
        </p:txBody>
      </p:sp>
      <p:sp>
        <p:nvSpPr>
          <p:cNvPr id="4" name="Slide Number Placeholder 3"/>
          <p:cNvSpPr>
            <a:spLocks noGrp="1"/>
          </p:cNvSpPr>
          <p:nvPr>
            <p:ph type="sldNum" sz="quarter" idx="4"/>
          </p:nvPr>
        </p:nvSpPr>
        <p:spPr/>
        <p:txBody>
          <a:bodyPr/>
          <a:lstStyle/>
          <a:p>
            <a:fld id="{7AD96CEF-24A8-C74F-A613-1FCB7E72B116}" type="slidenum">
              <a:rPr lang="uk-UA" smtClean="0"/>
              <a:pPr/>
              <a:t>14</a:t>
            </a:fld>
            <a:endParaRPr lang="uk-UA" dirty="0"/>
          </a:p>
        </p:txBody>
      </p:sp>
      <p:pic>
        <p:nvPicPr>
          <p:cNvPr id="5" name="Picture 4"/>
          <p:cNvPicPr>
            <a:picLocks noChangeAspect="1"/>
          </p:cNvPicPr>
          <p:nvPr/>
        </p:nvPicPr>
        <p:blipFill>
          <a:blip r:embed="rId2"/>
          <a:stretch>
            <a:fillRect/>
          </a:stretch>
        </p:blipFill>
        <p:spPr>
          <a:xfrm>
            <a:off x="1660701" y="3016333"/>
            <a:ext cx="5773764" cy="3764494"/>
          </a:xfrm>
          <a:prstGeom prst="rect">
            <a:avLst/>
          </a:prstGeom>
        </p:spPr>
      </p:pic>
    </p:spTree>
    <p:extLst>
      <p:ext uri="{BB962C8B-B14F-4D97-AF65-F5344CB8AC3E}">
        <p14:creationId xmlns:p14="http://schemas.microsoft.com/office/powerpoint/2010/main" val="187163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Correlograms</a:t>
            </a:r>
            <a:endParaRPr lang="en-US" dirty="0"/>
          </a:p>
        </p:txBody>
      </p:sp>
      <p:sp>
        <p:nvSpPr>
          <p:cNvPr id="3" name="Text Placeholder 2"/>
          <p:cNvSpPr>
            <a:spLocks noGrp="1"/>
          </p:cNvSpPr>
          <p:nvPr>
            <p:ph type="body" idx="1"/>
          </p:nvPr>
        </p:nvSpPr>
        <p:spPr/>
        <p:txBody>
          <a:bodyPr/>
          <a:lstStyle/>
          <a:p>
            <a:r>
              <a:rPr lang="en-US" dirty="0"/>
              <a:t>Dataset of over 200 glass fragments obtained during forensic work.</a:t>
            </a:r>
          </a:p>
          <a:p>
            <a:r>
              <a:rPr lang="en-US" dirty="0">
                <a:sym typeface="Wingdings"/>
              </a:rPr>
              <a:t>Correlations between minerals.</a:t>
            </a:r>
          </a:p>
          <a:p>
            <a:endParaRPr lang="en-US" dirty="0">
              <a:sym typeface="Wingdings"/>
            </a:endParaRPr>
          </a:p>
          <a:p>
            <a:endParaRPr lang="en-US" dirty="0">
              <a:sym typeface="Wingdings"/>
            </a:endParaRPr>
          </a:p>
          <a:p>
            <a:r>
              <a:rPr lang="en-US" dirty="0">
                <a:sym typeface="Wingdings"/>
              </a:rPr>
              <a:t>                                   </a:t>
            </a:r>
            <a:endParaRPr lang="en-US" dirty="0"/>
          </a:p>
          <a:p>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15</a:t>
            </a:fld>
            <a:endParaRPr lang="uk-UA" dirty="0"/>
          </a:p>
        </p:txBody>
      </p:sp>
      <p:pic>
        <p:nvPicPr>
          <p:cNvPr id="5" name="Picture 4"/>
          <p:cNvPicPr>
            <a:picLocks noChangeAspect="1"/>
          </p:cNvPicPr>
          <p:nvPr/>
        </p:nvPicPr>
        <p:blipFill>
          <a:blip r:embed="rId2"/>
          <a:stretch>
            <a:fillRect/>
          </a:stretch>
        </p:blipFill>
        <p:spPr>
          <a:xfrm>
            <a:off x="424640" y="3338782"/>
            <a:ext cx="3519218" cy="3519218"/>
          </a:xfrm>
          <a:prstGeom prst="rect">
            <a:avLst/>
          </a:prstGeom>
        </p:spPr>
      </p:pic>
      <p:pic>
        <p:nvPicPr>
          <p:cNvPr id="6" name="Picture 5"/>
          <p:cNvPicPr>
            <a:picLocks noChangeAspect="1"/>
          </p:cNvPicPr>
          <p:nvPr/>
        </p:nvPicPr>
        <p:blipFill>
          <a:blip r:embed="rId3"/>
          <a:stretch>
            <a:fillRect/>
          </a:stretch>
        </p:blipFill>
        <p:spPr>
          <a:xfrm>
            <a:off x="5229343" y="3338782"/>
            <a:ext cx="3519217" cy="3519217"/>
          </a:xfrm>
          <a:prstGeom prst="rect">
            <a:avLst/>
          </a:prstGeom>
        </p:spPr>
      </p:pic>
      <p:sp>
        <p:nvSpPr>
          <p:cNvPr id="7" name="Rounded Rectangular Callout 6"/>
          <p:cNvSpPr/>
          <p:nvPr/>
        </p:nvSpPr>
        <p:spPr>
          <a:xfrm>
            <a:off x="2250601" y="5356160"/>
            <a:ext cx="2978742" cy="341882"/>
          </a:xfrm>
          <a:prstGeom prst="wedgeRoundRectCallout">
            <a:avLst>
              <a:gd name="adj1" fmla="val -58814"/>
              <a:gd name="adj2" fmla="val -479992"/>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Not  visually suppressed</a:t>
            </a:r>
          </a:p>
        </p:txBody>
      </p:sp>
    </p:spTree>
    <p:extLst>
      <p:ext uri="{BB962C8B-B14F-4D97-AF65-F5344CB8AC3E}">
        <p14:creationId xmlns:p14="http://schemas.microsoft.com/office/powerpoint/2010/main" val="375844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a:t>
            </a:r>
          </a:p>
        </p:txBody>
      </p:sp>
      <p:sp>
        <p:nvSpPr>
          <p:cNvPr id="3" name="Text Placeholder 2"/>
          <p:cNvSpPr>
            <a:spLocks noGrp="1"/>
          </p:cNvSpPr>
          <p:nvPr>
            <p:ph type="body" idx="1"/>
          </p:nvPr>
        </p:nvSpPr>
        <p:spPr/>
        <p:txBody>
          <a:bodyPr/>
          <a:lstStyle/>
          <a:p>
            <a:r>
              <a:rPr lang="en-US" dirty="0"/>
              <a:t>Most high-dimensional datasets have multiple correlated variables that convey overlapping information.</a:t>
            </a:r>
          </a:p>
          <a:p>
            <a:r>
              <a:rPr lang="en-US" dirty="0"/>
              <a:t>Such datasets can be reduced to a smaller number of key dimensions without loss of much critical information.</a:t>
            </a:r>
          </a:p>
          <a:p>
            <a:pPr lvl="1"/>
            <a:r>
              <a:rPr lang="en-US" dirty="0"/>
              <a:t>dataset of multiple physical traits of people, including quantities such as each person’s height and weight, the lengths of their arms and legs, the circumferences of their waist, hips, and chest, etc. </a:t>
            </a:r>
          </a:p>
          <a:p>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16</a:t>
            </a:fld>
            <a:endParaRPr lang="uk-UA" dirty="0"/>
          </a:p>
        </p:txBody>
      </p:sp>
    </p:spTree>
    <p:extLst>
      <p:ext uri="{BB962C8B-B14F-4D97-AF65-F5344CB8AC3E}">
        <p14:creationId xmlns:p14="http://schemas.microsoft.com/office/powerpoint/2010/main" val="643220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Reduction-PCA</a:t>
            </a:r>
          </a:p>
        </p:txBody>
      </p:sp>
      <p:sp>
        <p:nvSpPr>
          <p:cNvPr id="3" name="Text Placeholder 2"/>
          <p:cNvSpPr>
            <a:spLocks noGrp="1"/>
          </p:cNvSpPr>
          <p:nvPr>
            <p:ph type="body" idx="1"/>
          </p:nvPr>
        </p:nvSpPr>
        <p:spPr/>
        <p:txBody>
          <a:bodyPr/>
          <a:lstStyle/>
          <a:p>
            <a:r>
              <a:rPr lang="en-US" dirty="0"/>
              <a:t>Principal components analysis (PCA)</a:t>
            </a:r>
          </a:p>
          <a:p>
            <a:r>
              <a:rPr lang="en-US" dirty="0"/>
              <a:t>PCA introduces a new set of variables, called principal components (PCs), by linear combination of the original variables in the data, standardized to zero mean and unit variance</a:t>
            </a:r>
          </a:p>
          <a:p>
            <a:r>
              <a:rPr lang="en-US" dirty="0"/>
              <a:t>The PCs are uncorrelated, and ordered such that the first component captures the largest possible amount of variation and subsequent components capture increasingly less. </a:t>
            </a:r>
          </a:p>
          <a:p>
            <a:r>
              <a:rPr lang="en-US" dirty="0"/>
              <a:t>Usually, key features in the data can be seen from only the first two or three PCs.</a:t>
            </a:r>
          </a:p>
          <a:p>
            <a:endParaRPr lang="en-US" dirty="0"/>
          </a:p>
          <a:p>
            <a:endParaRPr lang="en-US" dirty="0"/>
          </a:p>
          <a:p>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17</a:t>
            </a:fld>
            <a:endParaRPr lang="uk-UA" dirty="0"/>
          </a:p>
        </p:txBody>
      </p:sp>
    </p:spTree>
    <p:extLst>
      <p:ext uri="{BB962C8B-B14F-4D97-AF65-F5344CB8AC3E}">
        <p14:creationId xmlns:p14="http://schemas.microsoft.com/office/powerpoint/2010/main" val="395065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Reduction-PCA</a:t>
            </a:r>
          </a:p>
        </p:txBody>
      </p:sp>
      <p:sp>
        <p:nvSpPr>
          <p:cNvPr id="3" name="Text Placeholder 2"/>
          <p:cNvSpPr>
            <a:spLocks noGrp="1"/>
          </p:cNvSpPr>
          <p:nvPr>
            <p:ph type="body" idx="1"/>
          </p:nvPr>
        </p:nvSpPr>
        <p:spPr>
          <a:xfrm>
            <a:off x="457201" y="1643200"/>
            <a:ext cx="8424416" cy="4391281"/>
          </a:xfrm>
        </p:spPr>
        <p:txBody>
          <a:bodyPr/>
          <a:lstStyle/>
          <a:p>
            <a:pPr marL="692128" indent="-514350">
              <a:buFont typeface="+mj-lt"/>
              <a:buAutoNum type="alphaLcPeriod"/>
            </a:pPr>
            <a:r>
              <a:rPr lang="en-US" dirty="0"/>
              <a:t>The original data</a:t>
            </a:r>
          </a:p>
          <a:p>
            <a:pPr marL="692128" indent="-514350">
              <a:buFont typeface="+mj-lt"/>
              <a:buAutoNum type="alphaLcPeriod"/>
            </a:pPr>
            <a:r>
              <a:rPr lang="en-US" dirty="0"/>
              <a:t>Values scaled to zero mean and unit variance</a:t>
            </a:r>
          </a:p>
          <a:p>
            <a:pPr marL="692128" indent="-514350">
              <a:buFont typeface="+mj-lt"/>
              <a:buAutoNum type="alphaLcPeriod"/>
            </a:pPr>
            <a:r>
              <a:rPr lang="en-US" dirty="0"/>
              <a:t>Data projected into the new coordinates (equivalent to a rotation of the data points around the origin.)</a:t>
            </a:r>
          </a:p>
        </p:txBody>
      </p:sp>
      <p:sp>
        <p:nvSpPr>
          <p:cNvPr id="4" name="Slide Number Placeholder 3"/>
          <p:cNvSpPr>
            <a:spLocks noGrp="1"/>
          </p:cNvSpPr>
          <p:nvPr>
            <p:ph type="sldNum" sz="quarter" idx="4"/>
          </p:nvPr>
        </p:nvSpPr>
        <p:spPr/>
        <p:txBody>
          <a:bodyPr/>
          <a:lstStyle/>
          <a:p>
            <a:fld id="{7AD96CEF-24A8-C74F-A613-1FCB7E72B116}" type="slidenum">
              <a:rPr lang="uk-UA" smtClean="0"/>
              <a:pPr/>
              <a:t>18</a:t>
            </a:fld>
            <a:endParaRPr lang="uk-UA" dirty="0"/>
          </a:p>
        </p:txBody>
      </p:sp>
      <p:pic>
        <p:nvPicPr>
          <p:cNvPr id="5" name="Picture 4"/>
          <p:cNvPicPr>
            <a:picLocks noChangeAspect="1"/>
          </p:cNvPicPr>
          <p:nvPr/>
        </p:nvPicPr>
        <p:blipFill>
          <a:blip r:embed="rId3"/>
          <a:stretch>
            <a:fillRect/>
          </a:stretch>
        </p:blipFill>
        <p:spPr>
          <a:xfrm>
            <a:off x="-2" y="3660371"/>
            <a:ext cx="9144000" cy="3197629"/>
          </a:xfrm>
          <a:prstGeom prst="rect">
            <a:avLst/>
          </a:prstGeom>
        </p:spPr>
      </p:pic>
    </p:spTree>
    <p:extLst>
      <p:ext uri="{BB962C8B-B14F-4D97-AF65-F5344CB8AC3E}">
        <p14:creationId xmlns:p14="http://schemas.microsoft.com/office/powerpoint/2010/main" val="417793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193623" y="4123816"/>
            <a:ext cx="2734184" cy="2734184"/>
          </a:xfrm>
          <a:prstGeom prst="rect">
            <a:avLst/>
          </a:prstGeom>
        </p:spPr>
      </p:pic>
      <p:sp>
        <p:nvSpPr>
          <p:cNvPr id="2" name="Title 1"/>
          <p:cNvSpPr>
            <a:spLocks noGrp="1"/>
          </p:cNvSpPr>
          <p:nvPr>
            <p:ph type="title"/>
          </p:nvPr>
        </p:nvSpPr>
        <p:spPr/>
        <p:txBody>
          <a:bodyPr/>
          <a:lstStyle/>
          <a:p>
            <a:r>
              <a:rPr lang="en-US" dirty="0"/>
              <a:t>Dimension Reduction-PCA</a:t>
            </a:r>
          </a:p>
        </p:txBody>
      </p:sp>
      <p:sp>
        <p:nvSpPr>
          <p:cNvPr id="3" name="Text Placeholder 2"/>
          <p:cNvSpPr>
            <a:spLocks noGrp="1"/>
          </p:cNvSpPr>
          <p:nvPr>
            <p:ph type="body" idx="1"/>
          </p:nvPr>
        </p:nvSpPr>
        <p:spPr/>
        <p:txBody>
          <a:bodyPr/>
          <a:lstStyle/>
          <a:p>
            <a:r>
              <a:rPr lang="en-US" dirty="0"/>
              <a:t>PCs are linear combinations of the original variables.</a:t>
            </a:r>
          </a:p>
          <a:p>
            <a:r>
              <a:rPr lang="en-US" dirty="0"/>
              <a:t>We can represent the original variables as arrows indicating to what extent they contribute to the PCs.</a:t>
            </a:r>
          </a:p>
          <a:p>
            <a:pPr lvl="1"/>
            <a:r>
              <a:rPr lang="en-US" dirty="0"/>
              <a:t>Barium and sodium contribute primarily to PC 1 and not to PC 2</a:t>
            </a:r>
          </a:p>
          <a:p>
            <a:pPr lvl="1"/>
            <a:r>
              <a:rPr lang="en-US" dirty="0"/>
              <a:t>Calcium and potassium contribute primarily to PC 2 and not to PC 1,</a:t>
            </a:r>
          </a:p>
          <a:p>
            <a:pPr lvl="1"/>
            <a:r>
              <a:rPr lang="en-US" dirty="0"/>
              <a:t> Other variables contribute in varying amounts to both components.</a:t>
            </a:r>
          </a:p>
          <a:p>
            <a:endParaRPr lang="en-US" dirty="0"/>
          </a:p>
          <a:p>
            <a:endParaRPr lang="en-US" dirty="0"/>
          </a:p>
          <a:p>
            <a:endParaRPr lang="en-US" dirty="0"/>
          </a:p>
        </p:txBody>
      </p:sp>
      <p:sp>
        <p:nvSpPr>
          <p:cNvPr id="4" name="Slide Number Placeholder 3"/>
          <p:cNvSpPr>
            <a:spLocks noGrp="1"/>
          </p:cNvSpPr>
          <p:nvPr>
            <p:ph type="sldNum" sz="quarter" idx="4"/>
          </p:nvPr>
        </p:nvSpPr>
        <p:spPr/>
        <p:txBody>
          <a:bodyPr/>
          <a:lstStyle/>
          <a:p>
            <a:fld id="{7AD96CEF-24A8-C74F-A613-1FCB7E72B116}" type="slidenum">
              <a:rPr lang="uk-UA" smtClean="0"/>
              <a:pPr/>
              <a:t>19</a:t>
            </a:fld>
            <a:endParaRPr lang="uk-UA" dirty="0"/>
          </a:p>
        </p:txBody>
      </p:sp>
    </p:spTree>
    <p:extLst>
      <p:ext uri="{BB962C8B-B14F-4D97-AF65-F5344CB8AC3E}">
        <p14:creationId xmlns:p14="http://schemas.microsoft.com/office/powerpoint/2010/main" val="330372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Proportions</a:t>
            </a:r>
          </a:p>
        </p:txBody>
      </p:sp>
      <p:sp>
        <p:nvSpPr>
          <p:cNvPr id="3" name="Text Placeholder 2"/>
          <p:cNvSpPr>
            <a:spLocks noGrp="1"/>
          </p:cNvSpPr>
          <p:nvPr>
            <p:ph type="body" idx="1"/>
          </p:nvPr>
        </p:nvSpPr>
        <p:spPr/>
        <p:txBody>
          <a:bodyPr/>
          <a:lstStyle/>
          <a:p>
            <a:r>
              <a:rPr lang="en-US" dirty="0"/>
              <a:t>We may want to drill down further and break down a dataset by multiple categorical variables at once.</a:t>
            </a:r>
          </a:p>
          <a:p>
            <a:pPr lvl="1"/>
            <a:r>
              <a:rPr lang="en-US" dirty="0"/>
              <a:t>We could be interested in the proportions of seats by party and by the gender of the representatives.</a:t>
            </a:r>
          </a:p>
        </p:txBody>
      </p:sp>
      <p:sp>
        <p:nvSpPr>
          <p:cNvPr id="4" name="Slide Number Placeholder 3"/>
          <p:cNvSpPr>
            <a:spLocks noGrp="1"/>
          </p:cNvSpPr>
          <p:nvPr>
            <p:ph type="sldNum" sz="quarter" idx="4"/>
          </p:nvPr>
        </p:nvSpPr>
        <p:spPr/>
        <p:txBody>
          <a:bodyPr/>
          <a:lstStyle/>
          <a:p>
            <a:fld id="{7AD96CEF-24A8-C74F-A613-1FCB7E72B116}" type="slidenum">
              <a:rPr lang="uk-UA" smtClean="0"/>
              <a:pPr/>
              <a:t>2</a:t>
            </a:fld>
            <a:endParaRPr lang="uk-UA" dirty="0"/>
          </a:p>
        </p:txBody>
      </p:sp>
    </p:spTree>
    <p:extLst>
      <p:ext uri="{BB962C8B-B14F-4D97-AF65-F5344CB8AC3E}">
        <p14:creationId xmlns:p14="http://schemas.microsoft.com/office/powerpoint/2010/main" val="2857136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Reduction-PCA</a:t>
            </a:r>
          </a:p>
        </p:txBody>
      </p:sp>
      <p:sp>
        <p:nvSpPr>
          <p:cNvPr id="3" name="Text Placeholder 2"/>
          <p:cNvSpPr>
            <a:spLocks noGrp="1"/>
          </p:cNvSpPr>
          <p:nvPr>
            <p:ph type="body" idx="1"/>
          </p:nvPr>
        </p:nvSpPr>
        <p:spPr/>
        <p:txBody>
          <a:bodyPr/>
          <a:lstStyle/>
          <a:p>
            <a:r>
              <a:rPr lang="en-US" dirty="0"/>
              <a:t>We project the original data into the PC space</a:t>
            </a:r>
          </a:p>
          <a:p>
            <a:pPr lvl="1"/>
            <a:r>
              <a:rPr lang="en-US" dirty="0"/>
              <a:t>We see a defined clustering of distinct types of glass fragments.</a:t>
            </a:r>
          </a:p>
          <a:p>
            <a:pPr lvl="1"/>
            <a:r>
              <a:rPr lang="en-US" dirty="0"/>
              <a:t>Fragments from both headlamps and windows fall into clearly delineated regions in the PC plot</a:t>
            </a:r>
          </a:p>
          <a:p>
            <a:pPr lvl="1"/>
            <a:r>
              <a:rPr lang="en-US" dirty="0"/>
              <a:t>Fragments from tableware and from containers are a little more spread out</a:t>
            </a:r>
          </a:p>
        </p:txBody>
      </p:sp>
      <p:sp>
        <p:nvSpPr>
          <p:cNvPr id="4" name="Slide Number Placeholder 3"/>
          <p:cNvSpPr>
            <a:spLocks noGrp="1"/>
          </p:cNvSpPr>
          <p:nvPr>
            <p:ph type="sldNum" sz="quarter" idx="4"/>
          </p:nvPr>
        </p:nvSpPr>
        <p:spPr/>
        <p:txBody>
          <a:bodyPr/>
          <a:lstStyle/>
          <a:p>
            <a:fld id="{7AD96CEF-24A8-C74F-A613-1FCB7E72B116}" type="slidenum">
              <a:rPr lang="uk-UA" smtClean="0"/>
              <a:pPr/>
              <a:t>20</a:t>
            </a:fld>
            <a:endParaRPr lang="uk-UA" dirty="0"/>
          </a:p>
        </p:txBody>
      </p:sp>
      <p:pic>
        <p:nvPicPr>
          <p:cNvPr id="5" name="Picture 4"/>
          <p:cNvPicPr>
            <a:picLocks noChangeAspect="1"/>
          </p:cNvPicPr>
          <p:nvPr/>
        </p:nvPicPr>
        <p:blipFill>
          <a:blip r:embed="rId3"/>
          <a:stretch>
            <a:fillRect/>
          </a:stretch>
        </p:blipFill>
        <p:spPr>
          <a:xfrm>
            <a:off x="2075236" y="4072355"/>
            <a:ext cx="4497629" cy="2776536"/>
          </a:xfrm>
          <a:prstGeom prst="rect">
            <a:avLst/>
          </a:prstGeom>
        </p:spPr>
      </p:pic>
    </p:spTree>
    <p:extLst>
      <p:ext uri="{BB962C8B-B14F-4D97-AF65-F5344CB8AC3E}">
        <p14:creationId xmlns:p14="http://schemas.microsoft.com/office/powerpoint/2010/main" val="1610442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Data</a:t>
            </a:r>
          </a:p>
        </p:txBody>
      </p:sp>
      <p:sp>
        <p:nvSpPr>
          <p:cNvPr id="3" name="Text Placeholder 2"/>
          <p:cNvSpPr>
            <a:spLocks noGrp="1"/>
          </p:cNvSpPr>
          <p:nvPr>
            <p:ph type="body" idx="1"/>
          </p:nvPr>
        </p:nvSpPr>
        <p:spPr/>
        <p:txBody>
          <a:bodyPr/>
          <a:lstStyle/>
          <a:p>
            <a:r>
              <a:rPr lang="en-US" dirty="0"/>
              <a:t>A special case of multivariate quantitative data is paired data: data where there are two or more measurements of the same quantity under slightly different conditions. </a:t>
            </a:r>
          </a:p>
          <a:p>
            <a:pPr lvl="1"/>
            <a:r>
              <a:rPr lang="en-US" dirty="0"/>
              <a:t>Two comparable measurements on each subject (e.g., the length of the right and the left arm of a person)</a:t>
            </a:r>
          </a:p>
          <a:p>
            <a:pPr lvl="1"/>
            <a:r>
              <a:rPr lang="en-US" dirty="0"/>
              <a:t>repeat measurements on the same subject at different time points (e.g., a person’s weight at two different times during the year)</a:t>
            </a:r>
          </a:p>
          <a:p>
            <a:pPr lvl="1"/>
            <a:r>
              <a:rPr lang="en-US" dirty="0"/>
              <a:t>measurements on two closely related subjects (e.g., the heights of two identical twins).</a:t>
            </a:r>
          </a:p>
          <a:p>
            <a:r>
              <a:rPr lang="en-US" dirty="0"/>
              <a:t>An excellent choice in this case is a simple scatterplot on top of a diagonal line marking x = y. </a:t>
            </a:r>
          </a:p>
        </p:txBody>
      </p:sp>
      <p:sp>
        <p:nvSpPr>
          <p:cNvPr id="4" name="Slide Number Placeholder 3"/>
          <p:cNvSpPr>
            <a:spLocks noGrp="1"/>
          </p:cNvSpPr>
          <p:nvPr>
            <p:ph type="sldNum" sz="quarter" idx="4"/>
          </p:nvPr>
        </p:nvSpPr>
        <p:spPr/>
        <p:txBody>
          <a:bodyPr/>
          <a:lstStyle/>
          <a:p>
            <a:fld id="{7AD96CEF-24A8-C74F-A613-1FCB7E72B116}" type="slidenum">
              <a:rPr lang="uk-UA" smtClean="0"/>
              <a:pPr/>
              <a:t>21</a:t>
            </a:fld>
            <a:endParaRPr lang="uk-UA" dirty="0"/>
          </a:p>
        </p:txBody>
      </p:sp>
    </p:spTree>
    <p:extLst>
      <p:ext uri="{BB962C8B-B14F-4D97-AF65-F5344CB8AC3E}">
        <p14:creationId xmlns:p14="http://schemas.microsoft.com/office/powerpoint/2010/main" val="4232775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Data</a:t>
            </a:r>
          </a:p>
        </p:txBody>
      </p:sp>
      <p:sp>
        <p:nvSpPr>
          <p:cNvPr id="3" name="Text Placeholder 2"/>
          <p:cNvSpPr>
            <a:spLocks noGrp="1"/>
          </p:cNvSpPr>
          <p:nvPr>
            <p:ph type="body" idx="1"/>
          </p:nvPr>
        </p:nvSpPr>
        <p:spPr/>
        <p:txBody>
          <a:bodyPr/>
          <a:lstStyle/>
          <a:p>
            <a:r>
              <a:rPr lang="en-US" dirty="0"/>
              <a:t>The carbon dioxide (CO2) emissions per person, measured for 166 countries both in 1970 and in 2010</a:t>
            </a:r>
          </a:p>
          <a:p>
            <a:pPr lvl="1"/>
            <a:r>
              <a:rPr lang="en-US" dirty="0"/>
              <a:t>Most points are relatively close to the diagonal line. </a:t>
            </a:r>
          </a:p>
          <a:p>
            <a:pPr lvl="1"/>
            <a:r>
              <a:rPr lang="en-US" dirty="0"/>
              <a:t>Points are systematically shifted upwards relative to the diagonal line.</a:t>
            </a:r>
          </a:p>
          <a:p>
            <a:pPr lvl="1"/>
            <a:r>
              <a:rPr lang="en-US" dirty="0"/>
              <a:t>The majority of countries have seen an increase in CO2 emissions.</a:t>
            </a:r>
          </a:p>
        </p:txBody>
      </p:sp>
      <p:sp>
        <p:nvSpPr>
          <p:cNvPr id="4" name="Slide Number Placeholder 3"/>
          <p:cNvSpPr>
            <a:spLocks noGrp="1"/>
          </p:cNvSpPr>
          <p:nvPr>
            <p:ph type="sldNum" sz="quarter" idx="4"/>
          </p:nvPr>
        </p:nvSpPr>
        <p:spPr/>
        <p:txBody>
          <a:bodyPr/>
          <a:lstStyle/>
          <a:p>
            <a:fld id="{7AD96CEF-24A8-C74F-A613-1FCB7E72B116}" type="slidenum">
              <a:rPr lang="uk-UA" smtClean="0"/>
              <a:pPr/>
              <a:t>22</a:t>
            </a:fld>
            <a:endParaRPr lang="uk-UA" dirty="0"/>
          </a:p>
        </p:txBody>
      </p:sp>
      <p:pic>
        <p:nvPicPr>
          <p:cNvPr id="5" name="Picture 4"/>
          <p:cNvPicPr>
            <a:picLocks noChangeAspect="1"/>
          </p:cNvPicPr>
          <p:nvPr/>
        </p:nvPicPr>
        <p:blipFill>
          <a:blip r:embed="rId3"/>
          <a:stretch>
            <a:fillRect/>
          </a:stretch>
        </p:blipFill>
        <p:spPr>
          <a:xfrm>
            <a:off x="2854677" y="3753653"/>
            <a:ext cx="3449274" cy="3104347"/>
          </a:xfrm>
          <a:prstGeom prst="rect">
            <a:avLst/>
          </a:prstGeom>
        </p:spPr>
      </p:pic>
    </p:spTree>
    <p:extLst>
      <p:ext uri="{BB962C8B-B14F-4D97-AF65-F5344CB8AC3E}">
        <p14:creationId xmlns:p14="http://schemas.microsoft.com/office/powerpoint/2010/main" val="2385047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slopegraph</a:t>
            </a:r>
            <a:endParaRPr lang="en-US" dirty="0"/>
          </a:p>
        </p:txBody>
      </p:sp>
      <p:sp>
        <p:nvSpPr>
          <p:cNvPr id="3" name="Text Placeholder 2"/>
          <p:cNvSpPr>
            <a:spLocks noGrp="1"/>
          </p:cNvSpPr>
          <p:nvPr>
            <p:ph type="body" idx="1"/>
          </p:nvPr>
        </p:nvSpPr>
        <p:spPr/>
        <p:txBody>
          <a:bodyPr/>
          <a:lstStyle/>
          <a:p>
            <a:r>
              <a:rPr lang="en-US" dirty="0"/>
              <a:t>If we have only a small number of observations, we can draw individual measurements as dots arranged into two columns.</a:t>
            </a:r>
          </a:p>
          <a:p>
            <a:r>
              <a:rPr lang="en-US" dirty="0"/>
              <a:t>Paired dots connected with a line.</a:t>
            </a:r>
          </a:p>
          <a:p>
            <a:r>
              <a:rPr lang="en-US" dirty="0"/>
              <a:t>Slopes highlight the magnitude &amp; direction of change.</a:t>
            </a:r>
          </a:p>
        </p:txBody>
      </p:sp>
      <p:sp>
        <p:nvSpPr>
          <p:cNvPr id="4" name="Slide Number Placeholder 3"/>
          <p:cNvSpPr>
            <a:spLocks noGrp="1"/>
          </p:cNvSpPr>
          <p:nvPr>
            <p:ph type="sldNum" sz="quarter" idx="4"/>
          </p:nvPr>
        </p:nvSpPr>
        <p:spPr/>
        <p:txBody>
          <a:bodyPr/>
          <a:lstStyle/>
          <a:p>
            <a:fld id="{7AD96CEF-24A8-C74F-A613-1FCB7E72B116}" type="slidenum">
              <a:rPr lang="uk-UA" smtClean="0"/>
              <a:pPr/>
              <a:t>23</a:t>
            </a:fld>
            <a:endParaRPr lang="uk-UA" dirty="0"/>
          </a:p>
        </p:txBody>
      </p:sp>
      <p:pic>
        <p:nvPicPr>
          <p:cNvPr id="5" name="Picture 4"/>
          <p:cNvPicPr>
            <a:picLocks noChangeAspect="1"/>
          </p:cNvPicPr>
          <p:nvPr/>
        </p:nvPicPr>
        <p:blipFill>
          <a:blip r:embed="rId2"/>
          <a:stretch>
            <a:fillRect/>
          </a:stretch>
        </p:blipFill>
        <p:spPr>
          <a:xfrm>
            <a:off x="1630231" y="3990648"/>
            <a:ext cx="2867352" cy="2867352"/>
          </a:xfrm>
          <a:prstGeom prst="rect">
            <a:avLst/>
          </a:prstGeom>
        </p:spPr>
      </p:pic>
      <p:pic>
        <p:nvPicPr>
          <p:cNvPr id="6" name="Picture 5"/>
          <p:cNvPicPr>
            <a:picLocks noChangeAspect="1"/>
          </p:cNvPicPr>
          <p:nvPr/>
        </p:nvPicPr>
        <p:blipFill>
          <a:blip r:embed="rId3"/>
          <a:stretch>
            <a:fillRect/>
          </a:stretch>
        </p:blipFill>
        <p:spPr>
          <a:xfrm>
            <a:off x="5395667" y="3990647"/>
            <a:ext cx="1876540" cy="2867353"/>
          </a:xfrm>
          <a:prstGeom prst="rect">
            <a:avLst/>
          </a:prstGeom>
        </p:spPr>
      </p:pic>
    </p:spTree>
    <p:extLst>
      <p:ext uri="{BB962C8B-B14F-4D97-AF65-F5344CB8AC3E}">
        <p14:creationId xmlns:p14="http://schemas.microsoft.com/office/powerpoint/2010/main" val="644639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3FB-2F49-4A7A-BCE7-66FC4DE63491}"/>
              </a:ext>
            </a:extLst>
          </p:cNvPr>
          <p:cNvSpPr>
            <a:spLocks noGrp="1"/>
          </p:cNvSpPr>
          <p:nvPr>
            <p:ph type="title"/>
          </p:nvPr>
        </p:nvSpPr>
        <p:spPr/>
        <p:txBody>
          <a:bodyPr/>
          <a:lstStyle/>
          <a:p>
            <a:r>
              <a:rPr lang="en-US" dirty="0"/>
              <a:t>ggplot2</a:t>
            </a:r>
          </a:p>
        </p:txBody>
      </p:sp>
      <p:sp>
        <p:nvSpPr>
          <p:cNvPr id="3" name="Text Placeholder 2">
            <a:extLst>
              <a:ext uri="{FF2B5EF4-FFF2-40B4-BE49-F238E27FC236}">
                <a16:creationId xmlns:a16="http://schemas.microsoft.com/office/drawing/2014/main" id="{056A19ED-30E1-4857-A9AB-6F0364009E55}"/>
              </a:ext>
            </a:extLst>
          </p:cNvPr>
          <p:cNvSpPr>
            <a:spLocks noGrp="1"/>
          </p:cNvSpPr>
          <p:nvPr>
            <p:ph type="body" idx="1"/>
          </p:nvPr>
        </p:nvSpPr>
        <p:spPr/>
        <p:txBody>
          <a:bodyPr/>
          <a:lstStyle/>
          <a:p>
            <a:r>
              <a:rPr lang="en-US" dirty="0"/>
              <a:t>ggplot2 is based on the grammar of graphics, </a:t>
            </a:r>
          </a:p>
          <a:p>
            <a:pPr lvl="1"/>
            <a:r>
              <a:rPr lang="en-US" dirty="0"/>
              <a:t>the idea that you can build every graph from the same components: a data set, a coordinate system, and </a:t>
            </a:r>
            <a:r>
              <a:rPr lang="en-US" dirty="0" err="1"/>
              <a:t>geoms</a:t>
            </a:r>
            <a:r>
              <a:rPr lang="en-US" dirty="0"/>
              <a:t>—visual marks that represent data points</a:t>
            </a:r>
          </a:p>
          <a:p>
            <a:endParaRPr lang="en-US" dirty="0"/>
          </a:p>
          <a:p>
            <a:endParaRPr lang="en-US" dirty="0"/>
          </a:p>
          <a:p>
            <a:r>
              <a:rPr lang="en-US" dirty="0"/>
              <a:t>To display values, map variables in the data to visual properties of the </a:t>
            </a:r>
            <a:r>
              <a:rPr lang="en-US" dirty="0" err="1"/>
              <a:t>geom</a:t>
            </a:r>
            <a:r>
              <a:rPr lang="en-US" dirty="0"/>
              <a:t> (aesthetics) like size, color, and x and y locations.</a:t>
            </a:r>
          </a:p>
        </p:txBody>
      </p:sp>
      <p:sp>
        <p:nvSpPr>
          <p:cNvPr id="4" name="Slide Number Placeholder 3">
            <a:extLst>
              <a:ext uri="{FF2B5EF4-FFF2-40B4-BE49-F238E27FC236}">
                <a16:creationId xmlns:a16="http://schemas.microsoft.com/office/drawing/2014/main" id="{8CDA7D7D-3625-4F39-B862-58E3181C8DB8}"/>
              </a:ext>
            </a:extLst>
          </p:cNvPr>
          <p:cNvSpPr>
            <a:spLocks noGrp="1"/>
          </p:cNvSpPr>
          <p:nvPr>
            <p:ph type="sldNum" sz="quarter" idx="4"/>
          </p:nvPr>
        </p:nvSpPr>
        <p:spPr/>
        <p:txBody>
          <a:bodyPr/>
          <a:lstStyle/>
          <a:p>
            <a:fld id="{7AD96CEF-24A8-C74F-A613-1FCB7E72B116}" type="slidenum">
              <a:rPr lang="uk-UA" smtClean="0"/>
              <a:pPr/>
              <a:t>24</a:t>
            </a:fld>
            <a:endParaRPr lang="uk-UA" dirty="0"/>
          </a:p>
        </p:txBody>
      </p:sp>
      <p:pic>
        <p:nvPicPr>
          <p:cNvPr id="6" name="Picture 5" descr="Table&#10;&#10;Description automatically generated">
            <a:extLst>
              <a:ext uri="{FF2B5EF4-FFF2-40B4-BE49-F238E27FC236}">
                <a16:creationId xmlns:a16="http://schemas.microsoft.com/office/drawing/2014/main" id="{D913150B-6F4F-4107-B78A-3E36FF85D6D4}"/>
              </a:ext>
            </a:extLst>
          </p:cNvPr>
          <p:cNvPicPr>
            <a:picLocks noChangeAspect="1"/>
          </p:cNvPicPr>
          <p:nvPr/>
        </p:nvPicPr>
        <p:blipFill>
          <a:blip r:embed="rId3"/>
          <a:stretch>
            <a:fillRect/>
          </a:stretch>
        </p:blipFill>
        <p:spPr>
          <a:xfrm>
            <a:off x="2495161" y="3183727"/>
            <a:ext cx="3334149" cy="1016797"/>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104D3112-4330-4291-8D5B-2555B71DBEAA}"/>
              </a:ext>
            </a:extLst>
          </p:cNvPr>
          <p:cNvPicPr>
            <a:picLocks noChangeAspect="1"/>
          </p:cNvPicPr>
          <p:nvPr/>
        </p:nvPicPr>
        <p:blipFill>
          <a:blip r:embed="rId4"/>
          <a:stretch>
            <a:fillRect/>
          </a:stretch>
        </p:blipFill>
        <p:spPr>
          <a:xfrm>
            <a:off x="2669370" y="5664476"/>
            <a:ext cx="3159939" cy="1056945"/>
          </a:xfrm>
          <a:prstGeom prst="rect">
            <a:avLst/>
          </a:prstGeom>
        </p:spPr>
      </p:pic>
    </p:spTree>
    <p:extLst>
      <p:ext uri="{BB962C8B-B14F-4D97-AF65-F5344CB8AC3E}">
        <p14:creationId xmlns:p14="http://schemas.microsoft.com/office/powerpoint/2010/main" val="3118768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5EF9-9B59-485E-855C-15DE6E901700}"/>
              </a:ext>
            </a:extLst>
          </p:cNvPr>
          <p:cNvSpPr>
            <a:spLocks noGrp="1"/>
          </p:cNvSpPr>
          <p:nvPr>
            <p:ph type="title"/>
          </p:nvPr>
        </p:nvSpPr>
        <p:spPr/>
        <p:txBody>
          <a:bodyPr/>
          <a:lstStyle/>
          <a:p>
            <a:r>
              <a:rPr lang="en-US" dirty="0"/>
              <a:t>ggplot2</a:t>
            </a:r>
          </a:p>
        </p:txBody>
      </p:sp>
      <p:sp>
        <p:nvSpPr>
          <p:cNvPr id="3" name="Text Placeholder 2">
            <a:extLst>
              <a:ext uri="{FF2B5EF4-FFF2-40B4-BE49-F238E27FC236}">
                <a16:creationId xmlns:a16="http://schemas.microsoft.com/office/drawing/2014/main" id="{DF48DB43-143F-42FE-9E6C-D2FE994F9094}"/>
              </a:ext>
            </a:extLst>
          </p:cNvPr>
          <p:cNvSpPr>
            <a:spLocks noGrp="1"/>
          </p:cNvSpPr>
          <p:nvPr>
            <p:ph type="body" idx="1"/>
          </p:nvPr>
        </p:nvSpPr>
        <p:spPr/>
        <p:txBody>
          <a:bodyPr/>
          <a:lstStyle/>
          <a:p>
            <a:r>
              <a:rPr lang="en-US" dirty="0"/>
              <a:t>Complete the template below to build a graph.</a:t>
            </a:r>
          </a:p>
        </p:txBody>
      </p:sp>
      <p:sp>
        <p:nvSpPr>
          <p:cNvPr id="4" name="Slide Number Placeholder 3">
            <a:extLst>
              <a:ext uri="{FF2B5EF4-FFF2-40B4-BE49-F238E27FC236}">
                <a16:creationId xmlns:a16="http://schemas.microsoft.com/office/drawing/2014/main" id="{3B234F50-37F4-4CFC-967E-75567240F55A}"/>
              </a:ext>
            </a:extLst>
          </p:cNvPr>
          <p:cNvSpPr>
            <a:spLocks noGrp="1"/>
          </p:cNvSpPr>
          <p:nvPr>
            <p:ph type="sldNum" sz="quarter" idx="4"/>
          </p:nvPr>
        </p:nvSpPr>
        <p:spPr/>
        <p:txBody>
          <a:bodyPr/>
          <a:lstStyle/>
          <a:p>
            <a:fld id="{7AD96CEF-24A8-C74F-A613-1FCB7E72B116}" type="slidenum">
              <a:rPr lang="uk-UA" smtClean="0"/>
              <a:pPr/>
              <a:t>25</a:t>
            </a:fld>
            <a:endParaRPr lang="uk-UA" dirty="0"/>
          </a:p>
        </p:txBody>
      </p:sp>
      <p:pic>
        <p:nvPicPr>
          <p:cNvPr id="6" name="Picture 5" descr="Text&#10;&#10;Description automatically generated">
            <a:extLst>
              <a:ext uri="{FF2B5EF4-FFF2-40B4-BE49-F238E27FC236}">
                <a16:creationId xmlns:a16="http://schemas.microsoft.com/office/drawing/2014/main" id="{EBA00FC8-A4F7-4344-8EA7-EE6794BDC500}"/>
              </a:ext>
            </a:extLst>
          </p:cNvPr>
          <p:cNvPicPr>
            <a:picLocks noChangeAspect="1"/>
          </p:cNvPicPr>
          <p:nvPr/>
        </p:nvPicPr>
        <p:blipFill>
          <a:blip r:embed="rId3"/>
          <a:stretch>
            <a:fillRect/>
          </a:stretch>
        </p:blipFill>
        <p:spPr>
          <a:xfrm>
            <a:off x="2314575" y="2490775"/>
            <a:ext cx="3824645" cy="4098767"/>
          </a:xfrm>
          <a:prstGeom prst="rect">
            <a:avLst/>
          </a:prstGeom>
        </p:spPr>
      </p:pic>
      <p:sp>
        <p:nvSpPr>
          <p:cNvPr id="7" name="Rectangle 6">
            <a:extLst>
              <a:ext uri="{FF2B5EF4-FFF2-40B4-BE49-F238E27FC236}">
                <a16:creationId xmlns:a16="http://schemas.microsoft.com/office/drawing/2014/main" id="{F5CBAC95-38BA-4B13-A715-8D9CC63D5D6A}"/>
              </a:ext>
            </a:extLst>
          </p:cNvPr>
          <p:cNvSpPr/>
          <p:nvPr/>
        </p:nvSpPr>
        <p:spPr>
          <a:xfrm>
            <a:off x="2314575" y="2490775"/>
            <a:ext cx="3824645" cy="181690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33F924-D040-41B8-B1C6-4C5B0E1135D8}"/>
              </a:ext>
            </a:extLst>
          </p:cNvPr>
          <p:cNvSpPr/>
          <p:nvPr/>
        </p:nvSpPr>
        <p:spPr>
          <a:xfrm>
            <a:off x="2314574" y="4379500"/>
            <a:ext cx="3824645" cy="50682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DA5849B-0D36-4467-887E-2A03DF10F30F}"/>
              </a:ext>
            </a:extLst>
          </p:cNvPr>
          <p:cNvSpPr/>
          <p:nvPr/>
        </p:nvSpPr>
        <p:spPr>
          <a:xfrm>
            <a:off x="2314575" y="4961387"/>
            <a:ext cx="3824645" cy="772513"/>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3FD20C-CFCD-4344-8F71-1BFF719BDDFD}"/>
              </a:ext>
            </a:extLst>
          </p:cNvPr>
          <p:cNvSpPr/>
          <p:nvPr/>
        </p:nvSpPr>
        <p:spPr>
          <a:xfrm>
            <a:off x="2314575" y="6070200"/>
            <a:ext cx="3824645" cy="50682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0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Proportions Gone Wrong</a:t>
            </a:r>
          </a:p>
        </p:txBody>
      </p:sp>
      <p:sp>
        <p:nvSpPr>
          <p:cNvPr id="3" name="Text Placeholder 2"/>
          <p:cNvSpPr>
            <a:spLocks noGrp="1"/>
          </p:cNvSpPr>
          <p:nvPr>
            <p:ph type="body" idx="1"/>
          </p:nvPr>
        </p:nvSpPr>
        <p:spPr/>
        <p:txBody>
          <a:bodyPr/>
          <a:lstStyle/>
          <a:p>
            <a:r>
              <a:rPr lang="en-US" dirty="0"/>
              <a:t>A dataset of 106 bridges in Pittsburgh. </a:t>
            </a:r>
          </a:p>
          <a:p>
            <a:pPr lvl="1"/>
            <a:r>
              <a:rPr lang="en-US" dirty="0"/>
              <a:t>material from which they are constructed (steel, iron, or wood),</a:t>
            </a:r>
          </a:p>
          <a:p>
            <a:pPr lvl="1"/>
            <a:r>
              <a:rPr lang="en-US" dirty="0"/>
              <a:t>based on the year of erection, bridges are grouped into distinct categories, such as </a:t>
            </a:r>
            <a:r>
              <a:rPr lang="en-US" dirty="0">
                <a:solidFill>
                  <a:srgbClr val="984807"/>
                </a:solidFill>
              </a:rPr>
              <a:t>crafts</a:t>
            </a:r>
            <a:r>
              <a:rPr lang="en-US" dirty="0"/>
              <a:t> and </a:t>
            </a:r>
            <a:r>
              <a:rPr lang="en-US" dirty="0">
                <a:solidFill>
                  <a:srgbClr val="984807"/>
                </a:solidFill>
              </a:rPr>
              <a:t>modern.</a:t>
            </a:r>
          </a:p>
          <a:p>
            <a:pPr lvl="1"/>
            <a:r>
              <a:rPr lang="en-US" dirty="0"/>
              <a:t>On which river?</a:t>
            </a:r>
          </a:p>
        </p:txBody>
      </p:sp>
      <p:sp>
        <p:nvSpPr>
          <p:cNvPr id="4" name="Slide Number Placeholder 3"/>
          <p:cNvSpPr>
            <a:spLocks noGrp="1"/>
          </p:cNvSpPr>
          <p:nvPr>
            <p:ph type="sldNum" sz="quarter" idx="4"/>
          </p:nvPr>
        </p:nvSpPr>
        <p:spPr/>
        <p:txBody>
          <a:bodyPr/>
          <a:lstStyle/>
          <a:p>
            <a:fld id="{7AD96CEF-24A8-C74F-A613-1FCB7E72B116}" type="slidenum">
              <a:rPr lang="uk-UA" smtClean="0"/>
              <a:pPr/>
              <a:t>3</a:t>
            </a:fld>
            <a:endParaRPr lang="uk-UA" dirty="0"/>
          </a:p>
        </p:txBody>
      </p:sp>
      <p:pic>
        <p:nvPicPr>
          <p:cNvPr id="5" name="Picture 4"/>
          <p:cNvPicPr>
            <a:picLocks noChangeAspect="1"/>
          </p:cNvPicPr>
          <p:nvPr/>
        </p:nvPicPr>
        <p:blipFill>
          <a:blip r:embed="rId2"/>
          <a:stretch>
            <a:fillRect/>
          </a:stretch>
        </p:blipFill>
        <p:spPr>
          <a:xfrm>
            <a:off x="783888" y="3730873"/>
            <a:ext cx="3290868" cy="2303608"/>
          </a:xfrm>
          <a:prstGeom prst="rect">
            <a:avLst/>
          </a:prstGeom>
        </p:spPr>
      </p:pic>
      <p:sp>
        <p:nvSpPr>
          <p:cNvPr id="6" name="TextBox 5"/>
          <p:cNvSpPr txBox="1"/>
          <p:nvPr/>
        </p:nvSpPr>
        <p:spPr>
          <a:xfrm>
            <a:off x="31356" y="6481820"/>
            <a:ext cx="442110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Sum exceeds 100% due to double count</a:t>
            </a:r>
          </a:p>
        </p:txBody>
      </p:sp>
      <p:sp>
        <p:nvSpPr>
          <p:cNvPr id="7" name="TextBox 6"/>
          <p:cNvSpPr txBox="1"/>
          <p:nvPr/>
        </p:nvSpPr>
        <p:spPr>
          <a:xfrm>
            <a:off x="4907109" y="6461038"/>
            <a:ext cx="4205535"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It does not clearly indicate the overlap </a:t>
            </a:r>
          </a:p>
        </p:txBody>
      </p:sp>
      <p:pic>
        <p:nvPicPr>
          <p:cNvPr id="8" name="Picture 7"/>
          <p:cNvPicPr>
            <a:picLocks noChangeAspect="1"/>
          </p:cNvPicPr>
          <p:nvPr/>
        </p:nvPicPr>
        <p:blipFill>
          <a:blip r:embed="rId3"/>
          <a:stretch>
            <a:fillRect/>
          </a:stretch>
        </p:blipFill>
        <p:spPr>
          <a:xfrm>
            <a:off x="4982956" y="3767335"/>
            <a:ext cx="3829270" cy="2364422"/>
          </a:xfrm>
          <a:prstGeom prst="rect">
            <a:avLst/>
          </a:prstGeom>
        </p:spPr>
      </p:pic>
    </p:spTree>
    <p:extLst>
      <p:ext uri="{BB962C8B-B14F-4D97-AF65-F5344CB8AC3E}">
        <p14:creationId xmlns:p14="http://schemas.microsoft.com/office/powerpoint/2010/main" val="59541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Proportions-Mosaic Plot</a:t>
            </a:r>
          </a:p>
        </p:txBody>
      </p:sp>
      <p:sp>
        <p:nvSpPr>
          <p:cNvPr id="3" name="Text Placeholder 2"/>
          <p:cNvSpPr>
            <a:spLocks noGrp="1"/>
          </p:cNvSpPr>
          <p:nvPr>
            <p:ph type="body" idx="1"/>
          </p:nvPr>
        </p:nvSpPr>
        <p:spPr/>
        <p:txBody>
          <a:bodyPr/>
          <a:lstStyle/>
          <a:p>
            <a:r>
              <a:rPr lang="en-US" dirty="0"/>
              <a:t>When there are overlapping categories, it is best to show explicitly how they relate to each other. </a:t>
            </a:r>
          </a:p>
        </p:txBody>
      </p:sp>
      <p:sp>
        <p:nvSpPr>
          <p:cNvPr id="4" name="Slide Number Placeholder 3"/>
          <p:cNvSpPr>
            <a:spLocks noGrp="1"/>
          </p:cNvSpPr>
          <p:nvPr>
            <p:ph type="sldNum" sz="quarter" idx="4"/>
          </p:nvPr>
        </p:nvSpPr>
        <p:spPr/>
        <p:txBody>
          <a:bodyPr/>
          <a:lstStyle/>
          <a:p>
            <a:fld id="{7AD96CEF-24A8-C74F-A613-1FCB7E72B116}" type="slidenum">
              <a:rPr lang="uk-UA" smtClean="0"/>
              <a:pPr/>
              <a:t>4</a:t>
            </a:fld>
            <a:endParaRPr lang="uk-UA" dirty="0"/>
          </a:p>
        </p:txBody>
      </p:sp>
      <p:pic>
        <p:nvPicPr>
          <p:cNvPr id="5" name="Picture 4"/>
          <p:cNvPicPr>
            <a:picLocks noChangeAspect="1"/>
          </p:cNvPicPr>
          <p:nvPr/>
        </p:nvPicPr>
        <p:blipFill>
          <a:blip r:embed="rId2"/>
          <a:stretch>
            <a:fillRect/>
          </a:stretch>
        </p:blipFill>
        <p:spPr>
          <a:xfrm>
            <a:off x="1473706" y="2902833"/>
            <a:ext cx="5612605" cy="3465561"/>
          </a:xfrm>
          <a:prstGeom prst="rect">
            <a:avLst/>
          </a:prstGeom>
        </p:spPr>
      </p:pic>
    </p:spTree>
    <p:extLst>
      <p:ext uri="{BB962C8B-B14F-4D97-AF65-F5344CB8AC3E}">
        <p14:creationId xmlns:p14="http://schemas.microsoft.com/office/powerpoint/2010/main" val="244173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Proportions-</a:t>
            </a:r>
            <a:r>
              <a:rPr lang="en-US" dirty="0" err="1"/>
              <a:t>Treemap</a:t>
            </a:r>
            <a:r>
              <a:rPr lang="en-US" dirty="0"/>
              <a:t> Plot</a:t>
            </a:r>
          </a:p>
        </p:txBody>
      </p:sp>
      <p:sp>
        <p:nvSpPr>
          <p:cNvPr id="3" name="Text Placeholder 2"/>
          <p:cNvSpPr>
            <a:spLocks noGrp="1"/>
          </p:cNvSpPr>
          <p:nvPr>
            <p:ph type="body" idx="1"/>
          </p:nvPr>
        </p:nvSpPr>
        <p:spPr/>
        <p:txBody>
          <a:bodyPr/>
          <a:lstStyle/>
          <a:p>
            <a:r>
              <a:rPr lang="en-US" dirty="0"/>
              <a:t>Shows the counts for every possible combination</a:t>
            </a:r>
          </a:p>
        </p:txBody>
      </p:sp>
      <p:sp>
        <p:nvSpPr>
          <p:cNvPr id="4" name="Slide Number Placeholder 3"/>
          <p:cNvSpPr>
            <a:spLocks noGrp="1"/>
          </p:cNvSpPr>
          <p:nvPr>
            <p:ph type="sldNum" sz="quarter" idx="4"/>
          </p:nvPr>
        </p:nvSpPr>
        <p:spPr/>
        <p:txBody>
          <a:bodyPr/>
          <a:lstStyle/>
          <a:p>
            <a:fld id="{7AD96CEF-24A8-C74F-A613-1FCB7E72B116}" type="slidenum">
              <a:rPr lang="uk-UA" smtClean="0"/>
              <a:pPr/>
              <a:t>5</a:t>
            </a:fld>
            <a:endParaRPr lang="uk-UA" dirty="0"/>
          </a:p>
        </p:txBody>
      </p:sp>
      <p:pic>
        <p:nvPicPr>
          <p:cNvPr id="5" name="Picture 4"/>
          <p:cNvPicPr>
            <a:picLocks noChangeAspect="1"/>
          </p:cNvPicPr>
          <p:nvPr/>
        </p:nvPicPr>
        <p:blipFill>
          <a:blip r:embed="rId2"/>
          <a:stretch>
            <a:fillRect/>
          </a:stretch>
        </p:blipFill>
        <p:spPr>
          <a:xfrm>
            <a:off x="1583444" y="2317385"/>
            <a:ext cx="5426956" cy="4070217"/>
          </a:xfrm>
          <a:prstGeom prst="rect">
            <a:avLst/>
          </a:prstGeom>
        </p:spPr>
      </p:pic>
    </p:spTree>
    <p:extLst>
      <p:ext uri="{BB962C8B-B14F-4D97-AF65-F5344CB8AC3E}">
        <p14:creationId xmlns:p14="http://schemas.microsoft.com/office/powerpoint/2010/main" val="31576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Proportions-Nested Pies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4"/>
          </p:nvPr>
        </p:nvSpPr>
        <p:spPr/>
        <p:txBody>
          <a:bodyPr/>
          <a:lstStyle/>
          <a:p>
            <a:fld id="{7AD96CEF-24A8-C74F-A613-1FCB7E72B116}" type="slidenum">
              <a:rPr lang="uk-UA" smtClean="0"/>
              <a:pPr/>
              <a:t>6</a:t>
            </a:fld>
            <a:endParaRPr lang="uk-UA" dirty="0"/>
          </a:p>
        </p:txBody>
      </p:sp>
      <p:pic>
        <p:nvPicPr>
          <p:cNvPr id="5" name="Picture 4"/>
          <p:cNvPicPr>
            <a:picLocks noChangeAspect="1"/>
          </p:cNvPicPr>
          <p:nvPr/>
        </p:nvPicPr>
        <p:blipFill>
          <a:blip r:embed="rId2"/>
          <a:stretch>
            <a:fillRect/>
          </a:stretch>
        </p:blipFill>
        <p:spPr>
          <a:xfrm>
            <a:off x="246302" y="2649904"/>
            <a:ext cx="4335495" cy="3251621"/>
          </a:xfrm>
          <a:prstGeom prst="rect">
            <a:avLst/>
          </a:prstGeom>
        </p:spPr>
      </p:pic>
      <p:pic>
        <p:nvPicPr>
          <p:cNvPr id="6" name="Picture 5"/>
          <p:cNvPicPr>
            <a:picLocks noChangeAspect="1"/>
          </p:cNvPicPr>
          <p:nvPr/>
        </p:nvPicPr>
        <p:blipFill>
          <a:blip r:embed="rId3"/>
          <a:stretch>
            <a:fillRect/>
          </a:stretch>
        </p:blipFill>
        <p:spPr>
          <a:xfrm>
            <a:off x="4683067" y="2555825"/>
            <a:ext cx="4460933" cy="3345700"/>
          </a:xfrm>
          <a:prstGeom prst="rect">
            <a:avLst/>
          </a:prstGeom>
        </p:spPr>
      </p:pic>
    </p:spTree>
    <p:extLst>
      <p:ext uri="{BB962C8B-B14F-4D97-AF65-F5344CB8AC3E}">
        <p14:creationId xmlns:p14="http://schemas.microsoft.com/office/powerpoint/2010/main" val="173286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B3CC-2D7F-43A8-A627-3C848858BBF0}"/>
              </a:ext>
            </a:extLst>
          </p:cNvPr>
          <p:cNvSpPr>
            <a:spLocks noGrp="1"/>
          </p:cNvSpPr>
          <p:nvPr>
            <p:ph type="title"/>
          </p:nvPr>
        </p:nvSpPr>
        <p:spPr/>
        <p:txBody>
          <a:bodyPr/>
          <a:lstStyle/>
          <a:p>
            <a:r>
              <a:rPr lang="en-US" dirty="0"/>
              <a:t>Nested Proportions-Parallel Sets</a:t>
            </a:r>
          </a:p>
        </p:txBody>
      </p:sp>
      <p:sp>
        <p:nvSpPr>
          <p:cNvPr id="3" name="Text Placeholder 2">
            <a:extLst>
              <a:ext uri="{FF2B5EF4-FFF2-40B4-BE49-F238E27FC236}">
                <a16:creationId xmlns:a16="http://schemas.microsoft.com/office/drawing/2014/main" id="{1034C36D-7729-430E-8585-AA0BE3EB18FA}"/>
              </a:ext>
            </a:extLst>
          </p:cNvPr>
          <p:cNvSpPr>
            <a:spLocks noGrp="1"/>
          </p:cNvSpPr>
          <p:nvPr>
            <p:ph type="body" idx="1"/>
          </p:nvPr>
        </p:nvSpPr>
        <p:spPr/>
        <p:txBody>
          <a:bodyPr/>
          <a:lstStyle/>
          <a:p>
            <a:r>
              <a:rPr lang="en-US" dirty="0"/>
              <a:t>When more than two categorical variables, parallel sets plot can offer a less crowded view.</a:t>
            </a:r>
          </a:p>
          <a:p>
            <a:r>
              <a:rPr lang="en-US" dirty="0"/>
              <a:t>It shows how the total dataset breaks down by each individual categorical variable by using shaded bands.</a:t>
            </a:r>
          </a:p>
        </p:txBody>
      </p:sp>
      <p:sp>
        <p:nvSpPr>
          <p:cNvPr id="4" name="Slide Number Placeholder 3">
            <a:extLst>
              <a:ext uri="{FF2B5EF4-FFF2-40B4-BE49-F238E27FC236}">
                <a16:creationId xmlns:a16="http://schemas.microsoft.com/office/drawing/2014/main" id="{3E4A2B35-8F20-422C-94E0-944E0F0C9252}"/>
              </a:ext>
            </a:extLst>
          </p:cNvPr>
          <p:cNvSpPr>
            <a:spLocks noGrp="1"/>
          </p:cNvSpPr>
          <p:nvPr>
            <p:ph type="sldNum" sz="quarter" idx="4"/>
          </p:nvPr>
        </p:nvSpPr>
        <p:spPr/>
        <p:txBody>
          <a:bodyPr/>
          <a:lstStyle/>
          <a:p>
            <a:fld id="{7AD96CEF-24A8-C74F-A613-1FCB7E72B116}" type="slidenum">
              <a:rPr lang="uk-UA" smtClean="0"/>
              <a:pPr/>
              <a:t>7</a:t>
            </a:fld>
            <a:endParaRPr lang="uk-UA" dirty="0"/>
          </a:p>
        </p:txBody>
      </p:sp>
      <p:pic>
        <p:nvPicPr>
          <p:cNvPr id="5" name="Picture 4"/>
          <p:cNvPicPr>
            <a:picLocks noChangeAspect="1"/>
          </p:cNvPicPr>
          <p:nvPr/>
        </p:nvPicPr>
        <p:blipFill>
          <a:blip r:embed="rId2"/>
          <a:stretch>
            <a:fillRect/>
          </a:stretch>
        </p:blipFill>
        <p:spPr>
          <a:xfrm>
            <a:off x="2428601" y="3679857"/>
            <a:ext cx="4581799" cy="2828497"/>
          </a:xfrm>
          <a:prstGeom prst="rect">
            <a:avLst/>
          </a:prstGeom>
        </p:spPr>
      </p:pic>
    </p:spTree>
    <p:extLst>
      <p:ext uri="{BB962C8B-B14F-4D97-AF65-F5344CB8AC3E}">
        <p14:creationId xmlns:p14="http://schemas.microsoft.com/office/powerpoint/2010/main" val="51901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x-y Relationships</a:t>
            </a:r>
          </a:p>
        </p:txBody>
      </p:sp>
      <p:sp>
        <p:nvSpPr>
          <p:cNvPr id="3" name="Text Placeholder 2"/>
          <p:cNvSpPr>
            <a:spLocks noGrp="1"/>
          </p:cNvSpPr>
          <p:nvPr>
            <p:ph type="body" idx="1"/>
          </p:nvPr>
        </p:nvSpPr>
        <p:spPr/>
        <p:txBody>
          <a:bodyPr/>
          <a:lstStyle/>
          <a:p>
            <a:r>
              <a:rPr lang="en-US" dirty="0"/>
              <a:t>Many datasets contain two or more quantitative variables, and we may be interested in how these variables relate to each other.</a:t>
            </a:r>
          </a:p>
          <a:p>
            <a:pPr lvl="1"/>
            <a:r>
              <a:rPr lang="en-US" dirty="0"/>
              <a:t>animals’ height, weight, length, and daily energy demands. </a:t>
            </a:r>
          </a:p>
          <a:p>
            <a:r>
              <a:rPr lang="en-US" dirty="0"/>
              <a:t>Two variables </a:t>
            </a:r>
            <a:r>
              <a:rPr lang="en-US" dirty="0">
                <a:sym typeface="Wingdings"/>
              </a:rPr>
              <a:t> </a:t>
            </a:r>
            <a:r>
              <a:rPr lang="en-US" dirty="0"/>
              <a:t>scatterplot.</a:t>
            </a:r>
          </a:p>
          <a:p>
            <a:r>
              <a:rPr lang="en-US" dirty="0"/>
              <a:t>More than two variables </a:t>
            </a:r>
            <a:r>
              <a:rPr lang="en-US" dirty="0">
                <a:sym typeface="Wingdings"/>
              </a:rPr>
              <a:t> </a:t>
            </a:r>
            <a:r>
              <a:rPr lang="en-US" dirty="0"/>
              <a:t>bubble chart, scatterplot matrix, </a:t>
            </a:r>
            <a:r>
              <a:rPr lang="en-US" dirty="0" err="1"/>
              <a:t>correlogram</a:t>
            </a:r>
            <a:r>
              <a:rPr lang="en-US" dirty="0"/>
              <a:t>. </a:t>
            </a:r>
          </a:p>
          <a:p>
            <a:r>
              <a:rPr lang="en-US" dirty="0"/>
              <a:t>For very high-dimensional datasets, it may be useful to perform dimension reduction, </a:t>
            </a:r>
          </a:p>
          <a:p>
            <a:pPr lvl="1"/>
            <a:r>
              <a:rPr lang="en-US" dirty="0"/>
              <a:t>Principal components analysis.</a:t>
            </a:r>
          </a:p>
        </p:txBody>
      </p:sp>
      <p:sp>
        <p:nvSpPr>
          <p:cNvPr id="4" name="Slide Number Placeholder 3"/>
          <p:cNvSpPr>
            <a:spLocks noGrp="1"/>
          </p:cNvSpPr>
          <p:nvPr>
            <p:ph type="sldNum" sz="quarter" idx="4"/>
          </p:nvPr>
        </p:nvSpPr>
        <p:spPr/>
        <p:txBody>
          <a:bodyPr/>
          <a:lstStyle/>
          <a:p>
            <a:fld id="{7AD96CEF-24A8-C74F-A613-1FCB7E72B116}" type="slidenum">
              <a:rPr lang="uk-UA" smtClean="0"/>
              <a:pPr/>
              <a:t>8</a:t>
            </a:fld>
            <a:endParaRPr lang="uk-UA" dirty="0"/>
          </a:p>
        </p:txBody>
      </p:sp>
    </p:spTree>
    <p:extLst>
      <p:ext uri="{BB962C8B-B14F-4D97-AF65-F5344CB8AC3E}">
        <p14:creationId xmlns:p14="http://schemas.microsoft.com/office/powerpoint/2010/main" val="298897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Scatterplots</a:t>
            </a:r>
          </a:p>
        </p:txBody>
      </p:sp>
      <p:sp>
        <p:nvSpPr>
          <p:cNvPr id="3" name="Text Placeholder 2"/>
          <p:cNvSpPr>
            <a:spLocks noGrp="1"/>
          </p:cNvSpPr>
          <p:nvPr>
            <p:ph type="body" idx="1"/>
          </p:nvPr>
        </p:nvSpPr>
        <p:spPr>
          <a:xfrm>
            <a:off x="457201" y="1643200"/>
            <a:ext cx="8424416" cy="4391281"/>
          </a:xfrm>
        </p:spPr>
        <p:txBody>
          <a:bodyPr/>
          <a:lstStyle/>
          <a:p>
            <a:r>
              <a:rPr lang="en-US" dirty="0"/>
              <a:t>The dataset of 123 blue jay birds</a:t>
            </a:r>
          </a:p>
          <a:p>
            <a:pPr lvl="1"/>
            <a:r>
              <a:rPr lang="en-US" dirty="0"/>
              <a:t>head length (measured from the tip of the bill to the back of the head)</a:t>
            </a:r>
          </a:p>
          <a:p>
            <a:pPr lvl="1"/>
            <a:r>
              <a:rPr lang="en-US" dirty="0"/>
              <a:t>the skull size (head length-bill length)</a:t>
            </a:r>
          </a:p>
          <a:p>
            <a:pPr lvl="1"/>
            <a:r>
              <a:rPr lang="en-US" dirty="0"/>
              <a:t>the body mass</a:t>
            </a:r>
          </a:p>
        </p:txBody>
      </p:sp>
      <p:sp>
        <p:nvSpPr>
          <p:cNvPr id="4" name="Slide Number Placeholder 3"/>
          <p:cNvSpPr>
            <a:spLocks noGrp="1"/>
          </p:cNvSpPr>
          <p:nvPr>
            <p:ph type="sldNum" sz="quarter" idx="4"/>
          </p:nvPr>
        </p:nvSpPr>
        <p:spPr/>
        <p:txBody>
          <a:bodyPr/>
          <a:lstStyle/>
          <a:p>
            <a:fld id="{7AD96CEF-24A8-C74F-A613-1FCB7E72B116}" type="slidenum">
              <a:rPr lang="uk-UA" smtClean="0"/>
              <a:pPr/>
              <a:t>9</a:t>
            </a:fld>
            <a:endParaRPr lang="uk-UA" dirty="0"/>
          </a:p>
        </p:txBody>
      </p:sp>
      <p:pic>
        <p:nvPicPr>
          <p:cNvPr id="5" name="Picture 4"/>
          <p:cNvPicPr>
            <a:picLocks noChangeAspect="1"/>
          </p:cNvPicPr>
          <p:nvPr/>
        </p:nvPicPr>
        <p:blipFill>
          <a:blip r:embed="rId2"/>
          <a:stretch>
            <a:fillRect/>
          </a:stretch>
        </p:blipFill>
        <p:spPr>
          <a:xfrm>
            <a:off x="4038299" y="3190902"/>
            <a:ext cx="4843318" cy="3630182"/>
          </a:xfrm>
          <a:prstGeom prst="rect">
            <a:avLst/>
          </a:prstGeom>
        </p:spPr>
      </p:pic>
    </p:spTree>
    <p:extLst>
      <p:ext uri="{BB962C8B-B14F-4D97-AF65-F5344CB8AC3E}">
        <p14:creationId xmlns:p14="http://schemas.microsoft.com/office/powerpoint/2010/main" val="3104990927"/>
      </p:ext>
    </p:extLst>
  </p:cSld>
  <p:clrMapOvr>
    <a:masterClrMapping/>
  </p:clrMapOvr>
</p:sld>
</file>

<file path=ppt/theme/theme1.xml><?xml version="1.0" encoding="utf-8"?>
<a:theme xmlns:a="http://schemas.openxmlformats.org/drawingml/2006/main" name="HB_datav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HB_dataviz.thmx</Template>
  <TotalTime>13455</TotalTime>
  <Words>1319</Words>
  <Application>Microsoft Office PowerPoint</Application>
  <PresentationFormat>On-screen Show (4:3)</PresentationFormat>
  <Paragraphs>143</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Callibri</vt:lpstr>
      <vt:lpstr>Georgia</vt:lpstr>
      <vt:lpstr>Gill Sans</vt:lpstr>
      <vt:lpstr>Times New Roman</vt:lpstr>
      <vt:lpstr>HB_dataviz</vt:lpstr>
      <vt:lpstr>Introduction to Data Visualization   </vt:lpstr>
      <vt:lpstr>Nested Proportions</vt:lpstr>
      <vt:lpstr>Nested Proportions Gone Wrong</vt:lpstr>
      <vt:lpstr>Nested Proportions-Mosaic Plot</vt:lpstr>
      <vt:lpstr>Nested Proportions-Treemap Plot</vt:lpstr>
      <vt:lpstr>Nested Proportions-Nested Pies</vt:lpstr>
      <vt:lpstr>Nested Proportions-Parallel Sets</vt:lpstr>
      <vt:lpstr>x-y Relationships</vt:lpstr>
      <vt:lpstr>Scatterplots</vt:lpstr>
      <vt:lpstr>Scatterplots</vt:lpstr>
      <vt:lpstr>Bubble Chart</vt:lpstr>
      <vt:lpstr>Pairwise plots</vt:lpstr>
      <vt:lpstr>Correlograms</vt:lpstr>
      <vt:lpstr>Correlograms</vt:lpstr>
      <vt:lpstr>Correlograms</vt:lpstr>
      <vt:lpstr>Dimension Reduction</vt:lpstr>
      <vt:lpstr>Dimension Reduction-PCA</vt:lpstr>
      <vt:lpstr>Dimension Reduction-PCA</vt:lpstr>
      <vt:lpstr>Dimension Reduction-PCA</vt:lpstr>
      <vt:lpstr>Dimension Reduction-PCA</vt:lpstr>
      <vt:lpstr>Paired Data</vt:lpstr>
      <vt:lpstr>Paired Data</vt:lpstr>
      <vt:lpstr> slopegraph</vt:lpstr>
      <vt:lpstr>ggplot2</vt:lpstr>
      <vt:lpstr>ggplot2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HB</dc:creator>
  <cp:lastModifiedBy>Halil Bisgin</cp:lastModifiedBy>
  <cp:revision>224</cp:revision>
  <dcterms:created xsi:type="dcterms:W3CDTF">2021-12-31T20:53:49Z</dcterms:created>
  <dcterms:modified xsi:type="dcterms:W3CDTF">2022-02-14T18:43:48Z</dcterms:modified>
</cp:coreProperties>
</file>