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0" autoAdjust="0"/>
  </p:normalViewPr>
  <p:slideViewPr>
    <p:cSldViewPr snapToGrid="0" snapToObjects="1">
      <p:cViewPr varScale="1">
        <p:scale>
          <a:sx n="67" d="100"/>
          <a:sy n="67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we draw dots representing the number of submissions in each month.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 In general, the denser the time series, the less important it is to show individual observations with dots. For the preprint dataset shown here, I think omitting the dots is fine.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looks almost like a regular line plot, with time running from left to right. This pattern is caused by a common feature of PCA: the first component often measures the overall size of the system. Here, PC 1 approximately measures the overall size of the economy, which rarely decreases over time.</a:t>
            </a:r>
          </a:p>
          <a:p>
            <a:endParaRPr lang="en-US" dirty="0" smtClean="0"/>
          </a:p>
          <a:p>
            <a:r>
              <a:rPr lang="en-US" dirty="0" smtClean="0"/>
              <a:t>By coloring the connected scatterplot by times of recession and recovery, we can see that recessions are associated with a drop in PC 2 whereas recoveries do not correspond to a specific feature in either PC 1 or PC 2 </a:t>
            </a:r>
          </a:p>
          <a:p>
            <a:endParaRPr lang="en-US" dirty="0" smtClean="0"/>
          </a:p>
          <a:p>
            <a:r>
              <a:rPr lang="en-US" smtClean="0"/>
              <a:t>Right: The </a:t>
            </a:r>
            <a:r>
              <a:rPr lang="en-US" dirty="0" smtClean="0"/>
              <a:t>recoveries do, however, seem to correspond to a drop in PC 3. Moreover, in the PC 2 versus PC 3 plot, we see that the line follows the shape of a clockwise spiral. This pattern emphasizes the cyclical nature of the economy, with recessions following recoveries and vice versa.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LOESS smoother, as in Figure 14-4. \</a:t>
            </a:r>
          </a:p>
          <a:p>
            <a:r>
              <a:rPr lang="en-US" dirty="0" smtClean="0"/>
              <a:t>(b) Cubic regression splines with 5 knots. </a:t>
            </a:r>
          </a:p>
          <a:p>
            <a:r>
              <a:rPr lang="en-US" dirty="0" smtClean="0"/>
              <a:t>(c) Thin-plate regression spline with 3 knots. </a:t>
            </a:r>
          </a:p>
          <a:p>
            <a:r>
              <a:rPr lang="en-US" dirty="0" smtClean="0"/>
              <a:t>(d) Gaussian process spline with 6 knots. Data source: Robin H. Lock, St. Lawrence University.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3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4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8954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0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AD96CEF-24A8-C74F-A613-1FCB7E72B1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055081"/>
            <a:ext cx="8876629" cy="2153975"/>
          </a:xfrm>
        </p:spPr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sz="3200" b="0" dirty="0"/>
              <a:t> </a:t>
            </a:r>
            <a:br>
              <a:rPr lang="en-US" sz="3200" b="0" dirty="0"/>
            </a:b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4314300"/>
            <a:ext cx="7533105" cy="1752600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Halil</a:t>
            </a:r>
            <a:r>
              <a:rPr lang="en-US" sz="3200" dirty="0"/>
              <a:t> Bisgin, Ph.D.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2DEF67-A6A1-4D7B-B069-9FAFCFFAB698}"/>
              </a:ext>
            </a:extLst>
          </p:cNvPr>
          <p:cNvSpPr txBox="1"/>
          <p:nvPr/>
        </p:nvSpPr>
        <p:spPr>
          <a:xfrm>
            <a:off x="1852534" y="2277170"/>
            <a:ext cx="5350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0" dirty="0">
                <a:solidFill>
                  <a:srgbClr val="1F497D"/>
                </a:solidFill>
                <a:latin typeface="Gill Sans"/>
                <a:sym typeface="Gill Sans"/>
              </a:rPr>
              <a:t>Visualizing Time Series and Other Functions of an Independent </a:t>
            </a:r>
            <a:r>
              <a:rPr lang="en-US" sz="3200" kern="0" dirty="0" smtClean="0">
                <a:solidFill>
                  <a:srgbClr val="1F497D"/>
                </a:solidFill>
                <a:latin typeface="Gill Sans"/>
                <a:sym typeface="Gill Sans"/>
              </a:rPr>
              <a:t>Variable</a:t>
            </a:r>
          </a:p>
          <a:p>
            <a:pPr algn="ctr"/>
            <a:r>
              <a:rPr lang="en-US" sz="3200" kern="0" dirty="0" smtClean="0">
                <a:solidFill>
                  <a:srgbClr val="1F497D"/>
                </a:solidFill>
                <a:latin typeface="Gill Sans"/>
                <a:sym typeface="Gill Sans"/>
              </a:rPr>
              <a:t>&amp;</a:t>
            </a:r>
          </a:p>
          <a:p>
            <a:pPr algn="ctr"/>
            <a:r>
              <a:rPr lang="en-US" sz="3200" kern="0" dirty="0" smtClean="0">
                <a:solidFill>
                  <a:srgbClr val="1F497D"/>
                </a:solidFill>
                <a:latin typeface="Gill Sans"/>
                <a:sym typeface="Gill Sans"/>
              </a:rPr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38" y="3990280"/>
            <a:ext cx="3798349" cy="2848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" y="3734696"/>
            <a:ext cx="4164406" cy="3123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en-US" dirty="0"/>
              <a:t>scatterplot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/>
              <a:t>a path that leads from the earliest time point to the latest (phase portrait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Darker shades represent more recent months.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anticorrelation</a:t>
            </a:r>
            <a:r>
              <a:rPr lang="en-US" dirty="0"/>
              <a:t> </a:t>
            </a:r>
            <a:r>
              <a:rPr lang="en-US" dirty="0" smtClean="0"/>
              <a:t>between </a:t>
            </a:r>
            <a:r>
              <a:rPr lang="en-US" dirty="0"/>
              <a:t>the change in house prices and the unemployment rate causes </a:t>
            </a:r>
            <a:r>
              <a:rPr lang="en-US" dirty="0" smtClean="0"/>
              <a:t>to </a:t>
            </a:r>
            <a:r>
              <a:rPr lang="en-US" dirty="0"/>
              <a:t>form two counterclockwise </a:t>
            </a:r>
            <a:r>
              <a:rPr lang="en-US" dirty="0" smtClean="0"/>
              <a:t>circles</a:t>
            </a:r>
          </a:p>
          <a:p>
            <a:pPr lvl="1"/>
            <a:r>
              <a:rPr lang="en-US" dirty="0" smtClean="0"/>
              <a:t>Maybe confusing, </a:t>
            </a:r>
            <a:r>
              <a:rPr lang="en-US" dirty="0"/>
              <a:t>but result in higher engagement</a:t>
            </a:r>
          </a:p>
          <a:p>
            <a:pPr lvl="1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sz="54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92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S</a:t>
            </a:r>
            <a:r>
              <a:rPr lang="en-US" dirty="0" smtClean="0"/>
              <a:t>catterplot w/ </a:t>
            </a:r>
            <a:br>
              <a:rPr lang="en-US" dirty="0" smtClean="0"/>
            </a:br>
            <a:r>
              <a:rPr lang="en-US" dirty="0" smtClean="0"/>
              <a:t>Higher </a:t>
            </a:r>
            <a:r>
              <a:rPr lang="en-US" dirty="0"/>
              <a:t>D</a:t>
            </a:r>
            <a:r>
              <a:rPr lang="en-US" dirty="0" smtClean="0"/>
              <a:t>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trick is to apply dimension reduction first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then draw a connected scatterplot in the dimension-reduced </a:t>
            </a:r>
            <a:r>
              <a:rPr lang="en-US" dirty="0" smtClean="0"/>
              <a:t>space using PCs. </a:t>
            </a:r>
          </a:p>
          <a:p>
            <a:pPr lvl="1"/>
            <a:r>
              <a:rPr lang="en-US" dirty="0" smtClean="0"/>
              <a:t>E.g., Monthly </a:t>
            </a:r>
            <a:r>
              <a:rPr lang="en-US" dirty="0"/>
              <a:t>observations of over 100 macroeconomic indicators, provided by the Federal Reserve Bank of St. Louis.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1" b="49964"/>
          <a:stretch/>
        </p:blipFill>
        <p:spPr>
          <a:xfrm>
            <a:off x="113739" y="3829483"/>
            <a:ext cx="4262516" cy="261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349"/>
          <a:stretch/>
        </p:blipFill>
        <p:spPr>
          <a:xfrm>
            <a:off x="4659428" y="3829483"/>
            <a:ext cx="4455541" cy="2677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169" y="6474103"/>
            <a:ext cx="35531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Recession associated w/ PC2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608" y="6469710"/>
            <a:ext cx="35531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Recoveries associated w/PC3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often </a:t>
            </a:r>
            <a:r>
              <a:rPr lang="en-US" dirty="0" smtClean="0"/>
              <a:t>interested </a:t>
            </a:r>
            <a:r>
              <a:rPr lang="en-US" dirty="0"/>
              <a:t>in the overarching </a:t>
            </a:r>
            <a:r>
              <a:rPr lang="en-US" dirty="0" smtClean="0"/>
              <a:t>trend.</a:t>
            </a:r>
          </a:p>
          <a:p>
            <a:r>
              <a:rPr lang="en-US" dirty="0" smtClean="0"/>
              <a:t>Drawing the </a:t>
            </a:r>
            <a:r>
              <a:rPr lang="en-US" dirty="0"/>
              <a:t>trend on top of or instead of the actual data points, usually in the form of a straight or curved </a:t>
            </a:r>
            <a:r>
              <a:rPr lang="en-US" dirty="0" smtClean="0"/>
              <a:t>line helps.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256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Trends-Smoothing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visualize these longer-term trends while deemphasizing the less important short-term fluctuations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can smooth by using methods such as </a:t>
            </a:r>
            <a:r>
              <a:rPr lang="en-US" i="1" dirty="0" smtClean="0">
                <a:solidFill>
                  <a:srgbClr val="984807"/>
                </a:solidFill>
              </a:rPr>
              <a:t>moving averages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95" y="4024441"/>
            <a:ext cx="5618146" cy="28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Trends-Smoothing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ake </a:t>
            </a:r>
            <a:r>
              <a:rPr lang="en-US" sz="2800" dirty="0"/>
              <a:t>a time window, say the first 20 days in the time </a:t>
            </a:r>
            <a:r>
              <a:rPr lang="en-US" sz="2800" dirty="0" smtClean="0"/>
              <a:t>series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the average price over these 20 </a:t>
            </a:r>
            <a:r>
              <a:rPr lang="en-US" sz="2800" dirty="0" smtClean="0"/>
              <a:t>days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ove </a:t>
            </a:r>
            <a:r>
              <a:rPr lang="en-US" sz="2800" dirty="0"/>
              <a:t>the time window by one day, so it now spans the 2nd to 21st days.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51" y="1716832"/>
            <a:ext cx="4317649" cy="4317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738" y="2185064"/>
            <a:ext cx="2388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Plot at the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7738" y="4328038"/>
            <a:ext cx="23884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Plot in the 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smtClean="0"/>
              <a:t>Trends-LOESS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Smoothed curves are shorter and have missing parts.</a:t>
            </a:r>
          </a:p>
          <a:p>
            <a:r>
              <a:rPr lang="en-US" dirty="0" smtClean="0"/>
              <a:t>Smoothed curves are not necessarily smooth.</a:t>
            </a:r>
          </a:p>
          <a:p>
            <a:r>
              <a:rPr lang="en-US" dirty="0" smtClean="0"/>
              <a:t>Locally </a:t>
            </a:r>
            <a:r>
              <a:rPr lang="en-US" dirty="0"/>
              <a:t>estimated scatterplot smoothing (LOESS) </a:t>
            </a:r>
            <a:r>
              <a:rPr lang="en-US" dirty="0" smtClean="0"/>
              <a:t>fits </a:t>
            </a:r>
            <a:r>
              <a:rPr lang="en-US" dirty="0"/>
              <a:t>low-degree polynomials to subsets of the </a:t>
            </a:r>
            <a:r>
              <a:rPr lang="en-US" dirty="0" smtClean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90" y="3840409"/>
            <a:ext cx="6035182" cy="30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Trends-LOESS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LOESS is not limited to time series. It can be applied to arbitrary scatterplots, as is apparent from its name, locally estimated scatterplot smoothing.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54" y="3203876"/>
            <a:ext cx="4313002" cy="32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Trends</a:t>
            </a:r>
            <a:r>
              <a:rPr lang="en-US" dirty="0" smtClean="0"/>
              <a:t>-Spline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LOESS requires </a:t>
            </a:r>
            <a:r>
              <a:rPr lang="en-US" dirty="0"/>
              <a:t>the fitting of many separate regression models. This makes it slow for large </a:t>
            </a:r>
            <a:r>
              <a:rPr lang="en-US" dirty="0" smtClean="0"/>
              <a:t>datasets.</a:t>
            </a:r>
          </a:p>
          <a:p>
            <a:r>
              <a:rPr lang="en-US" dirty="0"/>
              <a:t>A spline is a piecewise polynomial function that is highly flexible yet always looks smooth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Knots are used to create small spline segments.</a:t>
            </a:r>
          </a:p>
          <a:p>
            <a:r>
              <a:rPr lang="en-US" dirty="0" smtClean="0"/>
              <a:t>Tools offer splines as as a smoothing parameter.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817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smtClean="0"/>
              <a:t>Trends-Warning!!!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when interpreting the results from a smoothing function. The same dataset can be smoothed in many different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65" y="3382176"/>
            <a:ext cx="4537640" cy="34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Trends with a Defined Functional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behavior of general-purpose smoothers can be somewhat </a:t>
            </a:r>
            <a:r>
              <a:rPr lang="en-US" dirty="0" smtClean="0"/>
              <a:t>unpredictable.</a:t>
            </a:r>
          </a:p>
          <a:p>
            <a:r>
              <a:rPr lang="en-US" dirty="0" smtClean="0"/>
              <a:t>They do </a:t>
            </a:r>
            <a:r>
              <a:rPr lang="en-US" dirty="0"/>
              <a:t>not provide parameter estimates that have a meaningful </a:t>
            </a:r>
            <a:r>
              <a:rPr lang="en-US" dirty="0" smtClean="0"/>
              <a:t>interpretation.</a:t>
            </a:r>
          </a:p>
          <a:p>
            <a:r>
              <a:rPr lang="en-US" dirty="0" smtClean="0"/>
              <a:t>We can try to fit a curve based on generic functions.</a:t>
            </a:r>
          </a:p>
          <a:p>
            <a:pPr lvl="1"/>
            <a:r>
              <a:rPr lang="en-US" dirty="0" smtClean="0"/>
              <a:t>Fuel price </a:t>
            </a:r>
            <a:r>
              <a:rPr lang="mr-IN" dirty="0" smtClean="0"/>
              <a:t>–</a:t>
            </a:r>
            <a:r>
              <a:rPr lang="en-US" dirty="0" smtClean="0"/>
              <a:t> tank capacity: </a:t>
            </a:r>
            <a:r>
              <a:rPr lang="mr-IN" dirty="0" smtClean="0"/>
              <a:t> </a:t>
            </a:r>
            <a:r>
              <a:rPr lang="mr-IN" dirty="0"/>
              <a:t>y = A – B exp(–mx) </a:t>
            </a:r>
            <a:endParaRPr lang="en-US" dirty="0" smtClean="0"/>
          </a:p>
          <a:p>
            <a:pPr lvl="1"/>
            <a:r>
              <a:rPr lang="en-US" dirty="0" smtClean="0"/>
              <a:t>Blue jay head - mass: </a:t>
            </a:r>
            <a:r>
              <a:rPr lang="mr-IN" dirty="0" smtClean="0"/>
              <a:t> </a:t>
            </a:r>
            <a:r>
              <a:rPr lang="mr-IN" dirty="0"/>
              <a:t>y = A + mx.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1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Series &amp; Independent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686799" cy="4391281"/>
          </a:xfrm>
        </p:spPr>
        <p:txBody>
          <a:bodyPr/>
          <a:lstStyle/>
          <a:p>
            <a:r>
              <a:rPr lang="en-US" dirty="0" smtClean="0"/>
              <a:t>What if one of the variables is time that imposes order?</a:t>
            </a:r>
          </a:p>
          <a:p>
            <a:r>
              <a:rPr lang="en-US" dirty="0"/>
              <a:t>We frequently want to visualize this temporal order, and we do so with line graphs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have other variables such as dose that impose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713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Trends with a Defined Functional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7" y="2841134"/>
            <a:ext cx="4442861" cy="333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52" y="3106546"/>
            <a:ext cx="3690855" cy="2952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1008" y="2841134"/>
            <a:ext cx="21989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i="1" dirty="0">
                <a:solidFill>
                  <a:srgbClr val="1F497D"/>
                </a:solidFill>
                <a:latin typeface="Gill Sans"/>
                <a:ea typeface="Gill Sans"/>
              </a:rPr>
              <a:t>y = A – B exp(–mx) </a:t>
            </a:r>
            <a:endParaRPr lang="en-US" i="1" dirty="0" smtClean="0"/>
          </a:p>
          <a:p>
            <a:r>
              <a:rPr lang="mr-IN" dirty="0" smtClean="0"/>
              <a:t>A </a:t>
            </a:r>
            <a:r>
              <a:rPr lang="mr-IN" dirty="0"/>
              <a:t>= 19.6, B = 29.2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Trends with a Defined Functional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have data in the form of exponential function, you can try log and fit a linear line.</a:t>
            </a:r>
          </a:p>
          <a:p>
            <a:pPr lvl="1"/>
            <a:r>
              <a:rPr lang="en-US" dirty="0"/>
              <a:t>y = A </a:t>
            </a:r>
            <a:r>
              <a:rPr lang="en-US" dirty="0" err="1"/>
              <a:t>exp</a:t>
            </a:r>
            <a:r>
              <a:rPr lang="en-US" dirty="0"/>
              <a:t>(mx) </a:t>
            </a:r>
            <a:r>
              <a:rPr lang="en-US" dirty="0">
                <a:sym typeface="Wingdings"/>
              </a:rPr>
              <a:t> </a:t>
            </a:r>
            <a:r>
              <a:rPr lang="mr-IN" dirty="0">
                <a:sym typeface="Wingdings"/>
              </a:rPr>
              <a:t>log(y) = log(A) + </a:t>
            </a:r>
            <a:r>
              <a:rPr lang="mr-IN" dirty="0" smtClean="0">
                <a:sym typeface="Wingdings"/>
              </a:rPr>
              <a:t>mx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exponential fits and instead use linear fits on log-transformed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7" y="4408649"/>
            <a:ext cx="3851683" cy="2378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281" y="4351775"/>
            <a:ext cx="4031520" cy="2489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467" y="3925569"/>
            <a:ext cx="34536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/>
              <a:t>y = 60 exp[0.77(x – 2014)]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8782" y="3906611"/>
            <a:ext cx="31656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/>
              <a:t>y = 43 exp[0.88(x – 2014)]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6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Detrending</a:t>
            </a:r>
            <a:r>
              <a:rPr lang="en-US" dirty="0"/>
              <a:t> and Time-Series Decomposition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may be useful </a:t>
            </a:r>
            <a:r>
              <a:rPr lang="en-US" dirty="0" smtClean="0"/>
              <a:t>to </a:t>
            </a:r>
            <a:r>
              <a:rPr lang="en-US" dirty="0"/>
              <a:t>specifically highlight any notable </a:t>
            </a:r>
            <a:r>
              <a:rPr lang="en-US" dirty="0" smtClean="0"/>
              <a:t>deviations.</a:t>
            </a:r>
          </a:p>
          <a:p>
            <a:pPr lvl="1"/>
            <a:r>
              <a:rPr lang="en-US" dirty="0" smtClean="0"/>
              <a:t>Housing prices: Bubbles</a:t>
            </a:r>
          </a:p>
          <a:p>
            <a:pPr lvl="1"/>
            <a:r>
              <a:rPr lang="en-US" dirty="0" smtClean="0"/>
              <a:t>Logarithmic </a:t>
            </a:r>
            <a:r>
              <a:rPr lang="en-US" dirty="0"/>
              <a:t>y </a:t>
            </a:r>
            <a:r>
              <a:rPr lang="en-US" dirty="0" smtClean="0"/>
              <a:t>axis</a:t>
            </a:r>
          </a:p>
          <a:p>
            <a:pPr lvl="1"/>
            <a:r>
              <a:rPr lang="en-US" dirty="0" smtClean="0"/>
              <a:t>Grey lines are trends</a:t>
            </a:r>
          </a:p>
          <a:p>
            <a:pPr lvl="1"/>
            <a:r>
              <a:rPr lang="en-US" dirty="0" smtClean="0"/>
              <a:t>Divide values by the points on the lines (log scale it’s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88" y="4227599"/>
            <a:ext cx="4260909" cy="26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Detrending</a:t>
            </a:r>
            <a:r>
              <a:rPr lang="en-US" dirty="0"/>
              <a:t> and Time-Series Decomposition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the bubbles now:</a:t>
            </a:r>
          </a:p>
          <a:p>
            <a:pPr lvl="1"/>
            <a:r>
              <a:rPr lang="en-US" dirty="0" smtClean="0"/>
              <a:t>California </a:t>
            </a:r>
            <a:r>
              <a:rPr lang="en-US" dirty="0"/>
              <a:t>experienced two housing bubbles, around 1990 and in the mid-2000s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91" y="3090192"/>
            <a:ext cx="5504408" cy="3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Time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</a:t>
            </a:r>
            <a:r>
              <a:rPr lang="en-US" dirty="0"/>
              <a:t>the pattern of monthly preprint submissions in biology. </a:t>
            </a:r>
            <a:endParaRPr lang="en-US" dirty="0" smtClean="0"/>
          </a:p>
          <a:p>
            <a:pPr lvl="1"/>
            <a:r>
              <a:rPr lang="en-US" dirty="0" smtClean="0"/>
              <a:t>Preprints </a:t>
            </a:r>
            <a:r>
              <a:rPr lang="en-US" dirty="0"/>
              <a:t>are scientific articles that researchers post online before formal peer review and publication in a scientific </a:t>
            </a:r>
            <a:r>
              <a:rPr lang="en-US" dirty="0" smtClean="0"/>
              <a:t>journal</a:t>
            </a:r>
          </a:p>
          <a:p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this growth by making a form of </a:t>
            </a:r>
            <a:r>
              <a:rPr lang="en-US" dirty="0" smtClean="0"/>
              <a:t>scatterplot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03" y="4311823"/>
            <a:ext cx="4123628" cy="2546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6831" y="4455093"/>
            <a:ext cx="295716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a regular scatterplot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Evenly placed x values</a:t>
            </a:r>
          </a:p>
        </p:txBody>
      </p:sp>
    </p:spTree>
    <p:extLst>
      <p:ext uri="{BB962C8B-B14F-4D97-AF65-F5344CB8AC3E}">
        <p14:creationId xmlns:p14="http://schemas.microsoft.com/office/powerpoint/2010/main" val="4296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Time </a:t>
            </a:r>
            <a:r>
              <a:rPr lang="en-US" dirty="0" smtClean="0"/>
              <a:t>Series-Line 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visually emphasize </a:t>
            </a:r>
            <a:r>
              <a:rPr lang="en-US" dirty="0" smtClean="0"/>
              <a:t>the </a:t>
            </a:r>
            <a:r>
              <a:rPr lang="en-US" dirty="0"/>
              <a:t>order by connecting neighboring points with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Such </a:t>
            </a:r>
            <a:r>
              <a:rPr lang="en-US" dirty="0"/>
              <a:t>a plot is called a line graph</a:t>
            </a:r>
            <a:r>
              <a:rPr lang="en-US" dirty="0" smtClean="0"/>
              <a:t>.</a:t>
            </a:r>
          </a:p>
          <a:p>
            <a:pPr marL="654155" lvl="1" indent="0">
              <a:buNone/>
            </a:pPr>
            <a:r>
              <a:rPr lang="en-US" dirty="0"/>
              <a:t>-lines do not represent observed </a:t>
            </a:r>
            <a:r>
              <a:rPr lang="en-US" dirty="0" smtClean="0"/>
              <a:t>data</a:t>
            </a:r>
          </a:p>
          <a:p>
            <a:pPr marL="654155" lvl="1" indent="0">
              <a:buNone/>
            </a:pPr>
            <a:r>
              <a:rPr lang="en-US" dirty="0"/>
              <a:t>+may help with perception when the points are spaced far apart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19" y="3955522"/>
            <a:ext cx="4148013" cy="2561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6329" y="6426710"/>
            <a:ext cx="621763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lines </a:t>
            </a:r>
            <a:r>
              <a:rPr lang="en-US" sz="2000" dirty="0">
                <a:latin typeface="Calibri"/>
                <a:cs typeface="Calibri"/>
              </a:rPr>
              <a:t>are meant as a guide to the </a:t>
            </a:r>
            <a:r>
              <a:rPr lang="en-US" sz="2000" dirty="0" smtClean="0">
                <a:latin typeface="Calibri"/>
                <a:cs typeface="Calibri"/>
              </a:rPr>
              <a:t>eye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8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Time Series-Line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lines to </a:t>
            </a:r>
            <a:r>
              <a:rPr lang="en-US" dirty="0"/>
              <a:t>represent time </a:t>
            </a:r>
            <a:r>
              <a:rPr lang="en-US" dirty="0" smtClean="0"/>
              <a:t>and omit dots.</a:t>
            </a:r>
          </a:p>
          <a:p>
            <a:pPr lvl="1"/>
            <a:r>
              <a:rPr lang="en-US" dirty="0" smtClean="0"/>
              <a:t>Places </a:t>
            </a:r>
            <a:r>
              <a:rPr lang="en-US" dirty="0"/>
              <a:t>more emphasis on the overall trend in the data and less on individual observations.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figure without dots is also visually less </a:t>
            </a:r>
            <a:r>
              <a:rPr lang="en-US" dirty="0" smtClean="0"/>
              <a:t>busy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denser the time series, the less important it is to show individual observations with dots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86" y="4184170"/>
            <a:ext cx="4299666" cy="265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4852" y="3981147"/>
            <a:ext cx="24967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seaborn.lineplot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geom_line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4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fill the area under the curve with a solid </a:t>
            </a:r>
            <a:r>
              <a:rPr lang="en-US" dirty="0" smtClean="0"/>
              <a:t>color.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emphasizes the overarching trend in the data, because it visually separates the area above the curve from the area below.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valid if the y axis starts at zero, so that the height of the shaded area at each time point represents the data value at that time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78" y="4379262"/>
            <a:ext cx="4014409" cy="24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7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Time Series and Dose–Response Curves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time courses that we want to show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82" y="2217222"/>
            <a:ext cx="3971478" cy="245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" y="2539508"/>
            <a:ext cx="4044690" cy="4044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96519" y="4720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789" y="4629717"/>
            <a:ext cx="3608787" cy="22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5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Response Curves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plots are not limited to time.</a:t>
            </a:r>
          </a:p>
          <a:p>
            <a:r>
              <a:rPr lang="en-US" dirty="0" smtClean="0"/>
              <a:t>Whenever </a:t>
            </a:r>
            <a:r>
              <a:rPr lang="en-US" dirty="0"/>
              <a:t>the data points have a natural </a:t>
            </a:r>
            <a:r>
              <a:rPr lang="en-US" dirty="0" smtClean="0"/>
              <a:t>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6" y="2776184"/>
            <a:ext cx="5276934" cy="325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4241" y="6275046"/>
            <a:ext cx="6312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mean yield of oat varieties after fertilization with manure</a:t>
            </a:r>
          </a:p>
        </p:txBody>
      </p:sp>
    </p:spTree>
    <p:extLst>
      <p:ext uri="{BB962C8B-B14F-4D97-AF65-F5344CB8AC3E}">
        <p14:creationId xmlns:p14="http://schemas.microsoft.com/office/powerpoint/2010/main" val="178521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of Two or More Response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usual to </a:t>
            </a:r>
            <a:r>
              <a:rPr lang="en-US" dirty="0"/>
              <a:t>have more than one response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in house prices from the previous 12 months as it relates to the unemployment rate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99" y="3063740"/>
            <a:ext cx="4840941" cy="2988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2927" y="6203878"/>
            <a:ext cx="526642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we incorporate temporal change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20305</TotalTime>
  <Words>1279</Words>
  <Application>Microsoft Macintosh PowerPoint</Application>
  <PresentationFormat>On-screen Show (4:3)</PresentationFormat>
  <Paragraphs>145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HB_dataviz</vt:lpstr>
      <vt:lpstr>Introduction to Data Visualization   </vt:lpstr>
      <vt:lpstr>Time Series &amp; Independent Variables</vt:lpstr>
      <vt:lpstr>Individual Time Series</vt:lpstr>
      <vt:lpstr>Individual Time Series-Line Graph</vt:lpstr>
      <vt:lpstr>Individual Time Series-Line Graph</vt:lpstr>
      <vt:lpstr>PowerPoint Presentation</vt:lpstr>
      <vt:lpstr>Multiple Time Series and Dose–Response Curves</vt:lpstr>
      <vt:lpstr>Dose Response Curves</vt:lpstr>
      <vt:lpstr>Time Series of Two or More Response Variables</vt:lpstr>
      <vt:lpstr>Connected scatterplot</vt:lpstr>
      <vt:lpstr>Connected Scatterplot w/  Higher Dimensions</vt:lpstr>
      <vt:lpstr>Visualizing Trends</vt:lpstr>
      <vt:lpstr>Visualizing Trends-Smoothing</vt:lpstr>
      <vt:lpstr>Visualizing Trends-Smoothing</vt:lpstr>
      <vt:lpstr>Visualizing Trends-LOESS</vt:lpstr>
      <vt:lpstr>Visualizing Trends-LOESS</vt:lpstr>
      <vt:lpstr>Visualizing Trends-Spline Models</vt:lpstr>
      <vt:lpstr>Visualizing Trends-Warning!!!</vt:lpstr>
      <vt:lpstr>Showing Trends with a Defined Functional Form</vt:lpstr>
      <vt:lpstr>Showing Trends with a Defined Functional Form</vt:lpstr>
      <vt:lpstr>Showing Trends with a Defined Functional Form</vt:lpstr>
      <vt:lpstr>Detrending and Time-Series Decomposition</vt:lpstr>
      <vt:lpstr>Detrending and Time-Series Decomposition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HB</cp:lastModifiedBy>
  <cp:revision>255</cp:revision>
  <dcterms:created xsi:type="dcterms:W3CDTF">2021-12-31T20:53:49Z</dcterms:created>
  <dcterms:modified xsi:type="dcterms:W3CDTF">2022-02-20T16:45:59Z</dcterms:modified>
</cp:coreProperties>
</file>