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16"/>
  </p:notesMasterIdLst>
  <p:handoutMasterIdLst>
    <p:handoutMasterId r:id="rId17"/>
  </p:handout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558" autoAdjust="0"/>
  </p:normalViewPr>
  <p:slideViewPr>
    <p:cSldViewPr snapToGrid="0" snapToObjects="1">
      <p:cViewPr varScale="1">
        <p:scale>
          <a:sx n="84" d="100"/>
          <a:sy n="84" d="100"/>
        </p:scale>
        <p:origin x="-23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B012CA-C646-184B-9002-50CDB14843C4}" type="datetimeFigureOut">
              <a:rPr lang="en-US" smtClean="0"/>
              <a:t>3/14/22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829500-FF15-E147-A4C4-454DAA30904D}" type="slidenum">
              <a:rPr lang="en-US" smtClean="0"/>
              <a:t>‹#›</a:t>
            </a:fld>
            <a:endParaRPr lang="en-US"/>
          </a:p>
        </p:txBody>
      </p:sp>
    </p:spTree>
    <p:extLst>
      <p:ext uri="{BB962C8B-B14F-4D97-AF65-F5344CB8AC3E}">
        <p14:creationId xmlns:p14="http://schemas.microsoft.com/office/powerpoint/2010/main" val="1544950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35442-4CBB-7849-A838-52F821BB2252}" type="datetimeFigureOut">
              <a:rPr lang="en-US" smtClean="0"/>
              <a:t>3/14/22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69296-BE32-874E-B4E6-B3C89608842B}" type="slidenum">
              <a:rPr lang="en-US" smtClean="0"/>
              <a:t>‹#›</a:t>
            </a:fld>
            <a:endParaRPr lang="en-US"/>
          </a:p>
        </p:txBody>
      </p:sp>
    </p:spTree>
    <p:extLst>
      <p:ext uri="{BB962C8B-B14F-4D97-AF65-F5344CB8AC3E}">
        <p14:creationId xmlns:p14="http://schemas.microsoft.com/office/powerpoint/2010/main" val="330132253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169296-BE32-874E-B4E6-B3C89608842B}" type="slidenum">
              <a:rPr lang="en-US" smtClean="0"/>
              <a:t>2</a:t>
            </a:fld>
            <a:endParaRPr lang="en-US"/>
          </a:p>
        </p:txBody>
      </p:sp>
    </p:spTree>
    <p:extLst>
      <p:ext uri="{BB962C8B-B14F-4D97-AF65-F5344CB8AC3E}">
        <p14:creationId xmlns:p14="http://schemas.microsoft.com/office/powerpoint/2010/main" val="313586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Within each of these six slices of data, there are both male and female passengers, and we can visualize their numbers using bars. The result is six bar plots, which we arrange in two columns (one for passengers who died and one for those who survived) of three rows (one for each class) (Figure 21-1). The columns and rows are labeled, so it is immediately obvious which of the six plots corresponds to each combination of survival status and class.</a:t>
            </a:r>
          </a:p>
          <a:p>
            <a:endParaRPr lang="en-US" dirty="0"/>
          </a:p>
        </p:txBody>
      </p:sp>
      <p:sp>
        <p:nvSpPr>
          <p:cNvPr id="4" name="Slide Number Placeholder 3"/>
          <p:cNvSpPr>
            <a:spLocks noGrp="1"/>
          </p:cNvSpPr>
          <p:nvPr>
            <p:ph type="sldNum" sz="quarter" idx="10"/>
          </p:nvPr>
        </p:nvSpPr>
        <p:spPr/>
        <p:txBody>
          <a:bodyPr/>
          <a:lstStyle/>
          <a:p>
            <a:fld id="{3A169296-BE32-874E-B4E6-B3C89608842B}" type="slidenum">
              <a:rPr lang="en-US" smtClean="0"/>
              <a:t>5</a:t>
            </a:fld>
            <a:endParaRPr lang="en-US"/>
          </a:p>
        </p:txBody>
      </p:sp>
    </p:spTree>
    <p:extLst>
      <p:ext uri="{BB962C8B-B14F-4D97-AF65-F5344CB8AC3E}">
        <p14:creationId xmlns:p14="http://schemas.microsoft.com/office/powerpoint/2010/main" val="10851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Panel (a) shows the growth in total number of degrees awarded from 1971 to 2015, a time span during which the number approximately doubled. </a:t>
            </a:r>
          </a:p>
          <a:p>
            <a:pPr marL="171450" indent="-171450">
              <a:buFont typeface="Arial"/>
              <a:buChar char="•"/>
            </a:pPr>
            <a:r>
              <a:rPr lang="en-US" dirty="0" smtClean="0"/>
              <a:t>Panel (b) instead shows the change in the percent of degrees awarded over the same time period in the five most popular degree </a:t>
            </a:r>
            <a:r>
              <a:rPr lang="en-US" smtClean="0"/>
              <a:t>areas.</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169296-BE32-874E-B4E6-B3C89608842B}" type="slidenum">
              <a:rPr lang="en-US" smtClean="0"/>
              <a:t>10</a:t>
            </a:fld>
            <a:endParaRPr lang="en-US"/>
          </a:p>
        </p:txBody>
      </p:sp>
    </p:spTree>
    <p:extLst>
      <p:ext uri="{BB962C8B-B14F-4D97-AF65-F5344CB8AC3E}">
        <p14:creationId xmlns:p14="http://schemas.microsoft.com/office/powerpoint/2010/main" val="863385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169296-BE32-874E-B4E6-B3C89608842B}" type="slidenum">
              <a:rPr lang="en-US" smtClean="0"/>
              <a:t>11</a:t>
            </a:fld>
            <a:endParaRPr lang="en-US"/>
          </a:p>
        </p:txBody>
      </p:sp>
    </p:spTree>
    <p:extLst>
      <p:ext uri="{BB962C8B-B14F-4D97-AF65-F5344CB8AC3E}">
        <p14:creationId xmlns:p14="http://schemas.microsoft.com/office/powerpoint/2010/main" val="1673164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169296-BE32-874E-B4E6-B3C89608842B}" type="slidenum">
              <a:rPr lang="en-US" smtClean="0"/>
              <a:t>12</a:t>
            </a:fld>
            <a:endParaRPr lang="en-US"/>
          </a:p>
        </p:txBody>
      </p:sp>
    </p:spTree>
    <p:extLst>
      <p:ext uri="{BB962C8B-B14F-4D97-AF65-F5344CB8AC3E}">
        <p14:creationId xmlns:p14="http://schemas.microsoft.com/office/powerpoint/2010/main" val="1673164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67371" y="1055081"/>
            <a:ext cx="8535737" cy="2153975"/>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900" b="1"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24" name="Shape 24"/>
          <p:cNvSpPr txBox="1">
            <a:spLocks noGrp="1"/>
          </p:cNvSpPr>
          <p:nvPr>
            <p:ph type="subTitle" idx="1"/>
          </p:nvPr>
        </p:nvSpPr>
        <p:spPr>
          <a:xfrm>
            <a:off x="735267" y="3886200"/>
            <a:ext cx="7533105" cy="1752600"/>
          </a:xfrm>
          <a:prstGeom prst="rect">
            <a:avLst/>
          </a:prstGeom>
          <a:noFill/>
          <a:ln>
            <a:noFill/>
          </a:ln>
        </p:spPr>
        <p:txBody>
          <a:bodyPr lIns="57584" tIns="57584" rIns="57584" bIns="57584" anchor="t" anchorCtr="0"/>
          <a:lstStyle>
            <a:lvl1pPr marL="0" marR="0" lvl="0" indent="0" algn="ctr" rtl="0">
              <a:spcBef>
                <a:spcPts val="694"/>
              </a:spcBef>
              <a:buClr>
                <a:schemeClr val="dk2"/>
              </a:buClr>
              <a:buFont typeface="Arial"/>
              <a:buNone/>
              <a:defRPr sz="3500" b="1" i="0" u="none" strike="noStrike" cap="none">
                <a:solidFill>
                  <a:schemeClr val="dk2"/>
                </a:solidFill>
                <a:latin typeface="Gill Sans"/>
                <a:ea typeface="Gill Sans"/>
                <a:cs typeface="Gill Sans"/>
                <a:sym typeface="Gill Sans"/>
              </a:defRPr>
            </a:lvl1pPr>
            <a:lvl2pPr marL="511946" marR="0" lvl="1" indent="-13" algn="ctr" rtl="0">
              <a:spcBef>
                <a:spcPts val="448"/>
              </a:spcBef>
              <a:buClr>
                <a:srgbClr val="888888"/>
              </a:buClr>
              <a:buFont typeface="Arial"/>
              <a:buNone/>
              <a:defRPr sz="2200" b="0" i="0" u="none" strike="noStrike" cap="none">
                <a:solidFill>
                  <a:srgbClr val="888888"/>
                </a:solidFill>
                <a:latin typeface="Gill Sans"/>
                <a:ea typeface="Gill Sans"/>
                <a:cs typeface="Gill Sans"/>
                <a:sym typeface="Gill Sans"/>
              </a:defRPr>
            </a:lvl2pPr>
            <a:lvl3pPr marL="1023891" marR="0" lvl="2" indent="-25" algn="ctr" rtl="0">
              <a:spcBef>
                <a:spcPts val="403"/>
              </a:spcBef>
              <a:buClr>
                <a:srgbClr val="888888"/>
              </a:buClr>
              <a:buFont typeface="Arial"/>
              <a:buNone/>
              <a:defRPr sz="2000" b="0" i="0" u="none" strike="noStrike" cap="none">
                <a:solidFill>
                  <a:srgbClr val="888888"/>
                </a:solidFill>
                <a:latin typeface="Gill Sans"/>
                <a:ea typeface="Gill Sans"/>
                <a:cs typeface="Gill Sans"/>
                <a:sym typeface="Gill Sans"/>
              </a:defRPr>
            </a:lvl3pPr>
            <a:lvl4pPr marL="1535839" marR="0" lvl="3" indent="-38" algn="ctr" rtl="0">
              <a:spcBef>
                <a:spcPts val="336"/>
              </a:spcBef>
              <a:buClr>
                <a:srgbClr val="888888"/>
              </a:buClr>
              <a:buFont typeface="Arial"/>
              <a:buNone/>
              <a:defRPr sz="1700" b="0" i="0" u="none" strike="noStrike" cap="none">
                <a:solidFill>
                  <a:srgbClr val="888888"/>
                </a:solidFill>
                <a:latin typeface="Gill Sans"/>
                <a:ea typeface="Gill Sans"/>
                <a:cs typeface="Gill Sans"/>
                <a:sym typeface="Gill Sans"/>
              </a:defRPr>
            </a:lvl4pPr>
            <a:lvl5pPr marL="2047785" marR="0" lvl="4" indent="-52" algn="ctr" rtl="0">
              <a:spcBef>
                <a:spcPts val="269"/>
              </a:spcBef>
              <a:buClr>
                <a:srgbClr val="888888"/>
              </a:buClr>
              <a:buFont typeface="Arial"/>
              <a:buNone/>
              <a:defRPr sz="1300" b="0" i="0" u="none" strike="noStrike" cap="none">
                <a:solidFill>
                  <a:srgbClr val="888888"/>
                </a:solidFill>
                <a:latin typeface="Gill Sans"/>
                <a:ea typeface="Gill Sans"/>
                <a:cs typeface="Gill Sans"/>
                <a:sym typeface="Gill Sans"/>
              </a:defRPr>
            </a:lvl5pPr>
            <a:lvl6pPr marL="2559730" marR="0" lvl="5" indent="-64"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6pPr>
            <a:lvl7pPr marL="3071676" marR="0" lvl="6" indent="-76"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7pPr>
            <a:lvl8pPr marL="3583621" marR="0" lvl="7" indent="-89"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8pPr>
            <a:lvl9pPr marL="4095568" marR="0" lvl="8" indent="-102"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9pPr>
          </a:lstStyle>
          <a:p>
            <a:r>
              <a:rPr lang="en-US"/>
              <a:t>Click to edit Master subtitle style</a:t>
            </a:r>
            <a:endParaRPr/>
          </a:p>
        </p:txBody>
      </p:sp>
      <p:sp>
        <p:nvSpPr>
          <p:cNvPr id="4"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60950" y="1024912"/>
            <a:ext cx="8662737" cy="1362074"/>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900" b="1"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27" name="Shape 27"/>
          <p:cNvSpPr txBox="1">
            <a:spLocks noGrp="1"/>
          </p:cNvSpPr>
          <p:nvPr>
            <p:ph type="body" idx="1"/>
          </p:nvPr>
        </p:nvSpPr>
        <p:spPr>
          <a:xfrm>
            <a:off x="722313" y="3689685"/>
            <a:ext cx="7772400" cy="717215"/>
          </a:xfrm>
          <a:prstGeom prst="rect">
            <a:avLst/>
          </a:prstGeom>
          <a:noFill/>
          <a:ln>
            <a:noFill/>
          </a:ln>
        </p:spPr>
        <p:txBody>
          <a:bodyPr lIns="57584" tIns="57584" rIns="57584" bIns="57584" anchor="b" anchorCtr="0"/>
          <a:lstStyle>
            <a:lvl1pPr marL="0" marR="0" lvl="0" indent="0" algn="ctr" rtl="0">
              <a:spcBef>
                <a:spcPts val="537"/>
              </a:spcBef>
              <a:buClr>
                <a:schemeClr val="dk2"/>
              </a:buClr>
              <a:buFont typeface="Arial"/>
              <a:buNone/>
              <a:defRPr sz="2700" b="1" i="0" u="none" strike="noStrike" cap="none">
                <a:solidFill>
                  <a:schemeClr val="dk2"/>
                </a:solidFill>
                <a:latin typeface="Gill Sans"/>
                <a:ea typeface="Gill Sans"/>
                <a:cs typeface="Gill Sans"/>
                <a:sym typeface="Gill Sans"/>
              </a:defRPr>
            </a:lvl1pPr>
            <a:lvl2pPr marL="511946" marR="0" lvl="1" indent="-13" algn="l" rtl="0">
              <a:spcBef>
                <a:spcPts val="403"/>
              </a:spcBef>
              <a:buClr>
                <a:srgbClr val="888888"/>
              </a:buClr>
              <a:buFont typeface="Arial"/>
              <a:buNone/>
              <a:defRPr sz="2000" b="0" i="0" u="none" strike="noStrike" cap="none">
                <a:solidFill>
                  <a:srgbClr val="888888"/>
                </a:solidFill>
                <a:latin typeface="Gill Sans"/>
                <a:ea typeface="Gill Sans"/>
                <a:cs typeface="Gill Sans"/>
                <a:sym typeface="Gill Sans"/>
              </a:defRPr>
            </a:lvl2pPr>
            <a:lvl3pPr marL="1023891" marR="0" lvl="2" indent="-25" algn="l" rtl="0">
              <a:spcBef>
                <a:spcPts val="358"/>
              </a:spcBef>
              <a:buClr>
                <a:srgbClr val="888888"/>
              </a:buClr>
              <a:buFont typeface="Arial"/>
              <a:buNone/>
              <a:defRPr sz="1800" b="0" i="0" u="none" strike="noStrike" cap="none">
                <a:solidFill>
                  <a:srgbClr val="888888"/>
                </a:solidFill>
                <a:latin typeface="Gill Sans"/>
                <a:ea typeface="Gill Sans"/>
                <a:cs typeface="Gill Sans"/>
                <a:sym typeface="Gill Sans"/>
              </a:defRPr>
            </a:lvl3pPr>
            <a:lvl4pPr marL="1535839" marR="0" lvl="3" indent="-38" algn="l" rtl="0">
              <a:spcBef>
                <a:spcPts val="314"/>
              </a:spcBef>
              <a:buClr>
                <a:srgbClr val="888888"/>
              </a:buClr>
              <a:buFont typeface="Arial"/>
              <a:buNone/>
              <a:defRPr sz="1600" b="0" i="0" u="none" strike="noStrike" cap="none">
                <a:solidFill>
                  <a:srgbClr val="888888"/>
                </a:solidFill>
                <a:latin typeface="Gill Sans"/>
                <a:ea typeface="Gill Sans"/>
                <a:cs typeface="Gill Sans"/>
                <a:sym typeface="Gill Sans"/>
              </a:defRPr>
            </a:lvl4pPr>
            <a:lvl5pPr marL="2047785" marR="0" lvl="4" indent="-52" algn="l" rtl="0">
              <a:spcBef>
                <a:spcPts val="314"/>
              </a:spcBef>
              <a:buClr>
                <a:srgbClr val="888888"/>
              </a:buClr>
              <a:buFont typeface="Arial"/>
              <a:buNone/>
              <a:defRPr sz="1600" b="0" i="0" u="none" strike="noStrike" cap="none">
                <a:solidFill>
                  <a:srgbClr val="888888"/>
                </a:solidFill>
                <a:latin typeface="Gill Sans"/>
                <a:ea typeface="Gill Sans"/>
                <a:cs typeface="Gill Sans"/>
                <a:sym typeface="Gill Sans"/>
              </a:defRPr>
            </a:lvl5pPr>
            <a:lvl6pPr marL="2559730" marR="0" lvl="5" indent="-64"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6pPr>
            <a:lvl7pPr marL="3071676" marR="0" lvl="6" indent="-76"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7pPr>
            <a:lvl8pPr marL="3583621" marR="0" lvl="7" indent="-89"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8pPr>
            <a:lvl9pPr marL="4095568" marR="0" lvl="8" indent="-102"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1" y="615485"/>
            <a:ext cx="8229600" cy="919629"/>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600" b="0" i="0" u="none" strike="noStrike" cap="none">
                <a:solidFill>
                  <a:schemeClr val="dk2"/>
                </a:solidFill>
                <a:latin typeface="Callibri"/>
                <a:ea typeface="Gill Sans"/>
                <a:cs typeface="Callibri"/>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dirty="0"/>
          </a:p>
        </p:txBody>
      </p:sp>
      <p:sp>
        <p:nvSpPr>
          <p:cNvPr id="30" name="Shape 30"/>
          <p:cNvSpPr txBox="1">
            <a:spLocks noGrp="1"/>
          </p:cNvSpPr>
          <p:nvPr>
            <p:ph type="body" idx="1"/>
          </p:nvPr>
        </p:nvSpPr>
        <p:spPr>
          <a:xfrm>
            <a:off x="457200" y="1535114"/>
            <a:ext cx="4040188" cy="639763"/>
          </a:xfrm>
          <a:prstGeom prst="rect">
            <a:avLst/>
          </a:prstGeom>
          <a:noFill/>
          <a:ln>
            <a:noFill/>
          </a:ln>
        </p:spPr>
        <p:txBody>
          <a:bodyPr lIns="57584" tIns="57584" rIns="57584" bIns="57584" anchor="b" anchorCtr="0"/>
          <a:lstStyle>
            <a:lvl1pPr marL="0" marR="0" lvl="0" indent="0" algn="ctr"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1pPr>
            <a:lvl2pPr marL="511946" marR="0" lvl="1" indent="-13" algn="l" rtl="0">
              <a:spcBef>
                <a:spcPts val="448"/>
              </a:spcBef>
              <a:buClr>
                <a:schemeClr val="dk2"/>
              </a:buClr>
              <a:buFont typeface="Arial"/>
              <a:buNone/>
              <a:defRPr sz="2200" b="1" i="0" u="none" strike="noStrike" cap="none">
                <a:solidFill>
                  <a:schemeClr val="dk2"/>
                </a:solidFill>
                <a:latin typeface="Gill Sans"/>
                <a:ea typeface="Gill Sans"/>
                <a:cs typeface="Gill Sans"/>
                <a:sym typeface="Gill Sans"/>
              </a:defRPr>
            </a:lvl2pPr>
            <a:lvl3pPr marL="1023891" marR="0" lvl="2" indent="-25" algn="l" rtl="0">
              <a:spcBef>
                <a:spcPts val="403"/>
              </a:spcBef>
              <a:buClr>
                <a:schemeClr val="dk2"/>
              </a:buClr>
              <a:buFont typeface="Arial"/>
              <a:buNone/>
              <a:defRPr sz="2000" b="1" i="0" u="none" strike="noStrike" cap="none">
                <a:solidFill>
                  <a:schemeClr val="dk2"/>
                </a:solidFill>
                <a:latin typeface="Gill Sans"/>
                <a:ea typeface="Gill Sans"/>
                <a:cs typeface="Gill Sans"/>
                <a:sym typeface="Gill Sans"/>
              </a:defRPr>
            </a:lvl3pPr>
            <a:lvl4pPr marL="1535839" marR="0" lvl="3" indent="-38"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4pPr>
            <a:lvl5pPr marL="2047785" marR="0" lvl="4" indent="-52"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5pPr>
            <a:lvl6pPr marL="2559730" marR="0" lvl="5" indent="-64"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6pPr>
            <a:lvl7pPr marL="3071676" marR="0" lvl="6" indent="-76"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7pPr>
            <a:lvl8pPr marL="3583621" marR="0" lvl="7" indent="-89"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8pPr>
            <a:lvl9pPr marL="4095568" marR="0" lvl="8" indent="-102"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1" name="Shape 31"/>
          <p:cNvSpPr txBox="1">
            <a:spLocks noGrp="1"/>
          </p:cNvSpPr>
          <p:nvPr>
            <p:ph type="body" idx="2"/>
          </p:nvPr>
        </p:nvSpPr>
        <p:spPr>
          <a:xfrm>
            <a:off x="457200" y="2424141"/>
            <a:ext cx="4040188" cy="3951287"/>
          </a:xfrm>
          <a:prstGeom prst="rect">
            <a:avLst/>
          </a:prstGeom>
          <a:noFill/>
          <a:ln>
            <a:noFill/>
          </a:ln>
        </p:spPr>
        <p:txBody>
          <a:bodyPr lIns="57584" tIns="57584" rIns="57584" bIns="57584" anchor="t" anchorCtr="0"/>
          <a:lstStyle>
            <a:lvl1pPr marL="383961" marR="0" lvl="0" indent="-255978" algn="l" rtl="0">
              <a:spcBef>
                <a:spcPts val="403"/>
              </a:spcBef>
              <a:buClr>
                <a:schemeClr val="dk2"/>
              </a:buClr>
              <a:buSzPct val="100000"/>
              <a:buFont typeface="Arial"/>
              <a:buChar char="•"/>
              <a:defRPr sz="2000" b="1" i="0" u="none" strike="noStrike" cap="none">
                <a:solidFill>
                  <a:schemeClr val="dk2"/>
                </a:solidFill>
                <a:latin typeface="Gill Sans"/>
                <a:ea typeface="Gill Sans"/>
                <a:cs typeface="Gill Sans"/>
                <a:sym typeface="Gill Sans"/>
              </a:defRPr>
            </a:lvl1pPr>
            <a:lvl2pPr marL="831913" marR="0" lvl="1" indent="-206234"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2pPr>
            <a:lvl3pPr marL="1279864" marR="0" lvl="2" indent="-142252"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3pPr>
            <a:lvl4pPr marL="1791810" marR="0" lvl="3" indent="-142265"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4pPr>
            <a:lvl5pPr marL="2303757" marR="0" lvl="4" indent="-142279"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5pPr>
            <a:lvl6pPr marL="2815703" marR="0" lvl="5" indent="-142293"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6pPr>
            <a:lvl7pPr marL="3327649" marR="0" lvl="6" indent="-142304"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7pPr>
            <a:lvl8pPr marL="3839596" marR="0" lvl="7" indent="-142318"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8pPr>
            <a:lvl9pPr marL="4351540" marR="0" lvl="8" indent="-142330"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2" name="Shape 32"/>
          <p:cNvSpPr txBox="1">
            <a:spLocks noGrp="1"/>
          </p:cNvSpPr>
          <p:nvPr>
            <p:ph type="body" idx="3"/>
          </p:nvPr>
        </p:nvSpPr>
        <p:spPr>
          <a:xfrm>
            <a:off x="4645030" y="1535114"/>
            <a:ext cx="4041775" cy="639763"/>
          </a:xfrm>
          <a:prstGeom prst="rect">
            <a:avLst/>
          </a:prstGeom>
          <a:noFill/>
          <a:ln>
            <a:noFill/>
          </a:ln>
        </p:spPr>
        <p:txBody>
          <a:bodyPr lIns="57584" tIns="57584" rIns="57584" bIns="57584" anchor="b" anchorCtr="0"/>
          <a:lstStyle>
            <a:lvl1pPr marL="0" marR="0" lvl="0" indent="0" algn="ctr"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1pPr>
            <a:lvl2pPr marL="511946" marR="0" lvl="1" indent="-13" algn="l" rtl="0">
              <a:spcBef>
                <a:spcPts val="448"/>
              </a:spcBef>
              <a:buClr>
                <a:schemeClr val="dk2"/>
              </a:buClr>
              <a:buFont typeface="Arial"/>
              <a:buNone/>
              <a:defRPr sz="2200" b="1" i="0" u="none" strike="noStrike" cap="none">
                <a:solidFill>
                  <a:schemeClr val="dk2"/>
                </a:solidFill>
                <a:latin typeface="Gill Sans"/>
                <a:ea typeface="Gill Sans"/>
                <a:cs typeface="Gill Sans"/>
                <a:sym typeface="Gill Sans"/>
              </a:defRPr>
            </a:lvl2pPr>
            <a:lvl3pPr marL="1023891" marR="0" lvl="2" indent="-25" algn="l" rtl="0">
              <a:spcBef>
                <a:spcPts val="403"/>
              </a:spcBef>
              <a:buClr>
                <a:schemeClr val="dk2"/>
              </a:buClr>
              <a:buFont typeface="Arial"/>
              <a:buNone/>
              <a:defRPr sz="2000" b="1" i="0" u="none" strike="noStrike" cap="none">
                <a:solidFill>
                  <a:schemeClr val="dk2"/>
                </a:solidFill>
                <a:latin typeface="Gill Sans"/>
                <a:ea typeface="Gill Sans"/>
                <a:cs typeface="Gill Sans"/>
                <a:sym typeface="Gill Sans"/>
              </a:defRPr>
            </a:lvl3pPr>
            <a:lvl4pPr marL="1535839" marR="0" lvl="3" indent="-38"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4pPr>
            <a:lvl5pPr marL="2047785" marR="0" lvl="4" indent="-52"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5pPr>
            <a:lvl6pPr marL="2559730" marR="0" lvl="5" indent="-64"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6pPr>
            <a:lvl7pPr marL="3071676" marR="0" lvl="6" indent="-76"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7pPr>
            <a:lvl8pPr marL="3583621" marR="0" lvl="7" indent="-89"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8pPr>
            <a:lvl9pPr marL="4095568" marR="0" lvl="8" indent="-102"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3" name="Shape 33"/>
          <p:cNvSpPr txBox="1">
            <a:spLocks noGrp="1"/>
          </p:cNvSpPr>
          <p:nvPr>
            <p:ph type="body" idx="4"/>
          </p:nvPr>
        </p:nvSpPr>
        <p:spPr>
          <a:xfrm>
            <a:off x="4645027" y="2424141"/>
            <a:ext cx="4041775" cy="3951287"/>
          </a:xfrm>
          <a:prstGeom prst="rect">
            <a:avLst/>
          </a:prstGeom>
          <a:noFill/>
          <a:ln>
            <a:noFill/>
          </a:ln>
        </p:spPr>
        <p:txBody>
          <a:bodyPr lIns="57584" tIns="57584" rIns="57584" bIns="57584" anchor="t" anchorCtr="0"/>
          <a:lstStyle>
            <a:lvl1pPr marL="383961" marR="0" lvl="0" indent="-255978" algn="l" rtl="0">
              <a:spcBef>
                <a:spcPts val="403"/>
              </a:spcBef>
              <a:buClr>
                <a:schemeClr val="dk2"/>
              </a:buClr>
              <a:buSzPct val="100000"/>
              <a:buFont typeface="Arial"/>
              <a:buChar char="•"/>
              <a:defRPr sz="2000" b="1" i="0" u="none" strike="noStrike" cap="none">
                <a:solidFill>
                  <a:schemeClr val="dk2"/>
                </a:solidFill>
                <a:latin typeface="Gill Sans"/>
                <a:ea typeface="Gill Sans"/>
                <a:cs typeface="Gill Sans"/>
                <a:sym typeface="Gill Sans"/>
              </a:defRPr>
            </a:lvl1pPr>
            <a:lvl2pPr marL="831913" marR="0" lvl="1" indent="-206234"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2pPr>
            <a:lvl3pPr marL="1279864" marR="0" lvl="2" indent="-142252"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3pPr>
            <a:lvl4pPr marL="1791810" marR="0" lvl="3" indent="-142265"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4pPr>
            <a:lvl5pPr marL="2303757" marR="0" lvl="4" indent="-142279"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5pPr>
            <a:lvl6pPr marL="2815703" marR="0" lvl="5" indent="-142293"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6pPr>
            <a:lvl7pPr marL="3327649" marR="0" lvl="6" indent="-142304"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7pPr>
            <a:lvl8pPr marL="3839596" marR="0" lvl="7" indent="-142318"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8pPr>
            <a:lvl9pPr marL="4351540" marR="0" lvl="8" indent="-142330"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7" name="Slide Number Placeholder 2"/>
          <p:cNvSpPr>
            <a:spLocks noGrp="1"/>
          </p:cNvSpPr>
          <p:nvPr>
            <p:ph type="sldNum" sz="quarter" idx="10"/>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1" y="957824"/>
            <a:ext cx="8229600" cy="919629"/>
          </a:xfrm>
          <a:prstGeom prst="rect">
            <a:avLst/>
          </a:prstGeom>
          <a:noFill/>
          <a:ln>
            <a:noFill/>
          </a:ln>
        </p:spPr>
        <p:txBody>
          <a:bodyPr lIns="57584" tIns="57584" rIns="57584" bIns="57584" anchor="ctr" anchorCtr="0"/>
          <a:lstStyle>
            <a:lvl1pPr>
              <a:defRPr sz="3400" b="1">
                <a:solidFill>
                  <a:schemeClr val="dk2"/>
                </a:solidFill>
                <a:latin typeface="Gill Sans"/>
                <a:ea typeface="Gill Sans"/>
                <a:cs typeface="Gill Sans"/>
              </a:defRPr>
            </a:lvl1pPr>
          </a:lstStyle>
          <a:p>
            <a:pPr marL="0" lvl="0" indent="0" algn="ctr">
              <a:buClr>
                <a:schemeClr val="dk2"/>
              </a:buClr>
              <a:buFont typeface="Gill Sans"/>
            </a:pPr>
            <a:r>
              <a:rPr lang="en-US"/>
              <a:t>Click to edit Master title style</a:t>
            </a:r>
            <a:endParaRPr/>
          </a:p>
        </p:txBody>
      </p:sp>
      <p:sp>
        <p:nvSpPr>
          <p:cNvPr id="3"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4" y="666730"/>
            <a:ext cx="3008313" cy="928790"/>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2000" b="0"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38" name="Shape 38"/>
          <p:cNvSpPr txBox="1">
            <a:spLocks noGrp="1"/>
          </p:cNvSpPr>
          <p:nvPr>
            <p:ph type="body" idx="1"/>
          </p:nvPr>
        </p:nvSpPr>
        <p:spPr>
          <a:xfrm>
            <a:off x="3575049" y="666733"/>
            <a:ext cx="5111749" cy="5619854"/>
          </a:xfrm>
          <a:prstGeom prst="rect">
            <a:avLst/>
          </a:prstGeom>
          <a:noFill/>
          <a:ln>
            <a:noFill/>
          </a:ln>
        </p:spPr>
        <p:txBody>
          <a:bodyPr lIns="57584" tIns="57584" rIns="57584" bIns="57584" anchor="t" anchorCtr="0"/>
          <a:lstStyle>
            <a:lvl1pPr marL="383961" marR="0" lvl="0" indent="-184866" algn="l" rtl="0">
              <a:spcBef>
                <a:spcPts val="627"/>
              </a:spcBef>
              <a:buClr>
                <a:schemeClr val="dk2"/>
              </a:buClr>
              <a:buSzPct val="99560"/>
              <a:buFont typeface="Arial"/>
              <a:buChar char="•"/>
              <a:defRPr sz="3100" b="0" i="0" u="none" strike="noStrike" cap="none">
                <a:solidFill>
                  <a:schemeClr val="dk2"/>
                </a:solidFill>
                <a:latin typeface="Gill Sans"/>
                <a:ea typeface="Gill Sans"/>
                <a:cs typeface="Gill Sans"/>
                <a:sym typeface="Gill Sans"/>
              </a:defRPr>
            </a:lvl1pPr>
            <a:lvl2pPr marL="831913" marR="0" lvl="1" indent="-120885" algn="l" rtl="0">
              <a:spcBef>
                <a:spcPts val="627"/>
              </a:spcBef>
              <a:buClr>
                <a:schemeClr val="dk2"/>
              </a:buClr>
              <a:buSzPct val="99560"/>
              <a:buFont typeface="Arial"/>
              <a:buChar char="–"/>
              <a:defRPr sz="3100" b="0" i="1" u="none" strike="noStrike" cap="none">
                <a:solidFill>
                  <a:schemeClr val="dk2"/>
                </a:solidFill>
                <a:latin typeface="Gill Sans"/>
                <a:ea typeface="Gill Sans"/>
                <a:cs typeface="Gill Sans"/>
                <a:sym typeface="Gill Sans"/>
              </a:defRPr>
            </a:lvl2pPr>
            <a:lvl3pPr marL="1279864" marR="0" lvl="2" indent="-85339" algn="l" rtl="0">
              <a:spcBef>
                <a:spcPts val="537"/>
              </a:spcBef>
              <a:buClr>
                <a:schemeClr val="dk2"/>
              </a:buClr>
              <a:buSzPct val="99232"/>
              <a:buFont typeface="Arial"/>
              <a:buChar char="•"/>
              <a:defRPr sz="2700" b="0" i="1" u="none" strike="noStrike" cap="none">
                <a:solidFill>
                  <a:schemeClr val="dk2"/>
                </a:solidFill>
                <a:latin typeface="Gill Sans"/>
                <a:ea typeface="Gill Sans"/>
                <a:cs typeface="Gill Sans"/>
                <a:sym typeface="Gill Sans"/>
              </a:defRPr>
            </a:lvl3pPr>
            <a:lvl4pPr marL="1791810" marR="0" lvl="3" indent="-113789"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4pPr>
            <a:lvl5pPr marL="2303757" marR="0" lvl="4" indent="-113802"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5pPr>
            <a:lvl6pPr marL="2815703" marR="0" lvl="5" indent="-113816"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6pPr>
            <a:lvl7pPr marL="3327649" marR="0" lvl="6" indent="-113828"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7pPr>
            <a:lvl8pPr marL="3839596" marR="0" lvl="7" indent="-113842"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8pPr>
            <a:lvl9pPr marL="4351540" marR="0" lvl="8" indent="-113853"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9" name="Shape 39"/>
          <p:cNvSpPr txBox="1">
            <a:spLocks noGrp="1"/>
          </p:cNvSpPr>
          <p:nvPr>
            <p:ph type="body" idx="2"/>
          </p:nvPr>
        </p:nvSpPr>
        <p:spPr>
          <a:xfrm>
            <a:off x="457204" y="1595525"/>
            <a:ext cx="3008313" cy="4691062"/>
          </a:xfrm>
          <a:prstGeom prst="rect">
            <a:avLst/>
          </a:prstGeom>
          <a:noFill/>
          <a:ln>
            <a:noFill/>
          </a:ln>
        </p:spPr>
        <p:txBody>
          <a:bodyPr lIns="57584" tIns="57584" rIns="57584" bIns="57584" anchor="t" anchorCtr="0"/>
          <a:lstStyle>
            <a:lvl1pPr marL="0" marR="0" lvl="0" indent="0" algn="l" rtl="0">
              <a:spcBef>
                <a:spcPts val="314"/>
              </a:spcBef>
              <a:buClr>
                <a:schemeClr val="dk2"/>
              </a:buClr>
              <a:buFont typeface="Arial"/>
              <a:buNone/>
              <a:defRPr sz="1600" b="1" i="0" u="none" strike="noStrike" cap="none">
                <a:solidFill>
                  <a:schemeClr val="dk2"/>
                </a:solidFill>
                <a:latin typeface="Gill Sans"/>
                <a:ea typeface="Gill Sans"/>
                <a:cs typeface="Gill Sans"/>
                <a:sym typeface="Gill Sans"/>
              </a:defRPr>
            </a:lvl1pPr>
            <a:lvl2pPr marL="511946" marR="0" lvl="1" indent="-13" algn="l" rtl="0">
              <a:spcBef>
                <a:spcPts val="269"/>
              </a:spcBef>
              <a:buClr>
                <a:schemeClr val="dk2"/>
              </a:buClr>
              <a:buFont typeface="Arial"/>
              <a:buNone/>
              <a:defRPr sz="1300" b="0" i="0" u="none" strike="noStrike" cap="none">
                <a:solidFill>
                  <a:schemeClr val="dk2"/>
                </a:solidFill>
                <a:latin typeface="Gill Sans"/>
                <a:ea typeface="Gill Sans"/>
                <a:cs typeface="Gill Sans"/>
                <a:sym typeface="Gill Sans"/>
              </a:defRPr>
            </a:lvl2pPr>
            <a:lvl3pPr marL="1023891" marR="0" lvl="2" indent="-25" algn="l" rtl="0">
              <a:spcBef>
                <a:spcPts val="224"/>
              </a:spcBef>
              <a:buClr>
                <a:schemeClr val="dk2"/>
              </a:buClr>
              <a:buFont typeface="Arial"/>
              <a:buNone/>
              <a:defRPr sz="1100" b="0" i="0" u="none" strike="noStrike" cap="none">
                <a:solidFill>
                  <a:schemeClr val="dk2"/>
                </a:solidFill>
                <a:latin typeface="Gill Sans"/>
                <a:ea typeface="Gill Sans"/>
                <a:cs typeface="Gill Sans"/>
                <a:sym typeface="Gill Sans"/>
              </a:defRPr>
            </a:lvl3pPr>
            <a:lvl4pPr marL="1535839" marR="0" lvl="3" indent="-38"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4pPr>
            <a:lvl5pPr marL="2047785" marR="0" lvl="4" indent="-52"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5pPr>
            <a:lvl6pPr marL="2559730" marR="0" lvl="5" indent="-64"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792288" y="4800601"/>
            <a:ext cx="5486400" cy="566739"/>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2200" b="0"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42" name="Shape 42"/>
          <p:cNvSpPr>
            <a:spLocks noGrp="1"/>
          </p:cNvSpPr>
          <p:nvPr>
            <p:ph type="pic" idx="2"/>
          </p:nvPr>
        </p:nvSpPr>
        <p:spPr>
          <a:xfrm>
            <a:off x="1792288" y="612776"/>
            <a:ext cx="5486400" cy="4114799"/>
          </a:xfrm>
          <a:prstGeom prst="rect">
            <a:avLst/>
          </a:prstGeom>
          <a:noFill/>
          <a:ln>
            <a:noFill/>
          </a:ln>
        </p:spPr>
        <p:txBody>
          <a:bodyPr lIns="57584" tIns="57584" rIns="57584" bIns="57584" anchor="t" anchorCtr="0"/>
          <a:lstStyle>
            <a:lvl1pPr marL="0" marR="0" lvl="0" indent="0" algn="l" rtl="0">
              <a:spcBef>
                <a:spcPts val="717"/>
              </a:spcBef>
              <a:buClr>
                <a:schemeClr val="dk2"/>
              </a:buClr>
              <a:buFont typeface="Arial"/>
              <a:buNone/>
              <a:defRPr sz="3600" b="1" i="0" u="none" strike="noStrike" cap="none">
                <a:solidFill>
                  <a:schemeClr val="dk2"/>
                </a:solidFill>
                <a:latin typeface="Gill Sans"/>
                <a:ea typeface="Gill Sans"/>
                <a:cs typeface="Gill Sans"/>
                <a:sym typeface="Gill Sans"/>
              </a:defRPr>
            </a:lvl1pPr>
            <a:lvl2pPr marL="511946" marR="0" lvl="1" indent="-13" algn="l" rtl="0">
              <a:spcBef>
                <a:spcPts val="627"/>
              </a:spcBef>
              <a:buClr>
                <a:schemeClr val="dk2"/>
              </a:buClr>
              <a:buFont typeface="Arial"/>
              <a:buNone/>
              <a:defRPr sz="3100" b="0" i="0" u="none" strike="noStrike" cap="none">
                <a:solidFill>
                  <a:schemeClr val="dk2"/>
                </a:solidFill>
                <a:latin typeface="Gill Sans"/>
                <a:ea typeface="Gill Sans"/>
                <a:cs typeface="Gill Sans"/>
                <a:sym typeface="Gill Sans"/>
              </a:defRPr>
            </a:lvl2pPr>
            <a:lvl3pPr marL="1023891" marR="0" lvl="2" indent="-25" algn="l" rtl="0">
              <a:spcBef>
                <a:spcPts val="537"/>
              </a:spcBef>
              <a:buClr>
                <a:schemeClr val="dk2"/>
              </a:buClr>
              <a:buFont typeface="Arial"/>
              <a:buNone/>
              <a:defRPr sz="2700" b="0" i="0" u="none" strike="noStrike" cap="none">
                <a:solidFill>
                  <a:schemeClr val="dk2"/>
                </a:solidFill>
                <a:latin typeface="Gill Sans"/>
                <a:ea typeface="Gill Sans"/>
                <a:cs typeface="Gill Sans"/>
                <a:sym typeface="Gill Sans"/>
              </a:defRPr>
            </a:lvl3pPr>
            <a:lvl4pPr marL="1535839" marR="0" lvl="3" indent="-38" algn="l"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4pPr>
            <a:lvl5pPr marL="2047785" marR="0" lvl="4" indent="-52" algn="l"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5pPr>
            <a:lvl6pPr marL="2559730" marR="0" lvl="5" indent="-64"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9pPr>
          </a:lstStyle>
          <a:p>
            <a:r>
              <a:rPr lang="en-US"/>
              <a:t>Drag picture to placeholder or click icon to add</a:t>
            </a:r>
            <a:endParaRPr/>
          </a:p>
        </p:txBody>
      </p:sp>
      <p:sp>
        <p:nvSpPr>
          <p:cNvPr id="43" name="Shape 43"/>
          <p:cNvSpPr txBox="1">
            <a:spLocks noGrp="1"/>
          </p:cNvSpPr>
          <p:nvPr>
            <p:ph type="body" idx="1"/>
          </p:nvPr>
        </p:nvSpPr>
        <p:spPr>
          <a:xfrm>
            <a:off x="1792288" y="5367341"/>
            <a:ext cx="5486400" cy="804863"/>
          </a:xfrm>
          <a:prstGeom prst="rect">
            <a:avLst/>
          </a:prstGeom>
          <a:noFill/>
          <a:ln>
            <a:noFill/>
          </a:ln>
        </p:spPr>
        <p:txBody>
          <a:bodyPr lIns="57584" tIns="57584" rIns="57584" bIns="57584" anchor="t" anchorCtr="0"/>
          <a:lstStyle>
            <a:lvl1pPr marL="0" marR="0" lvl="0" indent="0" algn="l" rtl="0">
              <a:spcBef>
                <a:spcPts val="314"/>
              </a:spcBef>
              <a:buClr>
                <a:schemeClr val="dk2"/>
              </a:buClr>
              <a:buFont typeface="Arial"/>
              <a:buNone/>
              <a:defRPr sz="1600" b="0" i="0" u="none" strike="noStrike" cap="none">
                <a:solidFill>
                  <a:schemeClr val="dk2"/>
                </a:solidFill>
                <a:latin typeface="Gill Sans"/>
                <a:ea typeface="Gill Sans"/>
                <a:cs typeface="Gill Sans"/>
                <a:sym typeface="Gill Sans"/>
              </a:defRPr>
            </a:lvl1pPr>
            <a:lvl2pPr marL="511946" marR="0" lvl="1" indent="-13" algn="l" rtl="0">
              <a:spcBef>
                <a:spcPts val="269"/>
              </a:spcBef>
              <a:buClr>
                <a:schemeClr val="dk2"/>
              </a:buClr>
              <a:buFont typeface="Arial"/>
              <a:buNone/>
              <a:defRPr sz="1300" b="0" i="0" u="none" strike="noStrike" cap="none">
                <a:solidFill>
                  <a:schemeClr val="dk2"/>
                </a:solidFill>
                <a:latin typeface="Gill Sans"/>
                <a:ea typeface="Gill Sans"/>
                <a:cs typeface="Gill Sans"/>
                <a:sym typeface="Gill Sans"/>
              </a:defRPr>
            </a:lvl2pPr>
            <a:lvl3pPr marL="1023891" marR="0" lvl="2" indent="-25" algn="l" rtl="0">
              <a:spcBef>
                <a:spcPts val="224"/>
              </a:spcBef>
              <a:buClr>
                <a:schemeClr val="dk2"/>
              </a:buClr>
              <a:buFont typeface="Arial"/>
              <a:buNone/>
              <a:defRPr sz="1100" b="0" i="0" u="none" strike="noStrike" cap="none">
                <a:solidFill>
                  <a:schemeClr val="dk2"/>
                </a:solidFill>
                <a:latin typeface="Gill Sans"/>
                <a:ea typeface="Gill Sans"/>
                <a:cs typeface="Gill Sans"/>
                <a:sym typeface="Gill Sans"/>
              </a:defRPr>
            </a:lvl3pPr>
            <a:lvl4pPr marL="1535839" marR="0" lvl="3" indent="-38"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4pPr>
            <a:lvl5pPr marL="2047785" marR="0" lvl="4" indent="-52"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5pPr>
            <a:lvl6pPr marL="2559730" marR="0" lvl="5" indent="-64"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48817" y="665051"/>
            <a:ext cx="8432800" cy="935790"/>
          </a:xfrm>
          <a:prstGeom prst="rect">
            <a:avLst/>
          </a:prstGeom>
          <a:noFill/>
          <a:ln>
            <a:noFill/>
          </a:ln>
        </p:spPr>
        <p:txBody>
          <a:bodyPr lIns="57584" tIns="57584" rIns="57584" bIns="57584" anchor="ctr" anchorCtr="0"/>
          <a:lstStyle>
            <a:lvl1pPr algn="ctr">
              <a:defRPr sz="3200" b="1" dirty="0">
                <a:solidFill>
                  <a:schemeClr val="dk2"/>
                </a:solidFill>
                <a:latin typeface="Gill Sans"/>
                <a:ea typeface="Gill Sans"/>
                <a:cs typeface="Gill Sans"/>
              </a:defRPr>
            </a:lvl1pPr>
          </a:lstStyle>
          <a:p>
            <a:pPr marL="0" lvl="0" indent="0" algn="ctr">
              <a:buClr>
                <a:schemeClr val="dk2"/>
              </a:buClr>
              <a:buFont typeface="Gill Sans"/>
            </a:pPr>
            <a:r>
              <a:rPr lang="en-US" dirty="0"/>
              <a:t>Click to edit Master title style</a:t>
            </a:r>
            <a:endParaRPr dirty="0"/>
          </a:p>
        </p:txBody>
      </p:sp>
      <p:sp>
        <p:nvSpPr>
          <p:cNvPr id="20" name="Shape 20"/>
          <p:cNvSpPr txBox="1">
            <a:spLocks noGrp="1"/>
          </p:cNvSpPr>
          <p:nvPr>
            <p:ph type="body" idx="1"/>
          </p:nvPr>
        </p:nvSpPr>
        <p:spPr>
          <a:xfrm>
            <a:off x="457201" y="1643200"/>
            <a:ext cx="8229600" cy="4391281"/>
          </a:xfrm>
          <a:prstGeom prst="rect">
            <a:avLst/>
          </a:prstGeom>
          <a:noFill/>
          <a:ln>
            <a:noFill/>
          </a:ln>
        </p:spPr>
        <p:txBody>
          <a:bodyPr lIns="57584" tIns="57584" rIns="57584" bIns="57584" anchor="t" anchorCtr="0"/>
          <a:lstStyle>
            <a:lvl1pPr marL="383961" marR="0" lvl="0" indent="-206183" algn="l" rtl="0">
              <a:spcBef>
                <a:spcPts val="560"/>
              </a:spcBef>
              <a:buClr>
                <a:schemeClr val="dk2"/>
              </a:buClr>
              <a:buSzPct val="101022"/>
              <a:buFont typeface="Arial"/>
              <a:buChar char="•"/>
              <a:defRPr sz="2800" b="0" i="0" u="none" strike="noStrike" cap="none">
                <a:solidFill>
                  <a:schemeClr val="dk2"/>
                </a:solidFill>
                <a:latin typeface="Gill Sans"/>
                <a:ea typeface="Gill Sans"/>
                <a:cs typeface="Gill Sans"/>
                <a:sym typeface="Gill Sans"/>
              </a:defRPr>
            </a:lvl1pPr>
            <a:lvl2pPr marL="831913" marR="0" lvl="1" indent="-177758"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2pPr>
            <a:lvl3pPr marL="1279864" marR="0" lvl="2" indent="-128015" algn="l" rtl="0">
              <a:spcBef>
                <a:spcPts val="403"/>
              </a:spcBef>
              <a:buClr>
                <a:schemeClr val="dk2"/>
              </a:buClr>
              <a:buSzPct val="100000"/>
              <a:buFont typeface="Arial"/>
              <a:buChar char="•"/>
              <a:defRPr sz="2000" b="0" i="1" u="none" strike="noStrike" cap="none">
                <a:solidFill>
                  <a:schemeClr val="dk2"/>
                </a:solidFill>
                <a:latin typeface="Gill Sans"/>
                <a:ea typeface="Gill Sans"/>
                <a:cs typeface="Gill Sans"/>
                <a:sym typeface="Gill Sans"/>
              </a:defRPr>
            </a:lvl3pPr>
            <a:lvl4pPr marL="1791810" marR="0" lvl="3" indent="-149344" algn="l" rtl="0">
              <a:spcBef>
                <a:spcPts val="336"/>
              </a:spcBef>
              <a:buClr>
                <a:schemeClr val="dk2"/>
              </a:buClr>
              <a:buSzPct val="98777"/>
              <a:buFont typeface="Arial"/>
              <a:buChar char="–"/>
              <a:defRPr sz="1700" b="0" i="1" u="none" strike="noStrike" cap="none">
                <a:solidFill>
                  <a:schemeClr val="dk2"/>
                </a:solidFill>
                <a:latin typeface="Gill Sans"/>
                <a:ea typeface="Gill Sans"/>
                <a:cs typeface="Gill Sans"/>
                <a:sym typeface="Gill Sans"/>
              </a:defRPr>
            </a:lvl4pPr>
            <a:lvl5pPr marL="2303757" marR="0" lvl="4" indent="-170715" algn="l" rtl="0">
              <a:spcBef>
                <a:spcPts val="269"/>
              </a:spcBef>
              <a:buClr>
                <a:schemeClr val="dk2"/>
              </a:buClr>
              <a:buSzPct val="101571"/>
              <a:buFont typeface="Arial"/>
              <a:buChar char="»"/>
              <a:defRPr sz="1300" b="0" i="1" u="none" strike="noStrike" cap="none">
                <a:solidFill>
                  <a:schemeClr val="dk2"/>
                </a:solidFill>
                <a:latin typeface="Gill Sans"/>
                <a:ea typeface="Gill Sans"/>
                <a:cs typeface="Gill Sans"/>
                <a:sym typeface="Gill Sans"/>
              </a:defRPr>
            </a:lvl5pPr>
            <a:lvl6pPr marL="2815703" marR="0" lvl="5" indent="-113816"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6pPr>
            <a:lvl7pPr marL="3327649" marR="0" lvl="6" indent="-113828"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7pPr>
            <a:lvl8pPr marL="3839596" marR="0" lvl="7" indent="-113842"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8pPr>
            <a:lvl9pPr marL="4351540" marR="0" lvl="8" indent="-113853"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extLst>
      <p:ext uri="{BB962C8B-B14F-4D97-AF65-F5344CB8AC3E}">
        <p14:creationId xmlns:p14="http://schemas.microsoft.com/office/powerpoint/2010/main" val="2667895489"/>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0"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1" name="Shape 11" descr="Top_Bar_Background.png"/>
          <p:cNvPicPr preferRelativeResize="0"/>
          <p:nvPr/>
        </p:nvPicPr>
        <p:blipFill rotWithShape="1">
          <a:blip r:embed="rId9">
            <a:alphaModFix/>
          </a:blip>
          <a:srcRect t="-185" r="6086" b="-1"/>
          <a:stretch/>
        </p:blipFill>
        <p:spPr>
          <a:xfrm>
            <a:off x="324" y="-35996"/>
            <a:ext cx="9155328" cy="6870694"/>
          </a:xfrm>
          <a:prstGeom prst="rect">
            <a:avLst/>
          </a:prstGeom>
          <a:solidFill>
            <a:srgbClr val="FFFFFF"/>
          </a:solidFill>
          <a:ln>
            <a:noFill/>
          </a:ln>
        </p:spPr>
      </p:pic>
      <p:sp>
        <p:nvSpPr>
          <p:cNvPr id="10" name="Shape 10"/>
          <p:cNvSpPr txBox="1">
            <a:spLocks noGrp="1"/>
          </p:cNvSpPr>
          <p:nvPr>
            <p:ph type="body" idx="1"/>
          </p:nvPr>
        </p:nvSpPr>
        <p:spPr>
          <a:xfrm>
            <a:off x="457201" y="1600201"/>
            <a:ext cx="8229600" cy="4525962"/>
          </a:xfrm>
          <a:prstGeom prst="rect">
            <a:avLst/>
          </a:prstGeom>
          <a:noFill/>
          <a:ln>
            <a:noFill/>
          </a:ln>
        </p:spPr>
        <p:txBody>
          <a:bodyPr lIns="57584" tIns="57584" rIns="57584" bIns="57584" anchor="t" anchorCtr="0"/>
          <a:lstStyle>
            <a:lvl1pPr marL="609617" marR="0" lvl="0" indent="-327359" algn="l" rtl="0">
              <a:spcBef>
                <a:spcPts val="889"/>
              </a:spcBef>
              <a:buClr>
                <a:schemeClr val="dk2"/>
              </a:buClr>
              <a:buSzPct val="101022"/>
              <a:buFont typeface="Arial"/>
              <a:buChar char="•"/>
              <a:defRPr sz="4445" b="1" i="0" u="none" strike="noStrike" cap="none">
                <a:solidFill>
                  <a:schemeClr val="dk2"/>
                </a:solidFill>
                <a:latin typeface="Gill Sans"/>
                <a:ea typeface="Gill Sans"/>
                <a:cs typeface="Gill Sans"/>
                <a:sym typeface="Gill Sans"/>
              </a:defRPr>
            </a:lvl1pPr>
            <a:lvl2pPr marL="1320834" marR="0" lvl="1" indent="-282228" algn="l" rtl="0">
              <a:spcBef>
                <a:spcPts val="711"/>
              </a:spcBef>
              <a:buClr>
                <a:schemeClr val="dk2"/>
              </a:buClr>
              <a:buSzPct val="98777"/>
              <a:buFont typeface="Arial"/>
              <a:buChar char="–"/>
              <a:defRPr sz="3556" b="0" i="0" u="none" strike="noStrike" cap="none">
                <a:solidFill>
                  <a:schemeClr val="dk2"/>
                </a:solidFill>
                <a:latin typeface="Gill Sans"/>
                <a:ea typeface="Gill Sans"/>
                <a:cs typeface="Gill Sans"/>
                <a:sym typeface="Gill Sans"/>
              </a:defRPr>
            </a:lvl2pPr>
            <a:lvl3pPr marL="2032050" marR="0" lvl="2" indent="-203250" algn="l" rtl="0">
              <a:spcBef>
                <a:spcPts val="640"/>
              </a:spcBef>
              <a:buClr>
                <a:schemeClr val="dk2"/>
              </a:buClr>
              <a:buSzPct val="100000"/>
              <a:buFont typeface="Arial"/>
              <a:buChar char="•"/>
              <a:defRPr sz="3200" b="0" i="0" u="none" strike="noStrike" cap="none">
                <a:solidFill>
                  <a:schemeClr val="dk2"/>
                </a:solidFill>
                <a:latin typeface="Gill Sans"/>
                <a:ea typeface="Gill Sans"/>
                <a:cs typeface="Gill Sans"/>
                <a:sym typeface="Gill Sans"/>
              </a:defRPr>
            </a:lvl3pPr>
            <a:lvl4pPr marL="2844871" marR="0" lvl="3" indent="-237116" algn="l" rtl="0">
              <a:spcBef>
                <a:spcPts val="533"/>
              </a:spcBef>
              <a:buClr>
                <a:schemeClr val="dk2"/>
              </a:buClr>
              <a:buSzPct val="98777"/>
              <a:buFont typeface="Arial"/>
              <a:buChar char="–"/>
              <a:defRPr sz="2667" b="0" i="0" u="none" strike="noStrike" cap="none">
                <a:solidFill>
                  <a:schemeClr val="dk2"/>
                </a:solidFill>
                <a:latin typeface="Gill Sans"/>
                <a:ea typeface="Gill Sans"/>
                <a:cs typeface="Gill Sans"/>
                <a:sym typeface="Gill Sans"/>
              </a:defRPr>
            </a:lvl4pPr>
            <a:lvl5pPr marL="3657691" marR="0" lvl="4" indent="-271046" algn="l" rtl="0">
              <a:spcBef>
                <a:spcPts val="427"/>
              </a:spcBef>
              <a:buClr>
                <a:schemeClr val="dk2"/>
              </a:buClr>
              <a:buSzPct val="101571"/>
              <a:buFont typeface="Arial"/>
              <a:buChar char="»"/>
              <a:defRPr sz="2133" b="0" i="0" u="none" strike="noStrike" cap="none">
                <a:solidFill>
                  <a:schemeClr val="dk2"/>
                </a:solidFill>
                <a:latin typeface="Gill Sans"/>
                <a:ea typeface="Gill Sans"/>
                <a:cs typeface="Gill Sans"/>
                <a:sym typeface="Gill Sans"/>
              </a:defRPr>
            </a:lvl5pPr>
            <a:lvl6pPr marL="4470513" marR="0" lvl="5" indent="-18070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332" marR="0" lvl="6" indent="-180726"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153" marR="0" lvl="7" indent="-18074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972" marR="0" lvl="8" indent="-180765"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p:nvPr/>
        </p:nvSpPr>
        <p:spPr>
          <a:xfrm>
            <a:off x="903072" y="42569"/>
            <a:ext cx="4783162" cy="422423"/>
          </a:xfrm>
          <a:prstGeom prst="rect">
            <a:avLst/>
          </a:prstGeom>
          <a:noFill/>
          <a:ln>
            <a:noFill/>
          </a:ln>
        </p:spPr>
        <p:txBody>
          <a:bodyPr lIns="57584" tIns="28783" rIns="57584" bIns="28783" anchor="t" anchorCtr="0">
            <a:noAutofit/>
          </a:bodyPr>
          <a:lstStyle/>
          <a:p>
            <a:pPr marL="0" marR="0" lvl="0" indent="0" algn="l" rtl="0">
              <a:lnSpc>
                <a:spcPct val="90000"/>
              </a:lnSpc>
              <a:spcBef>
                <a:spcPts val="0"/>
              </a:spcBef>
              <a:buSzPct val="25000"/>
              <a:buNone/>
            </a:pPr>
            <a:r>
              <a:rPr lang="en-US" sz="1300" b="0" i="0" u="none" strike="noStrike" cap="none" dirty="0">
                <a:solidFill>
                  <a:schemeClr val="lt1"/>
                </a:solidFill>
                <a:latin typeface="Georgia"/>
                <a:ea typeface="Georgia"/>
                <a:cs typeface="Georgia"/>
                <a:sym typeface="Georgia"/>
              </a:rPr>
              <a:t>CSC302-Introduction to Data Visualization</a:t>
            </a:r>
          </a:p>
          <a:p>
            <a:pPr marL="0" marR="0" lvl="0" indent="0" algn="l" rtl="0">
              <a:lnSpc>
                <a:spcPct val="90000"/>
              </a:lnSpc>
              <a:spcBef>
                <a:spcPts val="0"/>
              </a:spcBef>
              <a:buSzPct val="25000"/>
              <a:buNone/>
            </a:pPr>
            <a:r>
              <a:rPr lang="en-US" sz="1200" b="0" i="0" u="none" strike="noStrike" cap="none" dirty="0">
                <a:solidFill>
                  <a:schemeClr val="lt1"/>
                </a:solidFill>
                <a:latin typeface="Georgia"/>
                <a:ea typeface="Georgia"/>
                <a:cs typeface="Georgia"/>
                <a:sym typeface="Georgia"/>
              </a:rPr>
              <a:t>H.</a:t>
            </a:r>
            <a:r>
              <a:rPr lang="en-US" sz="1200" b="0" i="0" u="none" strike="noStrike" cap="none" baseline="0" dirty="0">
                <a:solidFill>
                  <a:schemeClr val="lt1"/>
                </a:solidFill>
                <a:latin typeface="Georgia"/>
                <a:ea typeface="Georgia"/>
                <a:cs typeface="Georgia"/>
                <a:sym typeface="Georgia"/>
              </a:rPr>
              <a:t> Bisgin</a:t>
            </a:r>
            <a:endParaRPr lang="en-US" sz="1200" b="0" i="0" u="none" strike="noStrike" cap="none" dirty="0">
              <a:solidFill>
                <a:schemeClr val="lt1"/>
              </a:solidFill>
              <a:latin typeface="Georgia"/>
              <a:ea typeface="Georgia"/>
              <a:cs typeface="Georgia"/>
              <a:sym typeface="Georgia"/>
            </a:endParaRPr>
          </a:p>
        </p:txBody>
      </p:sp>
      <p:pic>
        <p:nvPicPr>
          <p:cNvPr id="2" name="Picture 1" descr="UMFLINTLogo.jpg"/>
          <p:cNvPicPr preferRelativeResize="0">
            <a:picLocks/>
          </p:cNvPicPr>
          <p:nvPr/>
        </p:nvPicPr>
        <p:blipFill>
          <a:blip r:embed="rId10">
            <a:extLst>
              <a:ext uri="{28A0092B-C50C-407E-A947-70E740481C1C}">
                <a14:useLocalDpi xmlns:a14="http://schemas.microsoft.com/office/drawing/2010/main" val="0"/>
              </a:ext>
            </a:extLst>
          </a:blip>
          <a:stretch>
            <a:fillRect/>
          </a:stretch>
        </p:blipFill>
        <p:spPr>
          <a:xfrm>
            <a:off x="324" y="7616"/>
            <a:ext cx="850392" cy="850392"/>
          </a:xfrm>
          <a:prstGeom prst="rect">
            <a:avLst/>
          </a:prstGeom>
          <a:ln>
            <a:noFill/>
          </a:ln>
          <a:effectLst>
            <a:outerShdw blurRad="190500" algn="tl" rotWithShape="0">
              <a:srgbClr val="000000">
                <a:alpha val="70000"/>
              </a:srgbClr>
            </a:outerShdw>
          </a:effectLst>
        </p:spPr>
      </p:pic>
      <p:sp>
        <p:nvSpPr>
          <p:cNvPr id="3"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lgn="r">
              <a:defRPr sz="1400" b="1">
                <a:solidFill>
                  <a:schemeClr val="bg1"/>
                </a:solidFill>
              </a:defRPr>
            </a:lvl1pPr>
          </a:lstStyle>
          <a:p>
            <a:fld id="{7AD96CEF-24A8-C74F-A613-1FCB7E72B116}"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71" y="1055081"/>
            <a:ext cx="8876629" cy="2153975"/>
          </a:xfrm>
        </p:spPr>
        <p:txBody>
          <a:bodyPr/>
          <a:lstStyle/>
          <a:p>
            <a:r>
              <a:rPr lang="en-US" dirty="0"/>
              <a:t>Introduction to Data Visualization</a:t>
            </a:r>
            <a:br>
              <a:rPr lang="en-US" dirty="0"/>
            </a:br>
            <a:r>
              <a:rPr lang="en-US" sz="3200" b="0" dirty="0"/>
              <a:t> </a:t>
            </a:r>
            <a:br>
              <a:rPr lang="en-US" sz="3200" b="0" dirty="0"/>
            </a:br>
            <a:endParaRPr lang="en-US" sz="3200" b="0" dirty="0"/>
          </a:p>
        </p:txBody>
      </p:sp>
      <p:sp>
        <p:nvSpPr>
          <p:cNvPr id="3" name="Subtitle 2"/>
          <p:cNvSpPr>
            <a:spLocks noGrp="1"/>
          </p:cNvSpPr>
          <p:nvPr>
            <p:ph type="subTitle" idx="1"/>
          </p:nvPr>
        </p:nvSpPr>
        <p:spPr>
          <a:xfrm>
            <a:off x="992445" y="4314300"/>
            <a:ext cx="7533105" cy="1752600"/>
          </a:xfrm>
        </p:spPr>
        <p:txBody>
          <a:bodyPr/>
          <a:lstStyle/>
          <a:p>
            <a:endParaRPr lang="en-US" sz="3200" dirty="0"/>
          </a:p>
          <a:p>
            <a:r>
              <a:rPr lang="en-US" sz="3200" dirty="0"/>
              <a:t>Halil Bisgin, Ph.D.</a:t>
            </a:r>
          </a:p>
        </p:txBody>
      </p:sp>
      <p:sp>
        <p:nvSpPr>
          <p:cNvPr id="10" name="TextBox 9">
            <a:extLst>
              <a:ext uri="{FF2B5EF4-FFF2-40B4-BE49-F238E27FC236}">
                <a16:creationId xmlns="" xmlns:a16="http://schemas.microsoft.com/office/drawing/2014/main" id="{D02DEF67-A6A1-4D7B-B069-9FAFCFFAB698}"/>
              </a:ext>
            </a:extLst>
          </p:cNvPr>
          <p:cNvSpPr txBox="1"/>
          <p:nvPr/>
        </p:nvSpPr>
        <p:spPr>
          <a:xfrm>
            <a:off x="2030350" y="2698651"/>
            <a:ext cx="5350669" cy="584776"/>
          </a:xfrm>
          <a:prstGeom prst="rect">
            <a:avLst/>
          </a:prstGeom>
          <a:noFill/>
        </p:spPr>
        <p:txBody>
          <a:bodyPr wrap="square" rtlCol="0">
            <a:spAutoFit/>
          </a:bodyPr>
          <a:lstStyle/>
          <a:p>
            <a:pPr algn="ctr"/>
            <a:r>
              <a:rPr lang="en-US" sz="3200" kern="0" dirty="0" err="1" smtClean="0">
                <a:solidFill>
                  <a:srgbClr val="1F497D"/>
                </a:solidFill>
                <a:latin typeface="Gill Sans"/>
                <a:sym typeface="Gill Sans"/>
              </a:rPr>
              <a:t>Multipanel</a:t>
            </a:r>
            <a:r>
              <a:rPr lang="en-US" sz="3200" kern="0" dirty="0" smtClean="0">
                <a:solidFill>
                  <a:srgbClr val="1F497D"/>
                </a:solidFill>
                <a:latin typeface="Gill Sans"/>
                <a:sym typeface="Gill Sans"/>
              </a:rPr>
              <a:t> </a:t>
            </a:r>
            <a:r>
              <a:rPr lang="en-US" sz="3200" kern="0" dirty="0">
                <a:solidFill>
                  <a:srgbClr val="1F497D"/>
                </a:solidFill>
                <a:latin typeface="Gill Sans"/>
                <a:sym typeface="Gill Sans"/>
              </a:rPr>
              <a:t>Figures</a:t>
            </a:r>
          </a:p>
        </p:txBody>
      </p:sp>
    </p:spTree>
    <p:extLst>
      <p:ext uri="{BB962C8B-B14F-4D97-AF65-F5344CB8AC3E}">
        <p14:creationId xmlns:p14="http://schemas.microsoft.com/office/powerpoint/2010/main" val="3546413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Figures</a:t>
            </a:r>
          </a:p>
        </p:txBody>
      </p:sp>
      <p:sp>
        <p:nvSpPr>
          <p:cNvPr id="3" name="Text Placeholder 2"/>
          <p:cNvSpPr>
            <a:spLocks noGrp="1"/>
          </p:cNvSpPr>
          <p:nvPr>
            <p:ph type="body" idx="1"/>
          </p:nvPr>
        </p:nvSpPr>
        <p:spPr/>
        <p:txBody>
          <a:bodyPr/>
          <a:lstStyle/>
          <a:p>
            <a:r>
              <a:rPr lang="en-US" dirty="0"/>
              <a:t>Not every figure with multiple panels fits the pattern of small </a:t>
            </a:r>
            <a:r>
              <a:rPr lang="en-US" dirty="0" smtClean="0"/>
              <a:t>multiples</a:t>
            </a:r>
          </a:p>
          <a:p>
            <a:r>
              <a:rPr lang="en-US" dirty="0" smtClean="0"/>
              <a:t>We </a:t>
            </a:r>
            <a:r>
              <a:rPr lang="en-US" dirty="0"/>
              <a:t>can take the individual plots and arrange them in rows, columns, or other </a:t>
            </a:r>
            <a:r>
              <a:rPr lang="en-US" dirty="0" smtClean="0"/>
              <a:t>ways, </a:t>
            </a:r>
            <a:r>
              <a:rPr lang="en-US" dirty="0"/>
              <a:t>and call the entire arrangement one </a:t>
            </a:r>
            <a:r>
              <a:rPr lang="en-US" dirty="0" smtClean="0"/>
              <a:t>figure.</a:t>
            </a:r>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10</a:t>
            </a:fld>
            <a:endParaRPr lang="uk-UA" dirty="0"/>
          </a:p>
        </p:txBody>
      </p:sp>
      <p:pic>
        <p:nvPicPr>
          <p:cNvPr id="5" name="Picture 4"/>
          <p:cNvPicPr>
            <a:picLocks noChangeAspect="1"/>
          </p:cNvPicPr>
          <p:nvPr/>
        </p:nvPicPr>
        <p:blipFill>
          <a:blip r:embed="rId3"/>
          <a:stretch>
            <a:fillRect/>
          </a:stretch>
        </p:blipFill>
        <p:spPr>
          <a:xfrm>
            <a:off x="1164257" y="4139681"/>
            <a:ext cx="6800354" cy="2720141"/>
          </a:xfrm>
          <a:prstGeom prst="rect">
            <a:avLst/>
          </a:prstGeom>
        </p:spPr>
      </p:pic>
      <p:sp>
        <p:nvSpPr>
          <p:cNvPr id="6" name="Rectangle 5"/>
          <p:cNvSpPr/>
          <p:nvPr/>
        </p:nvSpPr>
        <p:spPr>
          <a:xfrm>
            <a:off x="6426126" y="3583017"/>
            <a:ext cx="2260675" cy="27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Figure labels</a:t>
            </a:r>
            <a:endParaRPr lang="en-US" dirty="0"/>
          </a:p>
        </p:txBody>
      </p:sp>
      <p:cxnSp>
        <p:nvCxnSpPr>
          <p:cNvPr id="8" name="Straight Arrow Connector 7"/>
          <p:cNvCxnSpPr>
            <a:stCxn id="6" idx="1"/>
          </p:cNvCxnSpPr>
          <p:nvPr/>
        </p:nvCxnSpPr>
        <p:spPr>
          <a:xfrm flipH="1">
            <a:off x="1270106" y="3719081"/>
            <a:ext cx="5156020" cy="514019"/>
          </a:xfrm>
          <a:prstGeom prst="straightConnector1">
            <a:avLst/>
          </a:prstGeom>
          <a:ln>
            <a:solidFill>
              <a:srgbClr val="8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1"/>
          </p:cNvCxnSpPr>
          <p:nvPr/>
        </p:nvCxnSpPr>
        <p:spPr>
          <a:xfrm flipH="1">
            <a:off x="5035060" y="3719081"/>
            <a:ext cx="1391066" cy="514019"/>
          </a:xfrm>
          <a:prstGeom prst="straightConnector1">
            <a:avLst/>
          </a:prstGeom>
          <a:ln>
            <a:solidFill>
              <a:srgbClr val="800000"/>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91956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figures-Remarks</a:t>
            </a:r>
            <a:endParaRPr lang="en-US" dirty="0"/>
          </a:p>
        </p:txBody>
      </p:sp>
      <p:sp>
        <p:nvSpPr>
          <p:cNvPr id="3" name="Text Placeholder 2"/>
          <p:cNvSpPr>
            <a:spLocks noGrp="1"/>
          </p:cNvSpPr>
          <p:nvPr>
            <p:ph type="body" idx="1"/>
          </p:nvPr>
        </p:nvSpPr>
        <p:spPr/>
        <p:txBody>
          <a:bodyPr/>
          <a:lstStyle/>
          <a:p>
            <a:r>
              <a:rPr lang="en-US" dirty="0"/>
              <a:t>The labels should not be the first thing you see when you look at a compound figure</a:t>
            </a:r>
            <a:r>
              <a:rPr lang="en-US" dirty="0" smtClean="0"/>
              <a:t>.</a:t>
            </a:r>
          </a:p>
          <a:p>
            <a:r>
              <a:rPr lang="en-US" dirty="0" smtClean="0"/>
              <a:t>The </a:t>
            </a:r>
            <a:r>
              <a:rPr lang="en-US" dirty="0"/>
              <a:t>convention is to start in the top-left corner with “a” and label consecutively from left to right and top to bottom.</a:t>
            </a:r>
          </a:p>
        </p:txBody>
      </p:sp>
      <p:sp>
        <p:nvSpPr>
          <p:cNvPr id="4" name="Slide Number Placeholder 3"/>
          <p:cNvSpPr>
            <a:spLocks noGrp="1"/>
          </p:cNvSpPr>
          <p:nvPr>
            <p:ph type="sldNum" sz="quarter" idx="4"/>
          </p:nvPr>
        </p:nvSpPr>
        <p:spPr/>
        <p:txBody>
          <a:bodyPr/>
          <a:lstStyle/>
          <a:p>
            <a:fld id="{7AD96CEF-24A8-C74F-A613-1FCB7E72B116}" type="slidenum">
              <a:rPr lang="uk-UA" smtClean="0"/>
              <a:pPr/>
              <a:t>11</a:t>
            </a:fld>
            <a:endParaRPr lang="uk-UA" dirty="0"/>
          </a:p>
        </p:txBody>
      </p:sp>
      <p:pic>
        <p:nvPicPr>
          <p:cNvPr id="5" name="Picture 4"/>
          <p:cNvPicPr>
            <a:picLocks noChangeAspect="1"/>
          </p:cNvPicPr>
          <p:nvPr/>
        </p:nvPicPr>
        <p:blipFill>
          <a:blip r:embed="rId3"/>
          <a:stretch>
            <a:fillRect/>
          </a:stretch>
        </p:blipFill>
        <p:spPr>
          <a:xfrm>
            <a:off x="1194497" y="4089474"/>
            <a:ext cx="6921316" cy="2768526"/>
          </a:xfrm>
          <a:prstGeom prst="rect">
            <a:avLst/>
          </a:prstGeom>
        </p:spPr>
      </p:pic>
    </p:spTree>
    <p:extLst>
      <p:ext uri="{BB962C8B-B14F-4D97-AF65-F5344CB8AC3E}">
        <p14:creationId xmlns:p14="http://schemas.microsoft.com/office/powerpoint/2010/main" val="31748848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figures-Remarks</a:t>
            </a:r>
            <a:endParaRPr lang="en-US" dirty="0"/>
          </a:p>
        </p:txBody>
      </p:sp>
      <p:sp>
        <p:nvSpPr>
          <p:cNvPr id="3" name="Text Placeholder 2"/>
          <p:cNvSpPr>
            <a:spLocks noGrp="1"/>
          </p:cNvSpPr>
          <p:nvPr>
            <p:ph type="body" idx="1"/>
          </p:nvPr>
        </p:nvSpPr>
        <p:spPr/>
        <p:txBody>
          <a:bodyPr/>
          <a:lstStyle/>
          <a:p>
            <a:r>
              <a:rPr lang="en-US" dirty="0" smtClean="0"/>
              <a:t>How do </a:t>
            </a:r>
            <a:r>
              <a:rPr lang="en-US" dirty="0"/>
              <a:t>the individual </a:t>
            </a:r>
            <a:r>
              <a:rPr lang="en-US" dirty="0" smtClean="0"/>
              <a:t>panels fit together?</a:t>
            </a:r>
          </a:p>
          <a:p>
            <a:r>
              <a:rPr lang="en-US" dirty="0" smtClean="0"/>
              <a:t>They may be individually fine </a:t>
            </a:r>
            <a:r>
              <a:rPr lang="en-US" dirty="0"/>
              <a:t>but jointly don’t work</a:t>
            </a:r>
            <a:r>
              <a:rPr lang="en-US" dirty="0" smtClean="0"/>
              <a:t>.</a:t>
            </a:r>
          </a:p>
          <a:p>
            <a:r>
              <a:rPr lang="en-US" dirty="0" smtClean="0"/>
              <a:t>We </a:t>
            </a:r>
            <a:r>
              <a:rPr lang="en-US" dirty="0"/>
              <a:t>need to employ a consistent visual language.</a:t>
            </a:r>
          </a:p>
        </p:txBody>
      </p:sp>
      <p:sp>
        <p:nvSpPr>
          <p:cNvPr id="4" name="Slide Number Placeholder 3"/>
          <p:cNvSpPr>
            <a:spLocks noGrp="1"/>
          </p:cNvSpPr>
          <p:nvPr>
            <p:ph type="sldNum" sz="quarter" idx="4"/>
          </p:nvPr>
        </p:nvSpPr>
        <p:spPr/>
        <p:txBody>
          <a:bodyPr/>
          <a:lstStyle/>
          <a:p>
            <a:fld id="{7AD96CEF-24A8-C74F-A613-1FCB7E72B116}" type="slidenum">
              <a:rPr lang="uk-UA" smtClean="0"/>
              <a:pPr/>
              <a:t>12</a:t>
            </a:fld>
            <a:endParaRPr lang="uk-UA" dirty="0"/>
          </a:p>
        </p:txBody>
      </p:sp>
      <p:pic>
        <p:nvPicPr>
          <p:cNvPr id="6" name="Picture 5"/>
          <p:cNvPicPr>
            <a:picLocks noChangeAspect="1"/>
          </p:cNvPicPr>
          <p:nvPr/>
        </p:nvPicPr>
        <p:blipFill>
          <a:blip r:embed="rId3"/>
          <a:stretch>
            <a:fillRect/>
          </a:stretch>
        </p:blipFill>
        <p:spPr>
          <a:xfrm>
            <a:off x="1542277" y="3127066"/>
            <a:ext cx="4974578" cy="3730934"/>
          </a:xfrm>
          <a:prstGeom prst="rect">
            <a:avLst/>
          </a:prstGeom>
        </p:spPr>
      </p:pic>
      <p:sp>
        <p:nvSpPr>
          <p:cNvPr id="7" name="Rounded Rectangular Callout 6"/>
          <p:cNvSpPr/>
          <p:nvPr/>
        </p:nvSpPr>
        <p:spPr>
          <a:xfrm>
            <a:off x="6577329" y="3157300"/>
            <a:ext cx="2566671" cy="891975"/>
          </a:xfrm>
          <a:prstGeom prst="wedgeRoundRectCallout">
            <a:avLst>
              <a:gd name="adj1" fmla="val -51069"/>
              <a:gd name="adj2" fmla="val 129807"/>
              <a:gd name="adj3" fmla="val 16667"/>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What inconsistencies you can see?</a:t>
            </a:r>
            <a:endParaRPr lang="en-US" dirty="0"/>
          </a:p>
        </p:txBody>
      </p:sp>
    </p:spTree>
    <p:extLst>
      <p:ext uri="{BB962C8B-B14F-4D97-AF65-F5344CB8AC3E}">
        <p14:creationId xmlns:p14="http://schemas.microsoft.com/office/powerpoint/2010/main" val="27343970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figures-Remarks</a:t>
            </a:r>
          </a:p>
        </p:txBody>
      </p:sp>
      <p:sp>
        <p:nvSpPr>
          <p:cNvPr id="3" name="Text Placeholder 2"/>
          <p:cNvSpPr>
            <a:spLocks noGrp="1"/>
          </p:cNvSpPr>
          <p:nvPr>
            <p:ph type="body" idx="1"/>
          </p:nvPr>
        </p:nvSpPr>
        <p:spPr/>
        <p:txBody>
          <a:bodyPr/>
          <a:lstStyle/>
          <a:p>
            <a:r>
              <a:rPr lang="en-US" dirty="0" smtClean="0"/>
              <a:t>Female </a:t>
            </a:r>
            <a:r>
              <a:rPr lang="en-US" dirty="0"/>
              <a:t>athletes are consistently shown in orange and to the left of male athletes, who are shown in blue</a:t>
            </a:r>
            <a:r>
              <a:rPr lang="en-US" dirty="0" smtClean="0"/>
              <a:t>.</a:t>
            </a:r>
          </a:p>
          <a:p>
            <a:r>
              <a:rPr lang="en-US" dirty="0" smtClean="0"/>
              <a:t>It </a:t>
            </a:r>
            <a:r>
              <a:rPr lang="en-US" dirty="0"/>
              <a:t>doesn’t take much mental effort to </a:t>
            </a:r>
            <a:r>
              <a:rPr lang="en-US" dirty="0" smtClean="0"/>
              <a:t>determine. </a:t>
            </a:r>
          </a:p>
          <a:p>
            <a:r>
              <a:rPr lang="en-US" dirty="0" smtClean="0"/>
              <a:t>Single legend works for all three.</a:t>
            </a:r>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13</a:t>
            </a:fld>
            <a:endParaRPr lang="uk-UA" dirty="0"/>
          </a:p>
        </p:txBody>
      </p:sp>
      <p:pic>
        <p:nvPicPr>
          <p:cNvPr id="5" name="Picture 4"/>
          <p:cNvPicPr>
            <a:picLocks noChangeAspect="1"/>
          </p:cNvPicPr>
          <p:nvPr/>
        </p:nvPicPr>
        <p:blipFill>
          <a:blip r:embed="rId2"/>
          <a:stretch>
            <a:fillRect/>
          </a:stretch>
        </p:blipFill>
        <p:spPr>
          <a:xfrm>
            <a:off x="2050658" y="3613253"/>
            <a:ext cx="4326327" cy="3244745"/>
          </a:xfrm>
          <a:prstGeom prst="rect">
            <a:avLst/>
          </a:prstGeom>
        </p:spPr>
      </p:pic>
    </p:spTree>
    <p:extLst>
      <p:ext uri="{BB962C8B-B14F-4D97-AF65-F5344CB8AC3E}">
        <p14:creationId xmlns:p14="http://schemas.microsoft.com/office/powerpoint/2010/main" val="1945416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figures-Remarks</a:t>
            </a:r>
          </a:p>
        </p:txBody>
      </p:sp>
      <p:sp>
        <p:nvSpPr>
          <p:cNvPr id="3" name="Text Placeholder 2"/>
          <p:cNvSpPr>
            <a:spLocks noGrp="1"/>
          </p:cNvSpPr>
          <p:nvPr>
            <p:ph type="body" idx="1"/>
          </p:nvPr>
        </p:nvSpPr>
        <p:spPr/>
        <p:txBody>
          <a:bodyPr/>
          <a:lstStyle/>
          <a:p>
            <a:r>
              <a:rPr lang="en-US" dirty="0" smtClean="0"/>
              <a:t>We </a:t>
            </a:r>
            <a:r>
              <a:rPr lang="en-US" dirty="0"/>
              <a:t>need to pay attention to the alignment of individual figure panels in a compound figure</a:t>
            </a:r>
            <a:r>
              <a:rPr lang="en-US" dirty="0" smtClean="0"/>
              <a:t>.</a:t>
            </a:r>
          </a:p>
          <a:p>
            <a:r>
              <a:rPr lang="en-US" dirty="0"/>
              <a:t>The axes and other graphical elements of the individual panels should all be aligned to each other.</a:t>
            </a:r>
          </a:p>
        </p:txBody>
      </p:sp>
      <p:sp>
        <p:nvSpPr>
          <p:cNvPr id="4" name="Slide Number Placeholder 3"/>
          <p:cNvSpPr>
            <a:spLocks noGrp="1"/>
          </p:cNvSpPr>
          <p:nvPr>
            <p:ph type="sldNum" sz="quarter" idx="4"/>
          </p:nvPr>
        </p:nvSpPr>
        <p:spPr/>
        <p:txBody>
          <a:bodyPr/>
          <a:lstStyle/>
          <a:p>
            <a:fld id="{7AD96CEF-24A8-C74F-A613-1FCB7E72B116}" type="slidenum">
              <a:rPr lang="uk-UA" smtClean="0"/>
              <a:pPr/>
              <a:t>14</a:t>
            </a:fld>
            <a:endParaRPr lang="uk-UA" dirty="0"/>
          </a:p>
        </p:txBody>
      </p:sp>
      <p:pic>
        <p:nvPicPr>
          <p:cNvPr id="6" name="Picture 5"/>
          <p:cNvPicPr>
            <a:picLocks noChangeAspect="1"/>
          </p:cNvPicPr>
          <p:nvPr/>
        </p:nvPicPr>
        <p:blipFill>
          <a:blip r:embed="rId2"/>
          <a:stretch>
            <a:fillRect/>
          </a:stretch>
        </p:blipFill>
        <p:spPr>
          <a:xfrm>
            <a:off x="2162206" y="3594853"/>
            <a:ext cx="4350864" cy="3263148"/>
          </a:xfrm>
          <a:prstGeom prst="rect">
            <a:avLst/>
          </a:prstGeom>
        </p:spPr>
      </p:pic>
    </p:spTree>
    <p:extLst>
      <p:ext uri="{BB962C8B-B14F-4D97-AF65-F5344CB8AC3E}">
        <p14:creationId xmlns:p14="http://schemas.microsoft.com/office/powerpoint/2010/main" val="399708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Multipanel</a:t>
            </a:r>
            <a:r>
              <a:rPr lang="en-US" dirty="0" smtClean="0"/>
              <a:t> figures</a:t>
            </a:r>
            <a:endParaRPr lang="en-US" dirty="0"/>
          </a:p>
        </p:txBody>
      </p:sp>
      <p:sp>
        <p:nvSpPr>
          <p:cNvPr id="3" name="Text Placeholder 2"/>
          <p:cNvSpPr>
            <a:spLocks noGrp="1"/>
          </p:cNvSpPr>
          <p:nvPr>
            <p:ph type="body" idx="1"/>
          </p:nvPr>
        </p:nvSpPr>
        <p:spPr>
          <a:xfrm>
            <a:off x="457200" y="1643200"/>
            <a:ext cx="8686799" cy="4391281"/>
          </a:xfrm>
        </p:spPr>
        <p:txBody>
          <a:bodyPr/>
          <a:lstStyle/>
          <a:p>
            <a:r>
              <a:rPr lang="en-US" dirty="0"/>
              <a:t>L</a:t>
            </a:r>
            <a:r>
              <a:rPr lang="en-US" dirty="0" smtClean="0"/>
              <a:t>arge </a:t>
            </a:r>
            <a:r>
              <a:rPr lang="en-US" dirty="0"/>
              <a:t>and </a:t>
            </a:r>
            <a:r>
              <a:rPr lang="en-US" dirty="0" smtClean="0"/>
              <a:t>complex datasets often </a:t>
            </a:r>
            <a:r>
              <a:rPr lang="en-US" dirty="0"/>
              <a:t>contain much </a:t>
            </a:r>
            <a:r>
              <a:rPr lang="en-US" dirty="0" smtClean="0"/>
              <a:t>more information to show </a:t>
            </a:r>
            <a:r>
              <a:rPr lang="en-US" dirty="0"/>
              <a:t>in a single figure panel</a:t>
            </a:r>
            <a:r>
              <a:rPr lang="en-US" dirty="0" smtClean="0"/>
              <a:t>.</a:t>
            </a:r>
          </a:p>
          <a:p>
            <a:r>
              <a:rPr lang="en-US" dirty="0" smtClean="0"/>
              <a:t>We need </a:t>
            </a:r>
            <a:r>
              <a:rPr lang="en-US" dirty="0" err="1" smtClean="0"/>
              <a:t>multipanel</a:t>
            </a:r>
            <a:r>
              <a:rPr lang="en-US" dirty="0" smtClean="0"/>
              <a:t> figures where </a:t>
            </a:r>
            <a:r>
              <a:rPr lang="en-US" dirty="0"/>
              <a:t>each </a:t>
            </a:r>
            <a:r>
              <a:rPr lang="en-US" dirty="0" smtClean="0"/>
              <a:t>figure </a:t>
            </a:r>
            <a:r>
              <a:rPr lang="en-US" dirty="0"/>
              <a:t>shows some subset of the data. </a:t>
            </a:r>
            <a:endParaRPr lang="en-US" dirty="0" smtClean="0"/>
          </a:p>
          <a:p>
            <a:pPr lvl="1"/>
            <a:r>
              <a:rPr lang="en-US" dirty="0" smtClean="0">
                <a:solidFill>
                  <a:schemeClr val="accent2"/>
                </a:solidFill>
              </a:rPr>
              <a:t>Small </a:t>
            </a:r>
            <a:r>
              <a:rPr lang="en-US" dirty="0">
                <a:solidFill>
                  <a:schemeClr val="accent2"/>
                </a:solidFill>
              </a:rPr>
              <a:t>multiples </a:t>
            </a:r>
            <a:r>
              <a:rPr lang="en-US" dirty="0" smtClean="0"/>
              <a:t>have multiple </a:t>
            </a:r>
            <a:r>
              <a:rPr lang="en-US" dirty="0"/>
              <a:t>panels arranged in a regular grid. Each panel shows a different subset of the data but all panels use the same type of visualization. </a:t>
            </a:r>
            <a:endParaRPr lang="en-US" dirty="0" smtClean="0"/>
          </a:p>
          <a:p>
            <a:pPr lvl="1"/>
            <a:r>
              <a:rPr lang="en-US" dirty="0" smtClean="0">
                <a:solidFill>
                  <a:srgbClr val="C0504D"/>
                </a:solidFill>
              </a:rPr>
              <a:t>Compound </a:t>
            </a:r>
            <a:r>
              <a:rPr lang="en-US" dirty="0">
                <a:solidFill>
                  <a:srgbClr val="C0504D"/>
                </a:solidFill>
              </a:rPr>
              <a:t>figures </a:t>
            </a:r>
            <a:r>
              <a:rPr lang="en-US" dirty="0"/>
              <a:t>consist of separate figure panels assembled in an arbitrary arrangement </a:t>
            </a:r>
            <a:r>
              <a:rPr lang="en-US" dirty="0" smtClean="0"/>
              <a:t>(doesn’t have to </a:t>
            </a:r>
            <a:r>
              <a:rPr lang="en-US" dirty="0"/>
              <a:t>be grid-based) and showing entirely different </a:t>
            </a:r>
            <a:r>
              <a:rPr lang="en-US" dirty="0" smtClean="0"/>
              <a:t>visualizations</a:t>
            </a:r>
            <a:r>
              <a:rPr lang="en-US" dirty="0"/>
              <a:t> </a:t>
            </a:r>
            <a:r>
              <a:rPr lang="en-US" dirty="0" smtClean="0"/>
              <a:t>(possibly </a:t>
            </a:r>
            <a:r>
              <a:rPr lang="en-US" dirty="0"/>
              <a:t>even different datasets</a:t>
            </a:r>
            <a:r>
              <a:rPr lang="en-US" dirty="0" smtClean="0"/>
              <a:t>.)</a:t>
            </a:r>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2</a:t>
            </a:fld>
            <a:endParaRPr lang="uk-UA" dirty="0"/>
          </a:p>
        </p:txBody>
      </p:sp>
    </p:spTree>
    <p:extLst>
      <p:ext uri="{BB962C8B-B14F-4D97-AF65-F5344CB8AC3E}">
        <p14:creationId xmlns:p14="http://schemas.microsoft.com/office/powerpoint/2010/main" val="285713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a:t>
            </a:r>
            <a:r>
              <a:rPr lang="en-US" dirty="0" smtClean="0"/>
              <a:t>Multiples</a:t>
            </a:r>
            <a:endParaRPr lang="en-US" dirty="0"/>
          </a:p>
        </p:txBody>
      </p:sp>
      <p:sp>
        <p:nvSpPr>
          <p:cNvPr id="3" name="Text Placeholder 2"/>
          <p:cNvSpPr>
            <a:spLocks noGrp="1"/>
          </p:cNvSpPr>
          <p:nvPr>
            <p:ph type="body" idx="1"/>
          </p:nvPr>
        </p:nvSpPr>
        <p:spPr/>
        <p:txBody>
          <a:bodyPr/>
          <a:lstStyle/>
          <a:p>
            <a:r>
              <a:rPr lang="en-US" dirty="0"/>
              <a:t>The term “small multiple” was popularized by </a:t>
            </a:r>
            <a:r>
              <a:rPr lang="en-US" dirty="0" err="1" smtClean="0"/>
              <a:t>Tufte</a:t>
            </a:r>
            <a:r>
              <a:rPr lang="en-US" dirty="0" smtClean="0"/>
              <a:t>.</a:t>
            </a:r>
          </a:p>
          <a:p>
            <a:r>
              <a:rPr lang="en-US" dirty="0"/>
              <a:t>An alternative term, “trellis plot,” was popularized around the same </a:t>
            </a:r>
            <a:r>
              <a:rPr lang="en-US" dirty="0" smtClean="0"/>
              <a:t>time at </a:t>
            </a:r>
            <a:r>
              <a:rPr lang="en-US" dirty="0"/>
              <a:t>Bell </a:t>
            </a:r>
            <a:r>
              <a:rPr lang="en-US" dirty="0" smtClean="0"/>
              <a:t>Labs.</a:t>
            </a:r>
          </a:p>
          <a:p>
            <a:r>
              <a:rPr lang="en-US" dirty="0" smtClean="0"/>
              <a:t>The idea </a:t>
            </a:r>
            <a:r>
              <a:rPr lang="en-US" dirty="0"/>
              <a:t>is </a:t>
            </a:r>
            <a:endParaRPr lang="en-US" dirty="0" smtClean="0"/>
          </a:p>
          <a:p>
            <a:pPr lvl="1"/>
            <a:r>
              <a:rPr lang="en-US" dirty="0" smtClean="0"/>
              <a:t>to </a:t>
            </a:r>
            <a:r>
              <a:rPr lang="en-US" dirty="0"/>
              <a:t>slice the data into parts according to one or more data dimensions, </a:t>
            </a:r>
            <a:endParaRPr lang="en-US" dirty="0" smtClean="0"/>
          </a:p>
          <a:p>
            <a:pPr lvl="1"/>
            <a:r>
              <a:rPr lang="en-US" dirty="0" smtClean="0"/>
              <a:t>visualize </a:t>
            </a:r>
            <a:r>
              <a:rPr lang="en-US" dirty="0"/>
              <a:t>each data slice </a:t>
            </a:r>
            <a:r>
              <a:rPr lang="en-US" dirty="0" smtClean="0"/>
              <a:t>separately</a:t>
            </a:r>
          </a:p>
          <a:p>
            <a:pPr lvl="1"/>
            <a:r>
              <a:rPr lang="en-US" dirty="0" smtClean="0"/>
              <a:t>arrange </a:t>
            </a:r>
            <a:r>
              <a:rPr lang="en-US" dirty="0"/>
              <a:t>the individual visualizations into a </a:t>
            </a:r>
            <a:r>
              <a:rPr lang="en-US" dirty="0" smtClean="0"/>
              <a:t>grid</a:t>
            </a:r>
          </a:p>
          <a:p>
            <a:r>
              <a:rPr lang="en-US" dirty="0"/>
              <a:t>Columns, rows, or individual panels in the grid are labeled by the values of the data dimensions that define the data </a:t>
            </a:r>
            <a:r>
              <a:rPr lang="en-US" dirty="0" smtClean="0"/>
              <a:t>slices.</a:t>
            </a:r>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3</a:t>
            </a:fld>
            <a:endParaRPr lang="uk-UA" dirty="0"/>
          </a:p>
        </p:txBody>
      </p:sp>
    </p:spTree>
    <p:extLst>
      <p:ext uri="{BB962C8B-B14F-4D97-AF65-F5344CB8AC3E}">
        <p14:creationId xmlns:p14="http://schemas.microsoft.com/office/powerpoint/2010/main" val="7343439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Faceting</a:t>
            </a:r>
            <a:endParaRPr lang="en-US" dirty="0"/>
          </a:p>
        </p:txBody>
      </p:sp>
      <p:sp>
        <p:nvSpPr>
          <p:cNvPr id="3" name="Text Placeholder 2"/>
          <p:cNvSpPr>
            <a:spLocks noGrp="1"/>
          </p:cNvSpPr>
          <p:nvPr>
            <p:ph type="body" idx="1"/>
          </p:nvPr>
        </p:nvSpPr>
        <p:spPr/>
        <p:txBody>
          <a:bodyPr/>
          <a:lstStyle/>
          <a:p>
            <a:r>
              <a:rPr lang="en-US" dirty="0" smtClean="0"/>
              <a:t>Small multiples technique </a:t>
            </a:r>
            <a:r>
              <a:rPr lang="en-US" dirty="0"/>
              <a:t>is also sometimes referred to as “faceting,” named after the methods that create such plots in the widely used ggplot2 plot library </a:t>
            </a:r>
            <a:endParaRPr lang="en-US" dirty="0" smtClean="0"/>
          </a:p>
          <a:p>
            <a:pPr lvl="1"/>
            <a:r>
              <a:rPr lang="en-US" dirty="0" smtClean="0"/>
              <a:t>e.g</a:t>
            </a:r>
            <a:r>
              <a:rPr lang="en-US" dirty="0"/>
              <a:t>., the ggplot2 function </a:t>
            </a:r>
            <a:r>
              <a:rPr lang="en-US" dirty="0" err="1"/>
              <a:t>facet_grid</a:t>
            </a:r>
            <a:r>
              <a:rPr lang="en-US" dirty="0"/>
              <a:t>(</a:t>
            </a:r>
            <a:r>
              <a:rPr lang="en-US" dirty="0" smtClean="0"/>
              <a:t>)</a:t>
            </a:r>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4</a:t>
            </a:fld>
            <a:endParaRPr lang="uk-UA" dirty="0"/>
          </a:p>
        </p:txBody>
      </p:sp>
      <p:graphicFrame>
        <p:nvGraphicFramePr>
          <p:cNvPr id="5" name="Table 4"/>
          <p:cNvGraphicFramePr>
            <a:graphicFrameLocks noGrp="1"/>
          </p:cNvGraphicFramePr>
          <p:nvPr>
            <p:extLst>
              <p:ext uri="{D42A27DB-BD31-4B8C-83A1-F6EECF244321}">
                <p14:modId xmlns:p14="http://schemas.microsoft.com/office/powerpoint/2010/main" val="2668386265"/>
              </p:ext>
            </p:extLst>
          </p:nvPr>
        </p:nvGraphicFramePr>
        <p:xfrm>
          <a:off x="132936" y="3785674"/>
          <a:ext cx="2992548" cy="2926812"/>
        </p:xfrm>
        <a:graphic>
          <a:graphicData uri="http://schemas.openxmlformats.org/drawingml/2006/table">
            <a:tbl>
              <a:tblPr firstRow="1" bandRow="1">
                <a:tableStyleId>{5940675A-B579-460E-94D1-54222C63F5DA}</a:tableStyleId>
              </a:tblPr>
              <a:tblGrid>
                <a:gridCol w="1171112"/>
                <a:gridCol w="1171112"/>
                <a:gridCol w="650324"/>
              </a:tblGrid>
              <a:tr h="418116">
                <a:tc>
                  <a:txBody>
                    <a:bodyPr/>
                    <a:lstStyle/>
                    <a:p>
                      <a:pPr algn="ctr"/>
                      <a:r>
                        <a:rPr lang="en-US" sz="1400" dirty="0" smtClean="0"/>
                        <a:t>Dimension</a:t>
                      </a:r>
                      <a:r>
                        <a:rPr lang="en-US" sz="1400" baseline="0" dirty="0" smtClean="0"/>
                        <a:t> 1</a:t>
                      </a:r>
                      <a:endParaRPr lang="en-US" sz="1400" dirty="0"/>
                    </a:p>
                  </a:txBody>
                  <a:tcPr/>
                </a:tc>
                <a:tc>
                  <a:txBody>
                    <a:bodyPr/>
                    <a:lstStyle/>
                    <a:p>
                      <a:pPr algn="ctr"/>
                      <a:r>
                        <a:rPr lang="en-US" sz="1400" dirty="0" smtClean="0"/>
                        <a:t>Dimension 2</a:t>
                      </a:r>
                      <a:endParaRPr lang="en-US" sz="1400" dirty="0"/>
                    </a:p>
                  </a:txBody>
                  <a:tcPr/>
                </a:tc>
                <a:tc>
                  <a:txBody>
                    <a:bodyPr/>
                    <a:lstStyle/>
                    <a:p>
                      <a:pPr algn="ctr"/>
                      <a:r>
                        <a:rPr lang="en-US" sz="1400" dirty="0" smtClean="0"/>
                        <a:t>Value</a:t>
                      </a:r>
                      <a:endParaRPr lang="en-US" sz="1400" dirty="0"/>
                    </a:p>
                  </a:txBody>
                  <a:tcPr/>
                </a:tc>
              </a:tr>
              <a:tr h="418116">
                <a:tc>
                  <a:txBody>
                    <a:bodyPr/>
                    <a:lstStyle/>
                    <a:p>
                      <a:pPr algn="ctr"/>
                      <a:r>
                        <a:rPr lang="en-US" sz="1400" dirty="0" smtClean="0"/>
                        <a:t>Dim1_v1</a:t>
                      </a:r>
                      <a:endParaRPr lang="en-US" sz="1400" dirty="0"/>
                    </a:p>
                  </a:txBody>
                  <a:tcPr/>
                </a:tc>
                <a:tc>
                  <a:txBody>
                    <a:bodyPr/>
                    <a:lstStyle/>
                    <a:p>
                      <a:pPr algn="ctr"/>
                      <a:r>
                        <a:rPr lang="en-US" sz="1400" dirty="0" smtClean="0"/>
                        <a:t>Dim2_v1</a:t>
                      </a:r>
                      <a:endParaRPr lang="en-US" sz="1400" dirty="0"/>
                    </a:p>
                  </a:txBody>
                  <a:tcPr/>
                </a:tc>
                <a:tc>
                  <a:txBody>
                    <a:bodyPr/>
                    <a:lstStyle/>
                    <a:p>
                      <a:pPr algn="ctr"/>
                      <a:r>
                        <a:rPr lang="en-US" sz="1400" dirty="0" smtClean="0"/>
                        <a:t>v1</a:t>
                      </a:r>
                      <a:endParaRPr lang="en-US" sz="1400" dirty="0"/>
                    </a:p>
                  </a:txBody>
                  <a:tcPr/>
                </a:tc>
              </a:tr>
              <a:tr h="418116">
                <a:tc>
                  <a:txBody>
                    <a:bodyPr/>
                    <a:lstStyle/>
                    <a:p>
                      <a:pPr algn="ctr"/>
                      <a:r>
                        <a:rPr lang="en-US" sz="1400" dirty="0" smtClean="0"/>
                        <a:t>Dim1_v1</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Dim2_v1</a:t>
                      </a:r>
                    </a:p>
                  </a:txBody>
                  <a:tcPr/>
                </a:tc>
                <a:tc>
                  <a:txBody>
                    <a:bodyPr/>
                    <a:lstStyle/>
                    <a:p>
                      <a:pPr algn="ctr"/>
                      <a:r>
                        <a:rPr lang="en-US" sz="1400" dirty="0" smtClean="0"/>
                        <a:t>v2</a:t>
                      </a:r>
                      <a:endParaRPr lang="en-US" sz="1400" dirty="0"/>
                    </a:p>
                  </a:txBody>
                  <a:tcPr/>
                </a:tc>
              </a:tr>
              <a:tr h="4181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Dim1_v1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Dim2_v2</a:t>
                      </a:r>
                    </a:p>
                  </a:txBody>
                  <a:tcPr/>
                </a:tc>
                <a:tc>
                  <a:txBody>
                    <a:bodyPr/>
                    <a:lstStyle/>
                    <a:p>
                      <a:pPr algn="ctr"/>
                      <a:r>
                        <a:rPr lang="en-US" sz="1400" dirty="0" smtClean="0"/>
                        <a:t>v3</a:t>
                      </a:r>
                      <a:endParaRPr lang="en-US" sz="1400" dirty="0"/>
                    </a:p>
                  </a:txBody>
                  <a:tcPr/>
                </a:tc>
              </a:tr>
              <a:tr h="4181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Dim1_v2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Dim2_v1</a:t>
                      </a:r>
                    </a:p>
                  </a:txBody>
                  <a:tcPr/>
                </a:tc>
                <a:tc>
                  <a:txBody>
                    <a:bodyPr/>
                    <a:lstStyle/>
                    <a:p>
                      <a:pPr algn="ctr"/>
                      <a:r>
                        <a:rPr lang="en-US" sz="1400" dirty="0" smtClean="0"/>
                        <a:t>v4</a:t>
                      </a:r>
                      <a:endParaRPr lang="en-US" sz="1400" dirty="0"/>
                    </a:p>
                  </a:txBody>
                  <a:tcPr/>
                </a:tc>
              </a:tr>
              <a:tr h="4181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Dim1_v2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Dim2_v2</a:t>
                      </a:r>
                    </a:p>
                  </a:txBody>
                  <a:tcPr/>
                </a:tc>
                <a:tc>
                  <a:txBody>
                    <a:bodyPr/>
                    <a:lstStyle/>
                    <a:p>
                      <a:pPr algn="ctr"/>
                      <a:r>
                        <a:rPr lang="en-US" sz="1400" dirty="0" smtClean="0"/>
                        <a:t>v5</a:t>
                      </a:r>
                      <a:endParaRPr lang="en-US" sz="1400" dirty="0"/>
                    </a:p>
                  </a:txBody>
                  <a:tcPr/>
                </a:tc>
              </a:tr>
              <a:tr h="4181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Dim1_v2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Dim2_v1</a:t>
                      </a:r>
                    </a:p>
                  </a:txBody>
                  <a:tcPr/>
                </a:tc>
                <a:tc>
                  <a:txBody>
                    <a:bodyPr/>
                    <a:lstStyle/>
                    <a:p>
                      <a:pPr algn="ctr"/>
                      <a:r>
                        <a:rPr lang="en-US" sz="1400" dirty="0" smtClean="0"/>
                        <a:t>v6</a:t>
                      </a:r>
                      <a:endParaRPr lang="en-US" sz="1400" dirty="0"/>
                    </a:p>
                  </a:txBody>
                  <a:tcPr/>
                </a:tc>
              </a:tr>
            </a:tbl>
          </a:graphicData>
        </a:graphic>
      </p:graphicFrame>
      <p:sp>
        <p:nvSpPr>
          <p:cNvPr id="6" name="Rectangle 5"/>
          <p:cNvSpPr/>
          <p:nvPr/>
        </p:nvSpPr>
        <p:spPr>
          <a:xfrm>
            <a:off x="3810315" y="3931188"/>
            <a:ext cx="4672172" cy="2926812"/>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810315" y="3495182"/>
            <a:ext cx="467217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Dimension 1</a:t>
            </a:r>
            <a:endParaRPr lang="en-US" dirty="0"/>
          </a:p>
        </p:txBody>
      </p:sp>
      <p:sp>
        <p:nvSpPr>
          <p:cNvPr id="8" name="TextBox 7"/>
          <p:cNvSpPr txBox="1"/>
          <p:nvPr/>
        </p:nvSpPr>
        <p:spPr>
          <a:xfrm rot="5400000">
            <a:off x="7235171" y="5208306"/>
            <a:ext cx="2953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Dimension 2</a:t>
            </a:r>
          </a:p>
        </p:txBody>
      </p:sp>
      <p:sp>
        <p:nvSpPr>
          <p:cNvPr id="9" name="Rectangle 8"/>
          <p:cNvSpPr/>
          <p:nvPr/>
        </p:nvSpPr>
        <p:spPr>
          <a:xfrm>
            <a:off x="4127841" y="4354046"/>
            <a:ext cx="1648113" cy="84662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321481" y="4354046"/>
            <a:ext cx="1648113" cy="84662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138742" y="5611171"/>
            <a:ext cx="1648113" cy="84662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332382" y="5611171"/>
            <a:ext cx="1648113" cy="84662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V="1">
            <a:off x="4566330" y="5790276"/>
            <a:ext cx="756015" cy="377955"/>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6639007" y="5790276"/>
            <a:ext cx="875781" cy="341378"/>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324405" y="3976093"/>
            <a:ext cx="125498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Dim1_v1</a:t>
            </a:r>
          </a:p>
        </p:txBody>
      </p:sp>
      <p:sp>
        <p:nvSpPr>
          <p:cNvPr id="23" name="TextBox 22"/>
          <p:cNvSpPr txBox="1"/>
          <p:nvPr/>
        </p:nvSpPr>
        <p:spPr>
          <a:xfrm>
            <a:off x="6471487" y="3974063"/>
            <a:ext cx="125498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Dim1_v2</a:t>
            </a:r>
          </a:p>
        </p:txBody>
      </p:sp>
      <p:sp>
        <p:nvSpPr>
          <p:cNvPr id="24" name="TextBox 23"/>
          <p:cNvSpPr txBox="1"/>
          <p:nvPr/>
        </p:nvSpPr>
        <p:spPr>
          <a:xfrm rot="5400000">
            <a:off x="7726731" y="4638857"/>
            <a:ext cx="846617"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200" dirty="0"/>
              <a:t>Dim2_v1</a:t>
            </a:r>
          </a:p>
        </p:txBody>
      </p:sp>
      <p:sp>
        <p:nvSpPr>
          <p:cNvPr id="25" name="TextBox 24"/>
          <p:cNvSpPr txBox="1"/>
          <p:nvPr/>
        </p:nvSpPr>
        <p:spPr>
          <a:xfrm rot="5400000">
            <a:off x="7741849" y="5895981"/>
            <a:ext cx="846620" cy="277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ctr">
              <a:defRPr sz="1200"/>
            </a:lvl1pPr>
          </a:lstStyle>
          <a:p>
            <a:r>
              <a:rPr lang="en-US" dirty="0"/>
              <a:t>Dim2_v2</a:t>
            </a:r>
          </a:p>
        </p:txBody>
      </p:sp>
      <p:cxnSp>
        <p:nvCxnSpPr>
          <p:cNvPr id="27" name="Straight Arrow Connector 26"/>
          <p:cNvCxnSpPr/>
          <p:nvPr/>
        </p:nvCxnSpPr>
        <p:spPr>
          <a:xfrm>
            <a:off x="3125484" y="4354046"/>
            <a:ext cx="1335004" cy="377955"/>
          </a:xfrm>
          <a:prstGeom prst="straightConnector1">
            <a:avLst/>
          </a:prstGeom>
          <a:ln>
            <a:solidFill>
              <a:schemeClr val="accent5"/>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5" idx="3"/>
          </p:cNvCxnSpPr>
          <p:nvPr/>
        </p:nvCxnSpPr>
        <p:spPr>
          <a:xfrm>
            <a:off x="3125484" y="5249080"/>
            <a:ext cx="1335004" cy="785401"/>
          </a:xfrm>
          <a:prstGeom prst="straightConnector1">
            <a:avLst/>
          </a:prstGeom>
          <a:ln>
            <a:solidFill>
              <a:schemeClr val="accent4">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2978699" y="4898301"/>
            <a:ext cx="3492788" cy="1559490"/>
          </a:xfrm>
          <a:prstGeom prst="straightConnector1">
            <a:avLst/>
          </a:prstGeom>
          <a:ln>
            <a:solidFill>
              <a:srgbClr val="FF66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3125484" y="6089708"/>
            <a:ext cx="3346003" cy="0"/>
          </a:xfrm>
          <a:prstGeom prst="straightConnector1">
            <a:avLst/>
          </a:prstGeom>
          <a:ln>
            <a:solidFill>
              <a:srgbClr val="008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4576032" y="4554488"/>
            <a:ext cx="746313" cy="380391"/>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6648709" y="4783696"/>
            <a:ext cx="875781" cy="15118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79955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Faceting-example 1</a:t>
            </a:r>
            <a:endParaRPr lang="en-US" dirty="0"/>
          </a:p>
        </p:txBody>
      </p:sp>
      <p:sp>
        <p:nvSpPr>
          <p:cNvPr id="3" name="Text Placeholder 2"/>
          <p:cNvSpPr>
            <a:spLocks noGrp="1"/>
          </p:cNvSpPr>
          <p:nvPr>
            <p:ph type="body" idx="1"/>
          </p:nvPr>
        </p:nvSpPr>
        <p:spPr/>
        <p:txBody>
          <a:bodyPr/>
          <a:lstStyle/>
          <a:p>
            <a:r>
              <a:rPr lang="en-US" dirty="0"/>
              <a:t>We can subdivide </a:t>
            </a:r>
            <a:r>
              <a:rPr lang="en-US" dirty="0" smtClean="0"/>
              <a:t>Titanic dataset by </a:t>
            </a:r>
            <a:r>
              <a:rPr lang="en-US" dirty="0"/>
              <a:t>the class in which each passenger traveled and by whether a passenger survived or not. </a:t>
            </a:r>
            <a:endParaRPr lang="en-US" dirty="0" smtClean="0"/>
          </a:p>
          <a:p>
            <a:pPr lvl="1"/>
            <a:r>
              <a:rPr lang="en-US" dirty="0" smtClean="0"/>
              <a:t>3 (classes) x 2 (survival status) = 6 panels (slices of data).</a:t>
            </a:r>
          </a:p>
          <a:p>
            <a:pPr lvl="1"/>
            <a:r>
              <a:rPr lang="en-US" dirty="0" smtClean="0"/>
              <a:t>Color can be used for gender-based visualization</a:t>
            </a:r>
          </a:p>
          <a:p>
            <a:endParaRPr lang="en-US" dirty="0"/>
          </a:p>
          <a:p>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5</a:t>
            </a:fld>
            <a:endParaRPr lang="uk-UA" dirty="0"/>
          </a:p>
        </p:txBody>
      </p:sp>
      <p:pic>
        <p:nvPicPr>
          <p:cNvPr id="5" name="Picture 4"/>
          <p:cNvPicPr>
            <a:picLocks noChangeAspect="1"/>
          </p:cNvPicPr>
          <p:nvPr/>
        </p:nvPicPr>
        <p:blipFill>
          <a:blip r:embed="rId3"/>
          <a:stretch>
            <a:fillRect/>
          </a:stretch>
        </p:blipFill>
        <p:spPr>
          <a:xfrm>
            <a:off x="2237685" y="3929492"/>
            <a:ext cx="3907158" cy="2928508"/>
          </a:xfrm>
          <a:prstGeom prst="rect">
            <a:avLst/>
          </a:prstGeom>
        </p:spPr>
      </p:pic>
      <p:sp>
        <p:nvSpPr>
          <p:cNvPr id="6" name="Rounded Rectangular Callout 5"/>
          <p:cNvSpPr/>
          <p:nvPr/>
        </p:nvSpPr>
        <p:spPr>
          <a:xfrm>
            <a:off x="6426126" y="3734199"/>
            <a:ext cx="2717874" cy="1209457"/>
          </a:xfrm>
          <a:prstGeom prst="wedgeRoundRectCallout">
            <a:avLst>
              <a:gd name="adj1" fmla="val -53620"/>
              <a:gd name="adj2" fmla="val 93750"/>
              <a:gd name="adj3" fmla="val 16667"/>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facet_grid</a:t>
            </a:r>
            <a:r>
              <a:rPr lang="en-US" dirty="0"/>
              <a:t>(class ~ </a:t>
            </a:r>
            <a:r>
              <a:rPr lang="en-US" dirty="0" err="1" smtClean="0"/>
              <a:t>surv</a:t>
            </a:r>
            <a:r>
              <a:rPr lang="en-US" dirty="0" smtClean="0"/>
              <a:t>)</a:t>
            </a:r>
            <a:endParaRPr lang="en-US" dirty="0"/>
          </a:p>
        </p:txBody>
      </p:sp>
    </p:spTree>
    <p:extLst>
      <p:ext uri="{BB962C8B-B14F-4D97-AF65-F5344CB8AC3E}">
        <p14:creationId xmlns:p14="http://schemas.microsoft.com/office/powerpoint/2010/main" val="39071984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Faceting-example </a:t>
            </a:r>
            <a:r>
              <a:rPr lang="en-US" dirty="0" smtClean="0"/>
              <a:t>1I</a:t>
            </a:r>
            <a:endParaRPr lang="en-US" dirty="0"/>
          </a:p>
        </p:txBody>
      </p:sp>
      <p:sp>
        <p:nvSpPr>
          <p:cNvPr id="3" name="Text Placeholder 2"/>
          <p:cNvSpPr>
            <a:spLocks noGrp="1"/>
          </p:cNvSpPr>
          <p:nvPr>
            <p:ph type="body" idx="1"/>
          </p:nvPr>
        </p:nvSpPr>
        <p:spPr/>
        <p:txBody>
          <a:bodyPr/>
          <a:lstStyle/>
          <a:p>
            <a:r>
              <a:rPr lang="en-US" dirty="0" smtClean="0"/>
              <a:t>The Internet </a:t>
            </a:r>
            <a:r>
              <a:rPr lang="en-US" dirty="0"/>
              <a:t>Movie Database (IMDB) </a:t>
            </a:r>
            <a:endParaRPr lang="en-US" dirty="0" smtClean="0"/>
          </a:p>
          <a:p>
            <a:pPr lvl="1"/>
            <a:r>
              <a:rPr lang="en-US" dirty="0" smtClean="0"/>
              <a:t>Relationship </a:t>
            </a:r>
            <a:r>
              <a:rPr lang="en-US" dirty="0"/>
              <a:t>between the average ranking of a movie </a:t>
            </a:r>
            <a:r>
              <a:rPr lang="en-US" dirty="0" smtClean="0"/>
              <a:t>and </a:t>
            </a:r>
            <a:r>
              <a:rPr lang="en-US" dirty="0"/>
              <a:t>the number of votes the movie has </a:t>
            </a:r>
            <a:r>
              <a:rPr lang="en-US" dirty="0" smtClean="0"/>
              <a:t>received.</a:t>
            </a:r>
          </a:p>
          <a:p>
            <a:pPr lvl="1"/>
            <a:r>
              <a:rPr lang="en-US" dirty="0" smtClean="0"/>
              <a:t>For movies </a:t>
            </a:r>
            <a:r>
              <a:rPr lang="en-US" dirty="0"/>
              <a:t>released over a 100-year time period.</a:t>
            </a:r>
          </a:p>
          <a:p>
            <a:pPr lvl="1"/>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6</a:t>
            </a:fld>
            <a:endParaRPr lang="uk-UA" dirty="0"/>
          </a:p>
        </p:txBody>
      </p:sp>
      <p:pic>
        <p:nvPicPr>
          <p:cNvPr id="5" name="Picture 4"/>
          <p:cNvPicPr>
            <a:picLocks noChangeAspect="1"/>
          </p:cNvPicPr>
          <p:nvPr/>
        </p:nvPicPr>
        <p:blipFill>
          <a:blip r:embed="rId2"/>
          <a:stretch>
            <a:fillRect/>
          </a:stretch>
        </p:blipFill>
        <p:spPr>
          <a:xfrm>
            <a:off x="2089004" y="3220180"/>
            <a:ext cx="3652938" cy="3652938"/>
          </a:xfrm>
          <a:prstGeom prst="rect">
            <a:avLst/>
          </a:prstGeom>
        </p:spPr>
      </p:pic>
      <p:sp>
        <p:nvSpPr>
          <p:cNvPr id="6" name="Rounded Rectangular Callout 5"/>
          <p:cNvSpPr/>
          <p:nvPr/>
        </p:nvSpPr>
        <p:spPr>
          <a:xfrm>
            <a:off x="6210663" y="3220180"/>
            <a:ext cx="2933338" cy="1360639"/>
          </a:xfrm>
          <a:prstGeom prst="wedgeRoundRectCallout">
            <a:avLst>
              <a:gd name="adj1" fmla="val -64947"/>
              <a:gd name="adj2" fmla="val 11027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a:buChar char="•"/>
            </a:pPr>
            <a:r>
              <a:rPr lang="en-US" dirty="0" smtClean="0"/>
              <a:t>One dimension: year. </a:t>
            </a:r>
          </a:p>
          <a:p>
            <a:pPr marL="285750" indent="-285750">
              <a:buFont typeface="Arial"/>
              <a:buChar char="•"/>
            </a:pPr>
            <a:r>
              <a:rPr lang="en-US" dirty="0" smtClean="0"/>
              <a:t>More votes more ratings?</a:t>
            </a:r>
            <a:endParaRPr lang="en-US" dirty="0"/>
          </a:p>
        </p:txBody>
      </p:sp>
    </p:spTree>
    <p:extLst>
      <p:ext uri="{BB962C8B-B14F-4D97-AF65-F5344CB8AC3E}">
        <p14:creationId xmlns:p14="http://schemas.microsoft.com/office/powerpoint/2010/main" val="32899188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Faceting-example 1I</a:t>
            </a:r>
          </a:p>
        </p:txBody>
      </p:sp>
      <p:sp>
        <p:nvSpPr>
          <p:cNvPr id="3" name="Text Placeholder 2"/>
          <p:cNvSpPr>
            <a:spLocks noGrp="1"/>
          </p:cNvSpPr>
          <p:nvPr>
            <p:ph type="body" idx="1"/>
          </p:nvPr>
        </p:nvSpPr>
        <p:spPr/>
        <p:txBody>
          <a:bodyPr/>
          <a:lstStyle/>
          <a:p>
            <a:r>
              <a:rPr lang="en-US" dirty="0" smtClean="0"/>
              <a:t>Dataset </a:t>
            </a:r>
            <a:r>
              <a:rPr lang="en-US" dirty="0"/>
              <a:t>is sliced by only one dimension, the year, and panels for each year are arranged in rows from top left to bottom right. This visualization shows that there is an overall relationship between average ranking and number of votes, such that movies with more votes tend to have higher rankings.</a:t>
            </a:r>
          </a:p>
        </p:txBody>
      </p:sp>
      <p:sp>
        <p:nvSpPr>
          <p:cNvPr id="4" name="Slide Number Placeholder 3"/>
          <p:cNvSpPr>
            <a:spLocks noGrp="1"/>
          </p:cNvSpPr>
          <p:nvPr>
            <p:ph type="sldNum" sz="quarter" idx="4"/>
          </p:nvPr>
        </p:nvSpPr>
        <p:spPr/>
        <p:txBody>
          <a:bodyPr/>
          <a:lstStyle/>
          <a:p>
            <a:fld id="{7AD96CEF-24A8-C74F-A613-1FCB7E72B116}" type="slidenum">
              <a:rPr lang="uk-UA" smtClean="0"/>
              <a:pPr/>
              <a:t>7</a:t>
            </a:fld>
            <a:endParaRPr lang="uk-UA" dirty="0"/>
          </a:p>
        </p:txBody>
      </p:sp>
    </p:spTree>
    <p:extLst>
      <p:ext uri="{BB962C8B-B14F-4D97-AF65-F5344CB8AC3E}">
        <p14:creationId xmlns:p14="http://schemas.microsoft.com/office/powerpoint/2010/main" val="36725510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Multipanel</a:t>
            </a:r>
            <a:r>
              <a:rPr lang="en-US" dirty="0" smtClean="0"/>
              <a:t> Remarks</a:t>
            </a:r>
            <a:endParaRPr lang="en-US" dirty="0"/>
          </a:p>
        </p:txBody>
      </p:sp>
      <p:sp>
        <p:nvSpPr>
          <p:cNvPr id="3" name="Text Placeholder 2"/>
          <p:cNvSpPr>
            <a:spLocks noGrp="1"/>
          </p:cNvSpPr>
          <p:nvPr>
            <p:ph type="body" idx="1"/>
          </p:nvPr>
        </p:nvSpPr>
        <p:spPr/>
        <p:txBody>
          <a:bodyPr/>
          <a:lstStyle/>
          <a:p>
            <a:r>
              <a:rPr lang="en-US" dirty="0" smtClean="0"/>
              <a:t>It </a:t>
            </a:r>
            <a:r>
              <a:rPr lang="en-US" dirty="0"/>
              <a:t>is important that each panel uses the same axis ranges and </a:t>
            </a:r>
            <a:r>
              <a:rPr lang="en-US" dirty="0" smtClean="0"/>
              <a:t>scaling, which the </a:t>
            </a:r>
            <a:r>
              <a:rPr lang="en-US" dirty="0"/>
              <a:t>human mind </a:t>
            </a:r>
            <a:r>
              <a:rPr lang="en-US" dirty="0" smtClean="0"/>
              <a:t>expects.</a:t>
            </a:r>
          </a:p>
          <a:p>
            <a:r>
              <a:rPr lang="en-US" dirty="0" smtClean="0"/>
              <a:t>Otherwise, </a:t>
            </a:r>
            <a:r>
              <a:rPr lang="en-US" dirty="0"/>
              <a:t>there is a good chance that a reader will misinterpret what the figure shows</a:t>
            </a:r>
            <a:r>
              <a:rPr lang="en-US" dirty="0" smtClean="0"/>
              <a:t>.</a:t>
            </a:r>
          </a:p>
          <a:p>
            <a:r>
              <a:rPr lang="en-US" dirty="0" smtClean="0"/>
              <a:t>You can add a note to the caption.</a:t>
            </a:r>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8</a:t>
            </a:fld>
            <a:endParaRPr lang="uk-UA" dirty="0"/>
          </a:p>
        </p:txBody>
      </p:sp>
      <p:pic>
        <p:nvPicPr>
          <p:cNvPr id="5" name="Picture 4"/>
          <p:cNvPicPr>
            <a:picLocks noChangeAspect="1"/>
          </p:cNvPicPr>
          <p:nvPr/>
        </p:nvPicPr>
        <p:blipFill>
          <a:blip r:embed="rId2"/>
          <a:stretch>
            <a:fillRect/>
          </a:stretch>
        </p:blipFill>
        <p:spPr>
          <a:xfrm>
            <a:off x="724776" y="4029694"/>
            <a:ext cx="3497588" cy="279807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5000018" y="4029694"/>
            <a:ext cx="3497589" cy="27980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481475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Panels in a </a:t>
            </a:r>
            <a:r>
              <a:rPr lang="en-US" dirty="0"/>
              <a:t>meaningful and logical </a:t>
            </a:r>
            <a:r>
              <a:rPr lang="en-US" dirty="0" smtClean="0"/>
              <a:t>order</a:t>
            </a:r>
            <a:endParaRPr lang="en-US" dirty="0"/>
          </a:p>
        </p:txBody>
      </p:sp>
      <p:sp>
        <p:nvSpPr>
          <p:cNvPr id="3" name="Text Placeholder 2"/>
          <p:cNvSpPr>
            <a:spLocks noGrp="1"/>
          </p:cNvSpPr>
          <p:nvPr>
            <p:ph type="body" idx="1"/>
          </p:nvPr>
        </p:nvSpPr>
        <p:spPr/>
        <p:txBody>
          <a:bodyPr/>
          <a:lstStyle/>
          <a:p>
            <a:r>
              <a:rPr lang="en-US" dirty="0"/>
              <a:t>It is also important to think about the ordering of the individual panels in a small multiples plot. </a:t>
            </a:r>
            <a:endParaRPr lang="en-US" dirty="0" smtClean="0"/>
          </a:p>
          <a:p>
            <a:r>
              <a:rPr lang="en-US" dirty="0" smtClean="0"/>
              <a:t>The </a:t>
            </a:r>
            <a:r>
              <a:rPr lang="en-US" dirty="0"/>
              <a:t>plot will be easier to interpret if the ordering follows some logical principle. </a:t>
            </a:r>
            <a:endParaRPr lang="en-US" dirty="0" smtClean="0"/>
          </a:p>
          <a:p>
            <a:pPr lvl="1"/>
            <a:r>
              <a:rPr lang="en-US" dirty="0" smtClean="0"/>
              <a:t>Titanic: rows from </a:t>
            </a:r>
            <a:r>
              <a:rPr lang="en-US" dirty="0"/>
              <a:t>the highest class </a:t>
            </a:r>
            <a:r>
              <a:rPr lang="en-US" dirty="0" smtClean="0"/>
              <a:t>(1</a:t>
            </a:r>
            <a:r>
              <a:rPr lang="en-US" baseline="30000" dirty="0" smtClean="0"/>
              <a:t>st</a:t>
            </a:r>
            <a:r>
              <a:rPr lang="en-US" dirty="0" smtClean="0"/>
              <a:t>) </a:t>
            </a:r>
            <a:r>
              <a:rPr lang="en-US" dirty="0"/>
              <a:t>to the lowest class </a:t>
            </a:r>
            <a:r>
              <a:rPr lang="en-US" dirty="0" smtClean="0"/>
              <a:t>(3</a:t>
            </a:r>
            <a:r>
              <a:rPr lang="en-US" baseline="30000" dirty="0" smtClean="0"/>
              <a:t>rd</a:t>
            </a:r>
            <a:r>
              <a:rPr lang="en-US" dirty="0" smtClean="0"/>
              <a:t>).</a:t>
            </a:r>
          </a:p>
          <a:p>
            <a:pPr lvl="1"/>
            <a:r>
              <a:rPr lang="en-US" dirty="0" smtClean="0"/>
              <a:t>IMDB: years increasing </a:t>
            </a:r>
            <a:r>
              <a:rPr lang="en-US" dirty="0"/>
              <a:t>from the top left to the bottom right. </a:t>
            </a:r>
            <a:endParaRPr lang="en-US" dirty="0" smtClean="0"/>
          </a:p>
          <a:p>
            <a:pPr lvl="1"/>
            <a:r>
              <a:rPr lang="en-US" dirty="0" smtClean="0"/>
              <a:t>BA Degrees: arranged </a:t>
            </a:r>
            <a:r>
              <a:rPr lang="en-US" dirty="0"/>
              <a:t>the panels by decreasing average degree popularity, such that the most popular degrees are in the top row and/or to the left and the least popular degrees are in the bottom row and/or to the right.</a:t>
            </a:r>
          </a:p>
        </p:txBody>
      </p:sp>
      <p:sp>
        <p:nvSpPr>
          <p:cNvPr id="4" name="Slide Number Placeholder 3"/>
          <p:cNvSpPr>
            <a:spLocks noGrp="1"/>
          </p:cNvSpPr>
          <p:nvPr>
            <p:ph type="sldNum" sz="quarter" idx="4"/>
          </p:nvPr>
        </p:nvSpPr>
        <p:spPr/>
        <p:txBody>
          <a:bodyPr/>
          <a:lstStyle/>
          <a:p>
            <a:fld id="{7AD96CEF-24A8-C74F-A613-1FCB7E72B116}" type="slidenum">
              <a:rPr lang="uk-UA" smtClean="0"/>
              <a:pPr/>
              <a:t>9</a:t>
            </a:fld>
            <a:endParaRPr lang="uk-UA" dirty="0"/>
          </a:p>
        </p:txBody>
      </p:sp>
    </p:spTree>
    <p:extLst>
      <p:ext uri="{BB962C8B-B14F-4D97-AF65-F5344CB8AC3E}">
        <p14:creationId xmlns:p14="http://schemas.microsoft.com/office/powerpoint/2010/main" val="4764179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B_datav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HB_dataviz.thmx</Template>
  <TotalTime>21686</TotalTime>
  <Words>942</Words>
  <Application>Microsoft Macintosh PowerPoint</Application>
  <PresentationFormat>On-screen Show (4:3)</PresentationFormat>
  <Paragraphs>110</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HB_dataviz</vt:lpstr>
      <vt:lpstr>Introduction to Data Visualization   </vt:lpstr>
      <vt:lpstr>Multipanel figures</vt:lpstr>
      <vt:lpstr>Small Multiples</vt:lpstr>
      <vt:lpstr>Faceting</vt:lpstr>
      <vt:lpstr>Faceting-example 1</vt:lpstr>
      <vt:lpstr>Faceting-example 1I</vt:lpstr>
      <vt:lpstr>Faceting-example 1I</vt:lpstr>
      <vt:lpstr>Multipanel Remarks</vt:lpstr>
      <vt:lpstr>Panels in a meaningful and logical order</vt:lpstr>
      <vt:lpstr>Compound Figures</vt:lpstr>
      <vt:lpstr>Compound figures-Remarks</vt:lpstr>
      <vt:lpstr>Compound figures-Remarks</vt:lpstr>
      <vt:lpstr>Compound figures-Remarks</vt:lpstr>
      <vt:lpstr>Compound figures-Remarks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HB</dc:creator>
  <cp:lastModifiedBy>HB</cp:lastModifiedBy>
  <cp:revision>361</cp:revision>
  <dcterms:created xsi:type="dcterms:W3CDTF">2021-12-31T20:53:49Z</dcterms:created>
  <dcterms:modified xsi:type="dcterms:W3CDTF">2022-03-14T17:47:07Z</dcterms:modified>
</cp:coreProperties>
</file>