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4" r:id="rId11"/>
    <p:sldId id="28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6" r:id="rId21"/>
    <p:sldId id="273" r:id="rId22"/>
    <p:sldId id="274" r:id="rId23"/>
    <p:sldId id="275" r:id="rId24"/>
    <p:sldId id="276" r:id="rId25"/>
    <p:sldId id="281" r:id="rId26"/>
    <p:sldId id="280" r:id="rId27"/>
    <p:sldId id="282" r:id="rId28"/>
    <p:sldId id="288" r:id="rId29"/>
    <p:sldId id="283" r:id="rId30"/>
    <p:sldId id="277" r:id="rId31"/>
    <p:sldId id="279" r:id="rId32"/>
    <p:sldId id="27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28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012CA-C646-184B-9002-50CDB14843C4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29500-FF15-E147-A4C4-454DAA309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0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35442-4CBB-7849-A838-52F821BB2252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9296-BE32-874E-B4E6-B3C896088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25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five scales</a:t>
            </a:r>
          </a:p>
          <a:p>
            <a:pPr lvl="1"/>
            <a:r>
              <a:rPr lang="en-US" dirty="0"/>
              <a:t>two position scales, </a:t>
            </a:r>
          </a:p>
          <a:p>
            <a:pPr lvl="1"/>
            <a:r>
              <a:rPr lang="en-US" dirty="0"/>
              <a:t>one color scale, </a:t>
            </a:r>
          </a:p>
          <a:p>
            <a:pPr lvl="1"/>
            <a:r>
              <a:rPr lang="en-US" dirty="0"/>
              <a:t>one size scale, and </a:t>
            </a:r>
          </a:p>
          <a:p>
            <a:pPr lvl="1"/>
            <a:r>
              <a:rPr lang="en-US" dirty="0"/>
              <a:t>one shape scale,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each scale represents a different variable from the dataset.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, most notably Greenland and Antarctica.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9296-BE32-874E-B4E6-B3C896088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3399" y="663973"/>
            <a:ext cx="8229600" cy="9362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4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28055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28067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28079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28091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28055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28067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28079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28091" algn="l" rtl="0">
              <a:spcBef>
                <a:spcPts val="403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32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0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06183" algn="l" rtl="0">
              <a:spcBef>
                <a:spcPts val="560"/>
              </a:spcBef>
              <a:buClr>
                <a:schemeClr val="dk2"/>
              </a:buClr>
              <a:buSzPct val="101022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77758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28015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9344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70715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1" y="1055081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7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694"/>
              </a:spcBef>
              <a:buClr>
                <a:schemeClr val="dk2"/>
              </a:buClr>
              <a:buFont typeface="Arial"/>
              <a:buNone/>
              <a:defRPr sz="3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ctr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ctr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ctr" rtl="0">
              <a:spcBef>
                <a:spcPts val="448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9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5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03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358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14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36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1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0" y="1535114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358"/>
              </a:spcBef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358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7" y="2424141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255978" algn="l" rtl="0">
              <a:spcBef>
                <a:spcPts val="403"/>
              </a:spcBef>
              <a:buClr>
                <a:schemeClr val="dk2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206234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142252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•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42265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–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42279" algn="l" rtl="0">
              <a:spcBef>
                <a:spcPts val="358"/>
              </a:spcBef>
              <a:buClr>
                <a:schemeClr val="dk2"/>
              </a:buClr>
              <a:buSzPct val="101571"/>
              <a:buFont typeface="Arial"/>
              <a:buChar char="»"/>
              <a:defRPr sz="18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42293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42304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42318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42330" algn="l" rtl="0">
              <a:spcBef>
                <a:spcPts val="358"/>
              </a:spcBef>
              <a:buClr>
                <a:schemeClr val="dk1"/>
              </a:buClr>
              <a:buSzPct val="101571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4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340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4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49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383961" marR="0" lvl="0" indent="-184866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•"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831913" marR="0" lvl="1" indent="-120885" algn="l" rtl="0">
              <a:spcBef>
                <a:spcPts val="627"/>
              </a:spcBef>
              <a:buClr>
                <a:schemeClr val="dk2"/>
              </a:buClr>
              <a:buSzPct val="99560"/>
              <a:buFont typeface="Arial"/>
              <a:buChar char="–"/>
              <a:defRPr sz="31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279864" marR="0" lvl="2" indent="-85339" algn="l" rtl="0">
              <a:spcBef>
                <a:spcPts val="537"/>
              </a:spcBef>
              <a:buClr>
                <a:schemeClr val="dk2"/>
              </a:buClr>
              <a:buSzPct val="99232"/>
              <a:buFont typeface="Arial"/>
              <a:buChar char="•"/>
              <a:defRPr sz="27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791810" marR="0" lvl="3" indent="-113789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–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303757" marR="0" lvl="4" indent="-113802" algn="l" rtl="0">
              <a:spcBef>
                <a:spcPts val="448"/>
              </a:spcBef>
              <a:buClr>
                <a:schemeClr val="dk2"/>
              </a:buClr>
              <a:buSzPct val="98777"/>
              <a:buFont typeface="Arial"/>
              <a:buChar char="»"/>
              <a:defRPr sz="22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15703" marR="0" lvl="5" indent="-113816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327649" marR="0" lvl="6" indent="-113828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839596" marR="0" lvl="7" indent="-113842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351540" marR="0" lvl="8" indent="-113853" algn="l" rtl="0">
              <a:spcBef>
                <a:spcPts val="448"/>
              </a:spcBef>
              <a:buClr>
                <a:schemeClr val="dk1"/>
              </a:buClr>
              <a:buSzPct val="98777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4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1100"/>
            </a:lvl2pPr>
            <a:lvl3pPr lvl="2" indent="0">
              <a:spcBef>
                <a:spcPts val="0"/>
              </a:spcBef>
              <a:buNone/>
              <a:defRPr sz="1100"/>
            </a:lvl3pPr>
            <a:lvl4pPr lvl="3" indent="0">
              <a:spcBef>
                <a:spcPts val="0"/>
              </a:spcBef>
              <a:buNone/>
              <a:defRPr sz="1100"/>
            </a:lvl4pPr>
            <a:lvl5pPr lvl="4" indent="0">
              <a:spcBef>
                <a:spcPts val="0"/>
              </a:spcBef>
              <a:buNone/>
              <a:defRPr sz="1100"/>
            </a:lvl5pPr>
            <a:lvl6pPr lvl="5" indent="0">
              <a:spcBef>
                <a:spcPts val="0"/>
              </a:spcBef>
              <a:buNone/>
              <a:defRPr sz="1100"/>
            </a:lvl6pPr>
            <a:lvl7pPr lvl="6" indent="0">
              <a:spcBef>
                <a:spcPts val="0"/>
              </a:spcBef>
              <a:buNone/>
              <a:defRPr sz="1100"/>
            </a:lvl7pPr>
            <a:lvl8pPr lvl="7" indent="0">
              <a:spcBef>
                <a:spcPts val="0"/>
              </a:spcBef>
              <a:buNone/>
              <a:defRPr sz="1100"/>
            </a:lvl8pPr>
            <a:lvl9pPr lvl="8" indent="0">
              <a:spcBef>
                <a:spcPts val="0"/>
              </a:spcBef>
              <a:buNone/>
              <a:defRPr sz="1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717"/>
              </a:spcBef>
              <a:buClr>
                <a:schemeClr val="dk2"/>
              </a:buClr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627"/>
              </a:spcBef>
              <a:buClr>
                <a:schemeClr val="dk2"/>
              </a:buClr>
              <a:buFont typeface="Arial"/>
              <a:buNone/>
              <a:defRPr sz="3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537"/>
              </a:spcBef>
              <a:buClr>
                <a:schemeClr val="dk2"/>
              </a:buClr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448"/>
              </a:spcBef>
              <a:buClr>
                <a:schemeClr val="dk2"/>
              </a:buClr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448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314"/>
              </a:spcBef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511946" marR="0" lvl="1" indent="-13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023891" marR="0" lvl="2" indent="-25" algn="l" rtl="0">
              <a:spcBef>
                <a:spcPts val="224"/>
              </a:spcBef>
              <a:buClr>
                <a:schemeClr val="dk2"/>
              </a:buClr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535839" marR="0" lvl="3" indent="-38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47785" marR="0" lvl="4" indent="-52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59730" marR="0" lvl="5" indent="-64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071676" marR="0" lvl="6" indent="-76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583621" marR="0" lvl="7" indent="-89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095568" marR="0" lvl="8" indent="-102" algn="l" rtl="0">
              <a:spcBef>
                <a:spcPts val="202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7AD96CEF-24A8-C74F-A613-1FCB7E72B116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/>
        </p:nvPicPr>
        <p:blipFill rotWithShape="1">
          <a:blip r:embed="rId10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57584" tIns="28783" rIns="57584" bIns="2878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CSC302-Introduction to Data Visualization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1200" b="0" i="0" u="none" strike="noStrike" cap="none" baseline="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200" b="0" i="0" u="none" strike="noStrike" cap="none" baseline="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Bisgin</a:t>
            </a:r>
            <a:endParaRPr lang="en-US" sz="12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7AD96CEF-24A8-C74F-A613-1FCB7E72B1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file/d/18O7_WsqSw3evJvzGh08XWCSYjl4V1zMw/view?usp=shar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Visualization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0" dirty="0"/>
              <a:t>Visualizing Data: Mapping Data onto Aesthetics</a:t>
            </a:r>
            <a:r>
              <a:rPr lang="en-US" sz="2400" dirty="0"/>
              <a:t> </a:t>
            </a:r>
            <a:r>
              <a:rPr lang="en-US" sz="3200" b="0" dirty="0"/>
              <a:t>Coordinate Systems and Axes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err="1"/>
              <a:t>Halil</a:t>
            </a:r>
            <a:r>
              <a:rPr lang="en-US" sz="3200" dirty="0"/>
              <a:t> </a:t>
            </a:r>
            <a:r>
              <a:rPr lang="en-US" sz="3200" dirty="0" err="1"/>
              <a:t>Bisgin</a:t>
            </a:r>
            <a:r>
              <a:rPr lang="en-US" sz="3200" dirty="0"/>
              <a:t>, </a:t>
            </a:r>
            <a:r>
              <a:rPr lang="en-US" sz="3200" dirty="0" smtClean="0"/>
              <a:t>Ph.D.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641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numerical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Numerical values are only two out of several types.</a:t>
            </a:r>
          </a:p>
          <a:p>
            <a:r>
              <a:rPr lang="en-US" dirty="0"/>
              <a:t>Data can come in the form of discrete </a:t>
            </a:r>
            <a:r>
              <a:rPr lang="en-US" dirty="0">
                <a:solidFill>
                  <a:srgbClr val="660066"/>
                </a:solidFill>
              </a:rPr>
              <a:t>categories</a:t>
            </a:r>
            <a:r>
              <a:rPr lang="en-US" dirty="0"/>
              <a:t>, in the form of dates or times, and as text.</a:t>
            </a:r>
          </a:p>
          <a:p>
            <a:r>
              <a:rPr lang="en-US" dirty="0"/>
              <a:t>When data is </a:t>
            </a:r>
            <a:r>
              <a:rPr lang="en-US" i="1" dirty="0">
                <a:solidFill>
                  <a:srgbClr val="FF6600"/>
                </a:solidFill>
              </a:rPr>
              <a:t>numerical</a:t>
            </a:r>
            <a:r>
              <a:rPr lang="en-US" dirty="0"/>
              <a:t> we also call it </a:t>
            </a:r>
            <a:r>
              <a:rPr lang="en-US" i="1" dirty="0">
                <a:solidFill>
                  <a:srgbClr val="FF6600"/>
                </a:solidFill>
              </a:rPr>
              <a:t>quantitative</a:t>
            </a:r>
            <a:r>
              <a:rPr lang="en-US" dirty="0"/>
              <a:t> and when it is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i="1" dirty="0">
                <a:solidFill>
                  <a:srgbClr val="008000"/>
                </a:solidFill>
              </a:rPr>
              <a:t>categorical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we call it </a:t>
            </a:r>
            <a:r>
              <a:rPr lang="en-US" i="1" dirty="0">
                <a:solidFill>
                  <a:srgbClr val="008000"/>
                </a:solidFill>
              </a:rPr>
              <a:t>qualitative</a:t>
            </a:r>
            <a:r>
              <a:rPr lang="en-US" dirty="0"/>
              <a:t>. </a:t>
            </a:r>
          </a:p>
          <a:p>
            <a:r>
              <a:rPr lang="en-US" dirty="0"/>
              <a:t>Variables holding qualitative data are factors, and the different categories are called levels. </a:t>
            </a:r>
          </a:p>
          <a:p>
            <a:pPr lvl="1"/>
            <a:r>
              <a:rPr lang="en-US" dirty="0"/>
              <a:t>The levels of a factor are most commonly without order (dog, cat, fish), </a:t>
            </a:r>
            <a:endParaRPr lang="en-US" dirty="0" smtClean="0"/>
          </a:p>
          <a:p>
            <a:pPr lvl="1"/>
            <a:r>
              <a:rPr lang="en-US" dirty="0" smtClean="0"/>
              <a:t>factors </a:t>
            </a:r>
            <a:r>
              <a:rPr lang="en-US" dirty="0"/>
              <a:t>can also be </a:t>
            </a:r>
            <a:r>
              <a:rPr lang="en-US" dirty="0" smtClean="0"/>
              <a:t>ordered (ordinal), </a:t>
            </a:r>
            <a:r>
              <a:rPr lang="en-US" dirty="0"/>
              <a:t>when there is an intrinsic order among the levels of the factor (good, fair, poor).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2917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 can be ordered and considered ordinal?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128" indent="-514350">
              <a:buFont typeface="+mj-lt"/>
              <a:buAutoNum type="alphaUcPeriod"/>
            </a:pPr>
            <a:r>
              <a:rPr lang="en-US" dirty="0"/>
              <a:t>Color, i.e., red, green, blue, yellow</a:t>
            </a:r>
          </a:p>
          <a:p>
            <a:pPr marL="692128" indent="-514350">
              <a:buFont typeface="+mj-lt"/>
              <a:buAutoNum type="alphaUcPeriod"/>
            </a:pPr>
            <a:r>
              <a:rPr lang="en-US" dirty="0"/>
              <a:t>Size of coffee cups, i.e., tall, medium, </a:t>
            </a:r>
            <a:r>
              <a:rPr lang="en-US" dirty="0" err="1"/>
              <a:t>grande</a:t>
            </a:r>
            <a:endParaRPr lang="en-US" dirty="0"/>
          </a:p>
          <a:p>
            <a:pPr marL="692128" indent="-514350">
              <a:buFont typeface="+mj-lt"/>
              <a:buAutoNum type="alphaUcPeriod"/>
            </a:pPr>
            <a:r>
              <a:rPr lang="en-US" dirty="0" err="1"/>
              <a:t>Covid</a:t>
            </a:r>
            <a:r>
              <a:rPr lang="en-US" dirty="0"/>
              <a:t> test result, i.e., positive, negative</a:t>
            </a:r>
          </a:p>
          <a:p>
            <a:pPr marL="692128" indent="-514350">
              <a:buFont typeface="+mj-lt"/>
              <a:buAutoNum type="alphaUcPeriod"/>
            </a:pPr>
            <a:r>
              <a:rPr lang="en-US" dirty="0"/>
              <a:t>All of the above</a:t>
            </a:r>
          </a:p>
          <a:p>
            <a:pPr marL="692128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687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 </a:t>
            </a:r>
          </a:p>
        </p:txBody>
      </p:sp>
      <p:pic>
        <p:nvPicPr>
          <p:cNvPr id="4" name="Picture 3" descr="Screen Shot 2021-12-31 at 11.1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2" y="1867647"/>
            <a:ext cx="7950200" cy="3289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950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95664"/>
              </p:ext>
            </p:extLst>
          </p:nvPr>
        </p:nvGraphicFramePr>
        <p:xfrm>
          <a:off x="537882" y="1792943"/>
          <a:ext cx="8220636" cy="375143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55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8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406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2471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  <a:r>
                        <a:rPr lang="en-US" sz="1800" baseline="0" dirty="0"/>
                        <a:t> of variable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Appropriate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1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Quantitative/numerical discrete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1, 2, 3, 4 </a:t>
                      </a:r>
                      <a:r>
                        <a:rPr lang="mr-IN" sz="1800" dirty="0"/>
                        <a:t>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Discrete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218" lvl="1" indent="0">
                        <a:buNone/>
                      </a:pPr>
                      <a:r>
                        <a:rPr lang="en-US" sz="1800" dirty="0"/>
                        <a:t>Numbers in discrete units. These are most commonly but not necessarily integers. </a:t>
                      </a:r>
                    </a:p>
                    <a:p>
                      <a:pPr marL="654218" lvl="1" indent="0">
                        <a:buNone/>
                      </a:pPr>
                      <a:r>
                        <a:rPr lang="en-US" sz="1800" dirty="0"/>
                        <a:t>For example, the numbers 0.5, 1.0, 1.5 could also be treated as discrete if intermediate values cannot exist in the given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328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32309"/>
              </p:ext>
            </p:extLst>
          </p:nvPr>
        </p:nvGraphicFramePr>
        <p:xfrm>
          <a:off x="537882" y="2166480"/>
          <a:ext cx="8220636" cy="23798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55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8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406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2471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  <a:r>
                        <a:rPr lang="en-US" sz="1800" baseline="0" dirty="0"/>
                        <a:t> of variable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Appropriate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1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Qualitative/categorical unordered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dog, cat, fish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Discrete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Categories without order. These are discrete and unique categories that have no inherent order. These variables are also called factors.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1936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51807"/>
              </p:ext>
            </p:extLst>
          </p:nvPr>
        </p:nvGraphicFramePr>
        <p:xfrm>
          <a:off x="567764" y="2046948"/>
          <a:ext cx="8220636" cy="183119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55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8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406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2471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  <a:r>
                        <a:rPr lang="en-US" sz="1800" baseline="0" dirty="0"/>
                        <a:t> of variable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Appropriate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1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Date or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Jan. 5 2018, 8:03am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Continuous or discrete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Specific days and/or times. </a:t>
                      </a:r>
                    </a:p>
                    <a:p>
                      <a:pPr lvl="1"/>
                      <a:r>
                        <a:rPr lang="en-US" sz="1800" dirty="0"/>
                        <a:t>Also generic dates, such as July 4 or Dec. 25 (without year).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06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19039"/>
              </p:ext>
            </p:extLst>
          </p:nvPr>
        </p:nvGraphicFramePr>
        <p:xfrm>
          <a:off x="567764" y="1957301"/>
          <a:ext cx="8220636" cy="23798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55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8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406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2471"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  <a:r>
                        <a:rPr lang="en-US" sz="1800" baseline="0" dirty="0"/>
                        <a:t> of variable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Appropriate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1916">
                <a:tc>
                  <a:txBody>
                    <a:bodyPr/>
                    <a:lstStyle/>
                    <a:p>
                      <a:r>
                        <a:rPr lang="en-US" sz="1800" dirty="0"/>
                        <a:t>Text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The quick brown fox jumps over the lazy dog.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None, or discrete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Free-form text. </a:t>
                      </a:r>
                    </a:p>
                    <a:p>
                      <a:pPr lvl="1"/>
                      <a:r>
                        <a:rPr lang="en-US" sz="1800" dirty="0"/>
                        <a:t>Can be treated as categorical if needed.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645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variables-Example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few rows of a dataset providing the daily temperature </a:t>
            </a:r>
            <a:r>
              <a:rPr lang="en-US" dirty="0" err="1"/>
              <a:t>normals</a:t>
            </a:r>
            <a:r>
              <a:rPr lang="en-US" dirty="0"/>
              <a:t> (average daily temperatures over a 30-year window) for four US locations. </a:t>
            </a:r>
          </a:p>
          <a:p>
            <a:r>
              <a:rPr lang="en-US" dirty="0"/>
              <a:t>This table contains five variables: </a:t>
            </a:r>
          </a:p>
          <a:p>
            <a:pPr lvl="1"/>
            <a:r>
              <a:rPr lang="en-US" dirty="0"/>
              <a:t>Month: ordered factor,</a:t>
            </a:r>
          </a:p>
          <a:p>
            <a:pPr lvl="1"/>
            <a:r>
              <a:rPr lang="en-US" dirty="0"/>
              <a:t>Day: discrete numerical value, </a:t>
            </a:r>
          </a:p>
          <a:p>
            <a:pPr lvl="1"/>
            <a:r>
              <a:rPr lang="en-US" dirty="0"/>
              <a:t>Location: unordered factor, </a:t>
            </a:r>
          </a:p>
          <a:p>
            <a:pPr lvl="1"/>
            <a:r>
              <a:rPr lang="en-US" dirty="0"/>
              <a:t>Station ID: unordered factor,</a:t>
            </a:r>
          </a:p>
          <a:p>
            <a:pPr lvl="1"/>
            <a:r>
              <a:rPr lang="en-US" dirty="0"/>
              <a:t>Temperature: a continuous numerical</a:t>
            </a:r>
          </a:p>
          <a:p>
            <a:endParaRPr lang="en-US" dirty="0"/>
          </a:p>
        </p:txBody>
      </p:sp>
      <p:pic>
        <p:nvPicPr>
          <p:cNvPr id="5" name="Picture 4" descr="Screen Shot 2021-12-31 at 11.17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76" y="3466354"/>
            <a:ext cx="3751303" cy="3316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454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 map data values onto aesthetics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map data values onto aesthetics, we need to specify which data values correspond to which specific aesthetics values. </a:t>
            </a:r>
          </a:p>
          <a:p>
            <a:pPr lvl="1"/>
            <a:r>
              <a:rPr lang="en-US" dirty="0"/>
              <a:t>If our graphic has an x axis, then we need to specify which data values fall onto particular positions along this</a:t>
            </a:r>
            <a:r>
              <a:rPr lang="en-US" dirty="0">
                <a:solidFill>
                  <a:schemeClr val="accent2"/>
                </a:solidFill>
              </a:rPr>
              <a:t> axis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We may need to specify which data values are represented by particular </a:t>
            </a:r>
            <a:r>
              <a:rPr lang="en-US" dirty="0">
                <a:solidFill>
                  <a:schemeClr val="accent2"/>
                </a:solidFill>
              </a:rPr>
              <a:t>shapes or colors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</a:t>
            </a:r>
            <a:r>
              <a:rPr lang="en-US" dirty="0">
                <a:solidFill>
                  <a:srgbClr val="C0504D"/>
                </a:solidFill>
              </a:rPr>
              <a:t>mapping is created via scales</a:t>
            </a:r>
            <a:r>
              <a:rPr lang="en-US" dirty="0"/>
              <a:t>, which defines a unique mapping between data and aesthetics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504D"/>
                </a:solidFill>
              </a:rPr>
              <a:t>scale must be one-to-one</a:t>
            </a:r>
            <a:r>
              <a:rPr lang="en-US" dirty="0"/>
              <a:t>, such that for each specific data value there is exactly one aesthetics value and vice versa.</a:t>
            </a:r>
          </a:p>
          <a:p>
            <a:pPr lvl="1"/>
            <a:r>
              <a:rPr lang="en-US" dirty="0"/>
              <a:t> If a scale </a:t>
            </a:r>
            <a:r>
              <a:rPr lang="en-US" dirty="0">
                <a:solidFill>
                  <a:srgbClr val="C0504D"/>
                </a:solidFill>
              </a:rPr>
              <a:t>isn’t one-to-one</a:t>
            </a:r>
            <a:r>
              <a:rPr lang="en-US" dirty="0"/>
              <a:t>, then the data visualization becomes </a:t>
            </a:r>
            <a:r>
              <a:rPr lang="en-US" dirty="0">
                <a:solidFill>
                  <a:srgbClr val="C0504D"/>
                </a:solidFill>
              </a:rPr>
              <a:t>ambiguou</a:t>
            </a:r>
            <a:r>
              <a:rPr lang="en-US" dirty="0"/>
              <a:t>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106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 map data values onto aesthetics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Scales link data values to aesthetics (mapping). </a:t>
            </a:r>
          </a:p>
          <a:p>
            <a:pPr lvl="1"/>
            <a:r>
              <a:rPr lang="en-US" dirty="0"/>
              <a:t>The numbers 1 through 4 have been mapped onto </a:t>
            </a:r>
          </a:p>
          <a:p>
            <a:pPr lvl="1"/>
            <a:r>
              <a:rPr lang="en-US" dirty="0"/>
              <a:t>a position scale, </a:t>
            </a:r>
          </a:p>
          <a:p>
            <a:pPr lvl="1"/>
            <a:r>
              <a:rPr lang="en-US" dirty="0"/>
              <a:t>a shape scale, and </a:t>
            </a:r>
          </a:p>
          <a:p>
            <a:pPr lvl="1"/>
            <a:r>
              <a:rPr lang="en-US" dirty="0"/>
              <a:t>a color scale. </a:t>
            </a:r>
          </a:p>
          <a:p>
            <a:pPr lvl="1"/>
            <a:r>
              <a:rPr lang="en-US" dirty="0"/>
              <a:t>For each scale, each number corresponds to a unique position, shape, or color, and vice versa.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4340"/>
            <a:ext cx="9144000" cy="27392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19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082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aesthetics?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Whenever we visualize data, we take data values and convert them in a </a:t>
            </a:r>
            <a:r>
              <a:rPr lang="en-US" i="1" dirty="0">
                <a:solidFill>
                  <a:srgbClr val="660066"/>
                </a:solidFill>
              </a:rPr>
              <a:t>systematic and logical </a:t>
            </a:r>
            <a:r>
              <a:rPr lang="en-US" dirty="0"/>
              <a:t>way into the visual elements that make up the final graphic.</a:t>
            </a:r>
          </a:p>
          <a:p>
            <a:r>
              <a:rPr lang="en-US" dirty="0"/>
              <a:t>Even though there are many different types of data visualizations, all of them can be described with a common language that captures how data values are turned into colored pixels or ink. </a:t>
            </a:r>
          </a:p>
          <a:p>
            <a:r>
              <a:rPr lang="en-US" dirty="0"/>
              <a:t>All data visualizations map </a:t>
            </a:r>
            <a:r>
              <a:rPr lang="en-US" i="1" dirty="0">
                <a:solidFill>
                  <a:srgbClr val="FF6600"/>
                </a:solidFill>
              </a:rPr>
              <a:t>data values into quantifiable features</a:t>
            </a:r>
            <a:r>
              <a:rPr lang="en-US" dirty="0"/>
              <a:t> of the resulting graphic. </a:t>
            </a:r>
          </a:p>
          <a:p>
            <a:r>
              <a:rPr lang="en-US" dirty="0"/>
              <a:t>We refer to these features as </a:t>
            </a:r>
            <a:r>
              <a:rPr lang="en-US" i="1" dirty="0">
                <a:solidFill>
                  <a:srgbClr val="0000FF"/>
                </a:solidFill>
              </a:rPr>
              <a:t>aesthetics.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3007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decide on axis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want to explore temperature over time for a given Location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20</a:t>
            </a:fld>
            <a:endParaRPr lang="uk-UA" dirty="0"/>
          </a:p>
        </p:txBody>
      </p:sp>
      <p:pic>
        <p:nvPicPr>
          <p:cNvPr id="5" name="Picture 4" descr="Screen Shot 2021-12-31 at 11.17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07" y="2488454"/>
            <a:ext cx="4496493" cy="3975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768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temperatures-1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Let’s map temperature onto the y axis, day of the year onto the x axis, and location onto color, and visualize these aesthetics with solid lines. </a:t>
            </a:r>
          </a:p>
          <a:p>
            <a:r>
              <a:rPr lang="en-US" sz="2400" dirty="0"/>
              <a:t>The result is a standard line plot showing the temperature </a:t>
            </a:r>
            <a:r>
              <a:rPr lang="en-US" sz="2400" dirty="0" err="1"/>
              <a:t>normals</a:t>
            </a:r>
            <a:r>
              <a:rPr lang="en-US" sz="2400" dirty="0"/>
              <a:t> at the four locations as they change during the year.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51" y="3615765"/>
            <a:ext cx="5250921" cy="32422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6634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temperatures-2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It is up to us which variables we map onto which scales. </a:t>
            </a:r>
          </a:p>
          <a:p>
            <a:r>
              <a:rPr lang="en-US" sz="2400" dirty="0"/>
              <a:t>Instead of mapping temperature onto the y axis and location onto color, we can do the opposite. </a:t>
            </a:r>
          </a:p>
          <a:p>
            <a:r>
              <a:rPr lang="en-US" sz="2400" dirty="0"/>
              <a:t>Because now the key variable of interest (temperature) is shown as color, we need to show sufficiently large colored areas for the colors to convey useful information.</a:t>
            </a:r>
          </a:p>
          <a:p>
            <a:r>
              <a:rPr lang="en-US" sz="2400" dirty="0"/>
              <a:t>We can also choose squares instead of lines, one for each month and location which can be colored by the average temperature normal for each month.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3768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temperatures-3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3199"/>
            <a:ext cx="8507506" cy="4391281"/>
          </a:xfrm>
        </p:spPr>
        <p:txBody>
          <a:bodyPr/>
          <a:lstStyle/>
          <a:p>
            <a:r>
              <a:rPr lang="en-US" sz="2400" dirty="0"/>
              <a:t>Two position scales (month: x-axis and location: y-axis), but neither is a continuous scale.</a:t>
            </a:r>
          </a:p>
          <a:p>
            <a:r>
              <a:rPr lang="en-US" sz="2400" dirty="0"/>
              <a:t>Month is an ordered factor with 12 levels and location is an unordered factor with 4 levels. Position scales are both discrete</a:t>
            </a:r>
          </a:p>
          <a:p>
            <a:r>
              <a:rPr lang="en-US" sz="2400" dirty="0"/>
              <a:t>The different levels of the factor at an equal spacing on the axis.</a:t>
            </a:r>
          </a:p>
          <a:p>
            <a:r>
              <a:rPr lang="en-US" sz="2400" dirty="0"/>
              <a:t>If the factor is ordered (month), levels follow appropriate order. </a:t>
            </a:r>
          </a:p>
          <a:p>
            <a:r>
              <a:rPr lang="en-US" sz="2400" dirty="0"/>
              <a:t>If the factor is unordered (location), then the order is arbitrary.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571189"/>
            <a:ext cx="7894917" cy="23636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09604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scales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3199"/>
            <a:ext cx="8686800" cy="4391281"/>
          </a:xfrm>
        </p:spPr>
        <p:txBody>
          <a:bodyPr/>
          <a:lstStyle/>
          <a:p>
            <a:r>
              <a:rPr lang="en-US" dirty="0"/>
              <a:t>Earlier had two position &amp; one color scales (typical)</a:t>
            </a:r>
          </a:p>
          <a:p>
            <a:r>
              <a:rPr lang="en-US" dirty="0"/>
              <a:t>Five separate scales to represent data:</a:t>
            </a:r>
          </a:p>
          <a:p>
            <a:pPr marL="1168568" lvl="1" indent="-514350">
              <a:buFont typeface="+mj-lt"/>
              <a:buAutoNum type="romanLcPeriod"/>
            </a:pPr>
            <a:r>
              <a:rPr lang="en-US" dirty="0"/>
              <a:t>x axis (displacement) </a:t>
            </a:r>
          </a:p>
          <a:p>
            <a:pPr marL="1168568" lvl="1" indent="-514350">
              <a:buFont typeface="+mj-lt"/>
              <a:buAutoNum type="romanLcPeriod"/>
            </a:pPr>
            <a:r>
              <a:rPr lang="en-US" dirty="0"/>
              <a:t>y axis (fuel efficiency)</a:t>
            </a:r>
          </a:p>
          <a:p>
            <a:pPr marL="1168568" lvl="1" indent="-514350">
              <a:buFont typeface="+mj-lt"/>
              <a:buAutoNum type="romanLcPeriod"/>
            </a:pPr>
            <a:r>
              <a:rPr lang="en-US" dirty="0"/>
              <a:t>color (power)</a:t>
            </a:r>
          </a:p>
          <a:p>
            <a:pPr marL="1168568" lvl="1" indent="-514350">
              <a:buFont typeface="+mj-lt"/>
              <a:buAutoNum type="romanLcPeriod"/>
            </a:pPr>
            <a:r>
              <a:rPr lang="en-US" dirty="0"/>
              <a:t>size (weight) </a:t>
            </a:r>
          </a:p>
          <a:p>
            <a:pPr marL="1168568" lvl="1" indent="-514350">
              <a:buFont typeface="+mj-lt"/>
              <a:buAutoNum type="romanLcPeriod"/>
            </a:pPr>
            <a:r>
              <a:rPr lang="en-US" dirty="0"/>
              <a:t>shape (number of cylinders).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53" y="2606339"/>
            <a:ext cx="4623547" cy="3698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53041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variable is continuous, it would be better to represent it as a series of shapes.</a:t>
            </a:r>
          </a:p>
          <a:p>
            <a:pPr marL="1168568" lvl="1" indent="-514350">
              <a:buFont typeface="+mj-lt"/>
              <a:buAutoNum type="alphaUcPeriod"/>
            </a:pPr>
            <a:r>
              <a:rPr lang="en-US" sz="2800" dirty="0"/>
              <a:t>True</a:t>
            </a:r>
          </a:p>
          <a:p>
            <a:pPr marL="1168568" lvl="1" indent="-514350">
              <a:buFont typeface="+mj-lt"/>
              <a:buAutoNum type="alphaUcPeriod"/>
            </a:pPr>
            <a:r>
              <a:rPr lang="en-US" sz="2800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29112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for representing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ordered data, then we should try to encode it as a position on a common scale</a:t>
            </a:r>
          </a:p>
          <a:p>
            <a:r>
              <a:rPr lang="en-US" dirty="0"/>
              <a:t>Encoding numbers as lengths (absent a scale) works too, but not as effectively. </a:t>
            </a:r>
          </a:p>
          <a:p>
            <a:r>
              <a:rPr lang="en-US" dirty="0"/>
              <a:t>Encoding them as areas will make comparisons less accurate again, and so on.</a:t>
            </a:r>
          </a:p>
        </p:txBody>
      </p:sp>
      <p:pic>
        <p:nvPicPr>
          <p:cNvPr id="5" name="Picture 4" descr="Screen Shot 2022-01-01 at 9.32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39" y="4004235"/>
            <a:ext cx="3572570" cy="28537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094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for representing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3199"/>
            <a:ext cx="8331200" cy="4391281"/>
          </a:xfrm>
        </p:spPr>
        <p:txBody>
          <a:bodyPr/>
          <a:lstStyle/>
          <a:p>
            <a:r>
              <a:rPr lang="en-US" dirty="0"/>
              <a:t>Perceptual details impact the effectiveness. </a:t>
            </a:r>
          </a:p>
          <a:p>
            <a:r>
              <a:rPr lang="en-US" dirty="0"/>
              <a:t>If we have a measure with four categories ordered from lowest to highest, we might correctly decide to represent it using a sequential gradient. </a:t>
            </a:r>
          </a:p>
          <a:p>
            <a:r>
              <a:rPr lang="en-US" dirty="0"/>
              <a:t>Wrong sequence of colors is hard to interpret, or actively misleading. </a:t>
            </a:r>
          </a:p>
          <a:p>
            <a:r>
              <a:rPr lang="en-US" dirty="0"/>
              <a:t>Bad set of hues for an unordered categorical variable, might result in both unpleasant and misleading.</a:t>
            </a:r>
          </a:p>
        </p:txBody>
      </p:sp>
      <p:pic>
        <p:nvPicPr>
          <p:cNvPr id="4" name="Picture 3" descr="Screen Shot 2022-01-01 at 9.45.06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03"/>
          <a:stretch/>
        </p:blipFill>
        <p:spPr>
          <a:xfrm>
            <a:off x="1195288" y="5391128"/>
            <a:ext cx="3495488" cy="802035"/>
          </a:xfrm>
          <a:prstGeom prst="rect">
            <a:avLst/>
          </a:prstGeom>
        </p:spPr>
      </p:pic>
      <p:pic>
        <p:nvPicPr>
          <p:cNvPr id="6" name="Picture 5" descr="Screen Shot 2022-01-01 at 9.45.06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86" b="7665"/>
          <a:stretch/>
        </p:blipFill>
        <p:spPr>
          <a:xfrm>
            <a:off x="4769223" y="5378825"/>
            <a:ext cx="3495488" cy="7918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68061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for representing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preferred approach, even discouraged!</a:t>
            </a:r>
          </a:p>
          <a:p>
            <a:pPr lvl="1"/>
            <a:r>
              <a:rPr lang="en-US" dirty="0"/>
              <a:t>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28</a:t>
            </a:fld>
            <a:endParaRPr lang="uk-UA" dirty="0"/>
          </a:p>
        </p:txBody>
      </p:sp>
      <p:pic>
        <p:nvPicPr>
          <p:cNvPr id="5" name="Picture 4" descr="Screen Shot 2022-01-17 at 9.0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2781300"/>
            <a:ext cx="44323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5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aesthetics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i="1" dirty="0">
                <a:solidFill>
                  <a:srgbClr val="000090"/>
                </a:solidFill>
              </a:rPr>
              <a:t>channels or mappings </a:t>
            </a:r>
            <a:r>
              <a:rPr lang="en-US" dirty="0"/>
              <a:t>are not in themselves kinds of graphs, but are just the </a:t>
            </a:r>
            <a:r>
              <a:rPr lang="en-US" i="1" dirty="0">
                <a:solidFill>
                  <a:srgbClr val="000090"/>
                </a:solidFill>
              </a:rPr>
              <a:t>elements or building blocks</a:t>
            </a:r>
            <a:r>
              <a:rPr lang="en-US" dirty="0"/>
              <a:t> for graphs. </a:t>
            </a:r>
          </a:p>
          <a:p>
            <a:r>
              <a:rPr lang="en-US" dirty="0"/>
              <a:t>When we choose how to encode a variable as a position, a length, an area, a shade of grey, or a color, we have made an </a:t>
            </a:r>
            <a:r>
              <a:rPr lang="en-US" i="1" dirty="0">
                <a:solidFill>
                  <a:srgbClr val="000090"/>
                </a:solidFill>
              </a:rPr>
              <a:t>important decision that narrows down</a:t>
            </a:r>
            <a:r>
              <a:rPr lang="en-US" dirty="0"/>
              <a:t> what the resulting plot can look like. </a:t>
            </a:r>
          </a:p>
          <a:p>
            <a:r>
              <a:rPr lang="en-US" dirty="0"/>
              <a:t>This is not the same as deciding what type of plot it will be, in the sense of choosing whether to make a dot plot or a bar chart, a histogram or a frequency polygon,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29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551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Aesthetics describe every aspect of a given graphical element.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8023"/>
            <a:ext cx="9144000" cy="4114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8928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tasks and decoding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43199"/>
            <a:ext cx="8492565" cy="4391281"/>
          </a:xfrm>
        </p:spPr>
        <p:txBody>
          <a:bodyPr/>
          <a:lstStyle/>
          <a:p>
            <a:r>
              <a:rPr lang="en-US" sz="2400" dirty="0"/>
              <a:t>To understand a graph, the viewer needs to know a lot of general information, such as </a:t>
            </a:r>
          </a:p>
          <a:p>
            <a:pPr lvl="1"/>
            <a:r>
              <a:rPr lang="en-US" sz="1800" dirty="0"/>
              <a:t>what a variable is, </a:t>
            </a:r>
          </a:p>
          <a:p>
            <a:pPr lvl="1"/>
            <a:r>
              <a:rPr lang="en-US" sz="1800" dirty="0"/>
              <a:t>what an x-y coordinate plane looks like, </a:t>
            </a:r>
          </a:p>
          <a:p>
            <a:pPr lvl="1"/>
            <a:r>
              <a:rPr lang="en-US" sz="1800" dirty="0"/>
              <a:t>why we might want to compare two variables on one, and </a:t>
            </a:r>
          </a:p>
          <a:p>
            <a:pPr lvl="1"/>
            <a:r>
              <a:rPr lang="en-US" sz="1800" dirty="0"/>
              <a:t>the convention of putting the supposed cause or “independent” variable on the x-axis. </a:t>
            </a:r>
          </a:p>
          <a:p>
            <a:r>
              <a:rPr lang="en-US" sz="2400" dirty="0"/>
              <a:t>Even if the viewer understands all these things, they must still perform the visual task of interpreting the graph. </a:t>
            </a:r>
          </a:p>
          <a:p>
            <a:r>
              <a:rPr lang="en-US" sz="2400" dirty="0"/>
              <a:t>Even well-informed viewers may do worse than we think when connecting the picture to the underlying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30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9" y="5414085"/>
            <a:ext cx="3810001" cy="14338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7010400" y="5414085"/>
            <a:ext cx="1790700" cy="620395"/>
          </a:xfrm>
          <a:prstGeom prst="wedgeRectCallout">
            <a:avLst>
              <a:gd name="adj1" fmla="val -91046"/>
              <a:gd name="adj2" fmla="val 686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620957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tasks and decoding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make comparisons of highlighted portions of each chart type, and say which was smaller. (by </a:t>
            </a:r>
            <a:r>
              <a:rPr lang="en-US" dirty="0" err="1"/>
              <a:t>Heer</a:t>
            </a:r>
            <a:r>
              <a:rPr lang="en-US" dirty="0"/>
              <a:t> and </a:t>
            </a:r>
            <a:r>
              <a:rPr lang="en-US" dirty="0" err="1"/>
              <a:t>Bostock</a:t>
            </a:r>
            <a:r>
              <a:rPr lang="en-US" dirty="0"/>
              <a:t>, following Cleveland and McGill)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" y="4278143"/>
            <a:ext cx="9078256" cy="17563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31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2021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tasks and decoding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43199"/>
            <a:ext cx="8522447" cy="4391281"/>
          </a:xfrm>
        </p:spPr>
        <p:txBody>
          <a:bodyPr/>
          <a:lstStyle/>
          <a:p>
            <a:r>
              <a:rPr lang="en-US" dirty="0"/>
              <a:t>Most often, research subjects were asked to </a:t>
            </a:r>
          </a:p>
          <a:p>
            <a:pPr lvl="1"/>
            <a:r>
              <a:rPr lang="en-US" dirty="0"/>
              <a:t>estimate two values within a chart</a:t>
            </a:r>
          </a:p>
          <a:p>
            <a:pPr lvl="1"/>
            <a:r>
              <a:rPr lang="en-US" dirty="0"/>
              <a:t>compare values between charts</a:t>
            </a:r>
          </a:p>
          <a:p>
            <a:r>
              <a:rPr lang="en-US" dirty="0"/>
              <a:t>Area comparisons perform even worse than the (justifiably) much-maligned pie chart</a:t>
            </a:r>
          </a:p>
          <a:p>
            <a:r>
              <a:rPr lang="en-US" dirty="0"/>
              <a:t>There are better and worse ways when user must estimate and compare.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1692" b="4941"/>
          <a:stretch/>
        </p:blipFill>
        <p:spPr>
          <a:xfrm>
            <a:off x="4669118" y="4276068"/>
            <a:ext cx="4474882" cy="2581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" b="59912"/>
          <a:stretch/>
        </p:blipFill>
        <p:spPr>
          <a:xfrm>
            <a:off x="-16934" y="4736354"/>
            <a:ext cx="4895229" cy="21216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32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1983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and Axes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To make any sort of data visualization, we need to define position scales, which determine where in a graphic different data values are located.</a:t>
            </a:r>
          </a:p>
          <a:p>
            <a:r>
              <a:rPr lang="en-US" sz="2400" dirty="0"/>
              <a:t>We cannot visualize data without placing different data points at different locations, even if we just arrange them next to each other along a line.</a:t>
            </a:r>
          </a:p>
          <a:p>
            <a:r>
              <a:rPr lang="en-US" sz="2400" dirty="0"/>
              <a:t>For regular 2D visualizations, two numbers are required to uniquely specify a point, and therefore we need two position scales. These two scales are usually but not necessarily the x and y axes of the plot.</a:t>
            </a:r>
          </a:p>
        </p:txBody>
      </p:sp>
    </p:spTree>
    <p:extLst>
      <p:ext uri="{BB962C8B-B14F-4D97-AF65-F5344CB8AC3E}">
        <p14:creationId xmlns:p14="http://schemas.microsoft.com/office/powerpoint/2010/main" val="2168361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Coordinates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widely used coordinate system.</a:t>
            </a:r>
          </a:p>
          <a:p>
            <a:r>
              <a:rPr lang="en-US" dirty="0"/>
              <a:t>The x and y axes run orthogonally to each other, data values are placed in an even spacing. </a:t>
            </a:r>
          </a:p>
          <a:p>
            <a:r>
              <a:rPr lang="en-US" dirty="0"/>
              <a:t>The two axes are continuous position scales, and they can represent both positive and negative real numbers.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86" y="4185887"/>
            <a:ext cx="3191305" cy="2553044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621989" y="4643661"/>
            <a:ext cx="2156198" cy="1045155"/>
          </a:xfrm>
          <a:prstGeom prst="wedgeRectCallout">
            <a:avLst>
              <a:gd name="adj1" fmla="val -78502"/>
              <a:gd name="adj2" fmla="val 1169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just numbers, but also units</a:t>
            </a:r>
          </a:p>
        </p:txBody>
      </p:sp>
    </p:spTree>
    <p:extLst>
      <p:ext uri="{BB962C8B-B14F-4D97-AF65-F5344CB8AC3E}">
        <p14:creationId xmlns:p14="http://schemas.microsoft.com/office/powerpoint/2010/main" val="1782119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Coordinates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have two axes representing two different units.</a:t>
            </a:r>
          </a:p>
          <a:p>
            <a:r>
              <a:rPr lang="en-US" dirty="0"/>
              <a:t>If in different units, we can stretch or compress one relative to the other to maintain a valid visualization.</a:t>
            </a:r>
          </a:p>
          <a:p>
            <a:r>
              <a:rPr lang="en-US" dirty="0"/>
              <a:t>Which version is preferable may depend. </a:t>
            </a:r>
          </a:p>
          <a:p>
            <a:r>
              <a:rPr lang="en-US" dirty="0"/>
              <a:t>A tall and narrow figure emphasizes change along the y axis and a short and wide figure does the opposite.</a:t>
            </a:r>
          </a:p>
          <a:p>
            <a:r>
              <a:rPr lang="en-US" dirty="0"/>
              <a:t>Ideally, we want to choose an aspect ratio that ensures that any important differences in position are noticeable.</a:t>
            </a:r>
          </a:p>
        </p:txBody>
      </p:sp>
    </p:spTree>
    <p:extLst>
      <p:ext uri="{BB962C8B-B14F-4D97-AF65-F5344CB8AC3E}">
        <p14:creationId xmlns:p14="http://schemas.microsoft.com/office/powerpoint/2010/main" val="1205135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Coordinates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three parts are valid. (Data source: NOAA)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7" y="2275526"/>
            <a:ext cx="5915928" cy="44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49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Coordinates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x and y axes are measured in the same units, then the grid </a:t>
            </a:r>
            <a:r>
              <a:rPr lang="en-US" dirty="0" err="1"/>
              <a:t>spacings</a:t>
            </a:r>
            <a:r>
              <a:rPr lang="en-US" dirty="0"/>
              <a:t> for the two axes should be equal. </a:t>
            </a:r>
          </a:p>
          <a:p>
            <a:pPr lvl="1"/>
            <a:r>
              <a:rPr lang="en-US" dirty="0"/>
              <a:t>We can plot the temperature in Houston vs. in San Diego. </a:t>
            </a:r>
          </a:p>
          <a:p>
            <a:pPr lvl="1"/>
            <a:r>
              <a:rPr lang="en-US" dirty="0"/>
              <a:t>We need to make sure that the grid lines form perfect squares.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17" y="3916081"/>
            <a:ext cx="5582304" cy="279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40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Axes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scenarios where nonlinear scales are preferred.</a:t>
            </a:r>
          </a:p>
          <a:p>
            <a:r>
              <a:rPr lang="en-US" dirty="0"/>
              <a:t>In a nonlinear scale, even spacing in data units corresponds to uneven spacing in the visualization, or conversely even spacing in the visualization corresponds to uneven spacing in data units.</a:t>
            </a:r>
          </a:p>
          <a:p>
            <a:r>
              <a:rPr lang="en-US" dirty="0"/>
              <a:t>The most commonly used nonlinear scale is the </a:t>
            </a:r>
            <a:r>
              <a:rPr lang="en-US" i="1" dirty="0"/>
              <a:t>logarithmic </a:t>
            </a:r>
            <a:r>
              <a:rPr lang="en-US" dirty="0"/>
              <a:t>(</a:t>
            </a:r>
            <a:r>
              <a:rPr lang="en-US" i="1" dirty="0"/>
              <a:t>log) scale.</a:t>
            </a:r>
            <a:r>
              <a:rPr lang="en-US" dirty="0"/>
              <a:t> </a:t>
            </a:r>
          </a:p>
          <a:p>
            <a:r>
              <a:rPr lang="en-US" dirty="0"/>
              <a:t>Need to log-transform the data values while </a:t>
            </a:r>
            <a:r>
              <a:rPr lang="en-US" dirty="0" err="1"/>
              <a:t>exponentiating</a:t>
            </a:r>
            <a:r>
              <a:rPr lang="en-US" dirty="0"/>
              <a:t> the numbers that are shown along the axis grid lines.</a:t>
            </a:r>
          </a:p>
        </p:txBody>
      </p:sp>
    </p:spTree>
    <p:extLst>
      <p:ext uri="{BB962C8B-B14F-4D97-AF65-F5344CB8AC3E}">
        <p14:creationId xmlns:p14="http://schemas.microsoft.com/office/powerpoint/2010/main" val="4128996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Axes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numbers 1, 3.16, 10, 31.6, and 100 placed on linear and log scales.</a:t>
            </a:r>
          </a:p>
          <a:p>
            <a:r>
              <a:rPr lang="en-US" dirty="0"/>
              <a:t>The labeling for a logarithmic scale is preferable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0670"/>
          <a:stretch/>
        </p:blipFill>
        <p:spPr>
          <a:xfrm>
            <a:off x="1508423" y="3605125"/>
            <a:ext cx="5757171" cy="212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Components of graphical elements-1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critical component of every graphical element is of course its position, which describes where the element is located. </a:t>
            </a:r>
          </a:p>
          <a:p>
            <a:r>
              <a:rPr lang="en-US" dirty="0"/>
              <a:t>In standard 2D graphics, we describe positions by an x and y value, but other coordinate systems and one- or three-dimensional visualizations are possible.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8627" b="52287"/>
          <a:stretch/>
        </p:blipFill>
        <p:spPr>
          <a:xfrm>
            <a:off x="582710" y="4595903"/>
            <a:ext cx="2868706" cy="1963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80442"/>
          <a:stretch/>
        </p:blipFill>
        <p:spPr>
          <a:xfrm>
            <a:off x="3642944" y="4730374"/>
            <a:ext cx="3215396" cy="17224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8718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data w/ log and linear scale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7" y="1547921"/>
            <a:ext cx="5493018" cy="3295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760" y="3847723"/>
            <a:ext cx="5017128" cy="3010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899518" y="4670121"/>
            <a:ext cx="3262242" cy="19447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obscures the differences!</a:t>
            </a:r>
          </a:p>
        </p:txBody>
      </p:sp>
    </p:spTree>
    <p:extLst>
      <p:ext uri="{BB962C8B-B14F-4D97-AF65-F5344CB8AC3E}">
        <p14:creationId xmlns:p14="http://schemas.microsoft.com/office/powerpoint/2010/main" val="2424815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Square-root scale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square-root scale compresses larger numbers into a smaller range, but unlike a log scale, it allows for the presence of 0.</a:t>
            </a:r>
          </a:p>
          <a:p>
            <a:r>
              <a:rPr lang="en-US" dirty="0"/>
              <a:t>There may some flaws, but appropriate applications exist.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27" y="3591123"/>
            <a:ext cx="5666864" cy="31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9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Square-root scale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relative time it will take to drive across each state is more accurately represented by the figure on the square-root scale than the figure on the linear scale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97" y="3634285"/>
            <a:ext cx="8059286" cy="32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02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with Curved </a:t>
            </a:r>
            <a:r>
              <a:rPr lang="en-US" dirty="0" smtClean="0"/>
              <a:t>Axes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1836"/>
            <a:ext cx="8424416" cy="4391281"/>
          </a:xfrm>
        </p:spPr>
        <p:txBody>
          <a:bodyPr/>
          <a:lstStyle/>
          <a:p>
            <a:r>
              <a:rPr lang="en-US" dirty="0"/>
              <a:t>In the polar coordinate system, we specify positions via an angle and a radial distance from the origin, and therefore the angle axis is circular.</a:t>
            </a:r>
          </a:p>
          <a:p>
            <a:r>
              <a:rPr lang="en-US" dirty="0"/>
              <a:t>Polar coordinates can be useful for data of a periodic nature, such that data values at one end of the scale can be logically joined to data values at the other end.</a:t>
            </a:r>
          </a:p>
          <a:p>
            <a:pPr lvl="1"/>
            <a:r>
              <a:rPr lang="en-US" dirty="0"/>
              <a:t>Dec 31 is the last day &amp; one day before the first day.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15" y="4528180"/>
            <a:ext cx="4659637" cy="2329819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flipV="1">
            <a:off x="2447219" y="4736270"/>
            <a:ext cx="3135086" cy="1891862"/>
          </a:xfrm>
          <a:prstGeom prst="curvedConnector3">
            <a:avLst/>
          </a:prstGeom>
          <a:ln w="12700" cmpd="sng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5400000" flipH="1" flipV="1">
            <a:off x="3882366" y="4928193"/>
            <a:ext cx="1891862" cy="1508016"/>
          </a:xfrm>
          <a:prstGeom prst="curvedConnector3">
            <a:avLst>
              <a:gd name="adj1" fmla="val 50000"/>
            </a:avLst>
          </a:prstGeom>
          <a:ln w="9525" cmpd="sng">
            <a:solidFill>
              <a:srgbClr val="C0504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08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084" y="4127700"/>
            <a:ext cx="4389916" cy="2710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with Curved </a:t>
            </a:r>
            <a:r>
              <a:rPr lang="en-US" dirty="0" smtClean="0"/>
              <a:t>Axes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December 31st is the last day of the year, but it is also one day before the first day of the year. </a:t>
            </a:r>
          </a:p>
          <a:p>
            <a:r>
              <a:rPr lang="en-US" dirty="0"/>
              <a:t>The radial distance from the center point indicates the daily temperature in Fahrenheit, and the days of the year are arranged counterclockwise starting with Jan. 1st at the 6:00 position</a:t>
            </a:r>
          </a:p>
        </p:txBody>
      </p:sp>
    </p:spTree>
    <p:extLst>
      <p:ext uri="{BB962C8B-B14F-4D97-AF65-F5344CB8AC3E}">
        <p14:creationId xmlns:p14="http://schemas.microsoft.com/office/powerpoint/2010/main" val="798911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with Curved </a:t>
            </a:r>
            <a:r>
              <a:rPr lang="en-US" dirty="0" smtClean="0"/>
              <a:t>Axes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also encounter </a:t>
            </a:r>
            <a:r>
              <a:rPr lang="en-US" dirty="0"/>
              <a:t>curved axes is in </a:t>
            </a:r>
            <a:r>
              <a:rPr lang="en-US" dirty="0" smtClean="0"/>
              <a:t>geospatial data.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earth is a </a:t>
            </a:r>
            <a:r>
              <a:rPr lang="en-US" dirty="0" smtClean="0"/>
              <a:t>sphere and drawing </a:t>
            </a:r>
            <a:r>
              <a:rPr lang="en-US" dirty="0"/>
              <a:t>latitude and longitude as Cartesian axes </a:t>
            </a:r>
            <a:r>
              <a:rPr lang="en-US" dirty="0" smtClean="0"/>
              <a:t>is misleading. </a:t>
            </a:r>
          </a:p>
          <a:p>
            <a:r>
              <a:rPr lang="en-US" dirty="0"/>
              <a:t>N</a:t>
            </a:r>
            <a:r>
              <a:rPr lang="en-US" dirty="0" smtClean="0"/>
              <a:t>onlinear </a:t>
            </a:r>
            <a:r>
              <a:rPr lang="en-US" dirty="0"/>
              <a:t>projections </a:t>
            </a:r>
            <a:r>
              <a:rPr lang="en-US" dirty="0" smtClean="0"/>
              <a:t>are used to </a:t>
            </a:r>
            <a:r>
              <a:rPr lang="en-US" dirty="0"/>
              <a:t>minimize artifacts and </a:t>
            </a:r>
            <a:r>
              <a:rPr lang="en-US" dirty="0" smtClean="0"/>
              <a:t>strike </a:t>
            </a:r>
            <a:r>
              <a:rPr lang="en-US" dirty="0"/>
              <a:t>different balances between conserving </a:t>
            </a:r>
            <a:r>
              <a:rPr lang="en-US" dirty="0" smtClean="0"/>
              <a:t>areas relative </a:t>
            </a:r>
            <a:r>
              <a:rPr lang="en-US" dirty="0"/>
              <a:t>to the true shape lines on the globe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45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8097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with Curved Axes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Interrupted </a:t>
            </a:r>
            <a:r>
              <a:rPr lang="en-US" sz="2600" dirty="0"/>
              <a:t>Goode </a:t>
            </a:r>
            <a:r>
              <a:rPr lang="en-US" sz="2600" dirty="0" err="1"/>
              <a:t>homolosine</a:t>
            </a:r>
            <a:r>
              <a:rPr lang="en-US" sz="2600" dirty="0"/>
              <a:t> projection perfectly represents true surface areas, at the cost of dividing some land masses into separate </a:t>
            </a:r>
            <a:r>
              <a:rPr lang="en-US" sz="2600" dirty="0" smtClean="0"/>
              <a:t>pieces.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Robinson </a:t>
            </a:r>
            <a:r>
              <a:rPr lang="en-US" sz="2600" dirty="0" smtClean="0"/>
              <a:t>and </a:t>
            </a:r>
            <a:r>
              <a:rPr lang="en-US" sz="2600" dirty="0" err="1"/>
              <a:t>Winkel</a:t>
            </a:r>
            <a:r>
              <a:rPr lang="en-US" sz="2600" dirty="0"/>
              <a:t> </a:t>
            </a:r>
            <a:r>
              <a:rPr lang="en-US" sz="2600" dirty="0" err="1"/>
              <a:t>tripel</a:t>
            </a:r>
            <a:r>
              <a:rPr lang="en-US" sz="2600" dirty="0"/>
              <a:t> </a:t>
            </a:r>
            <a:r>
              <a:rPr lang="en-US" sz="2600" dirty="0" smtClean="0"/>
              <a:t>projections </a:t>
            </a:r>
            <a:r>
              <a:rPr lang="en-US" sz="2600" dirty="0"/>
              <a:t>both strike a balance between angular and area distortions, and they are commonly used for maps of the entire globe.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46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03" y="4300744"/>
            <a:ext cx="4140797" cy="25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68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3200"/>
            <a:ext cx="8623299" cy="4391281"/>
          </a:xfrm>
        </p:spPr>
        <p:txBody>
          <a:bodyPr/>
          <a:lstStyle/>
          <a:p>
            <a:pPr marL="177778" indent="0">
              <a:buNone/>
            </a:pPr>
            <a:r>
              <a:rPr lang="en-US" dirty="0"/>
              <a:t>Please see the </a:t>
            </a:r>
            <a:r>
              <a:rPr lang="en-US" dirty="0">
                <a:hlinkClick r:id="rId2"/>
              </a:rPr>
              <a:t>mtcars data</a:t>
            </a:r>
            <a:r>
              <a:rPr lang="en-US" dirty="0"/>
              <a:t> with the descriptions below:</a:t>
            </a:r>
          </a:p>
          <a:p>
            <a:pPr marL="177778" indent="0">
              <a:buNone/>
            </a:pPr>
            <a:endParaRPr lang="en-US" dirty="0"/>
          </a:p>
          <a:p>
            <a:pPr marL="177778" indent="0">
              <a:buNone/>
            </a:pPr>
            <a:endParaRPr lang="en-US" dirty="0"/>
          </a:p>
          <a:p>
            <a:pPr marL="177778" indent="0">
              <a:buNone/>
            </a:pPr>
            <a:endParaRPr lang="en-US" dirty="0"/>
          </a:p>
          <a:p>
            <a:pPr marL="177778" indent="0">
              <a:buNone/>
            </a:pPr>
            <a:endParaRPr lang="en-US" dirty="0"/>
          </a:p>
          <a:p>
            <a:pPr marL="177778" indent="0">
              <a:buNone/>
            </a:pPr>
            <a:endParaRPr lang="en-US" dirty="0"/>
          </a:p>
          <a:p>
            <a:pPr marL="692128" indent="-514350">
              <a:buFont typeface="+mj-lt"/>
              <a:buAutoNum type="arabicPeriod"/>
            </a:pPr>
            <a:r>
              <a:rPr lang="en-US" dirty="0"/>
              <a:t>Which two variables would you visualize to make a comparison? Why?</a:t>
            </a:r>
          </a:p>
          <a:p>
            <a:pPr marL="692128" indent="-514350">
              <a:buFont typeface="+mj-lt"/>
              <a:buAutoNum type="arabicPeriod"/>
            </a:pPr>
            <a:r>
              <a:rPr lang="en-US" dirty="0"/>
              <a:t>Choose 4 variables and state which visualization components you would use for them? Line, color, shape?</a:t>
            </a:r>
          </a:p>
          <a:p>
            <a:pPr marL="69212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47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511300" y="2133600"/>
            <a:ext cx="63373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mpg	  	Miles/(US) gallon</a:t>
            </a:r>
          </a:p>
          <a:p>
            <a:r>
              <a:rPr lang="en-US" sz="1600" dirty="0" err="1"/>
              <a:t>cyl</a:t>
            </a:r>
            <a:r>
              <a:rPr lang="en-US" sz="1600" dirty="0"/>
              <a:t>	 	Number of cylinders</a:t>
            </a:r>
          </a:p>
          <a:p>
            <a:r>
              <a:rPr lang="en-US" sz="1600" dirty="0" err="1"/>
              <a:t>disp</a:t>
            </a:r>
            <a:r>
              <a:rPr lang="en-US" sz="1600" dirty="0"/>
              <a:t>	 	Displacement (</a:t>
            </a:r>
            <a:r>
              <a:rPr lang="en-US" sz="1600" dirty="0" err="1"/>
              <a:t>cu.in</a:t>
            </a:r>
            <a:r>
              <a:rPr lang="en-US" sz="1600" dirty="0"/>
              <a:t>.)</a:t>
            </a:r>
          </a:p>
          <a:p>
            <a:r>
              <a:rPr lang="en-US" sz="1600" dirty="0" err="1"/>
              <a:t>hp</a:t>
            </a:r>
            <a:r>
              <a:rPr lang="en-US" sz="1600" dirty="0"/>
              <a:t>	 	Gross horsepower</a:t>
            </a:r>
          </a:p>
          <a:p>
            <a:r>
              <a:rPr lang="en-US" sz="1600" dirty="0"/>
              <a:t>drat	 	Rear axle ratio</a:t>
            </a:r>
          </a:p>
          <a:p>
            <a:r>
              <a:rPr lang="en-US" sz="1600" dirty="0" err="1"/>
              <a:t>wt</a:t>
            </a:r>
            <a:r>
              <a:rPr lang="en-US" sz="1600" dirty="0"/>
              <a:t>	 	Weight (1000 </a:t>
            </a:r>
            <a:r>
              <a:rPr lang="en-US" sz="1600" dirty="0" err="1"/>
              <a:t>lbs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qsec</a:t>
            </a:r>
            <a:r>
              <a:rPr lang="en-US" sz="1600" dirty="0"/>
              <a:t>		1/4 mile time</a:t>
            </a:r>
          </a:p>
          <a:p>
            <a:r>
              <a:rPr lang="en-US" sz="1600" dirty="0" err="1"/>
              <a:t>vs</a:t>
            </a:r>
            <a:r>
              <a:rPr lang="en-US" sz="1600" dirty="0"/>
              <a:t>		Engine (0 = V-shaped, 1 = straight)</a:t>
            </a:r>
          </a:p>
          <a:p>
            <a:r>
              <a:rPr lang="en-US" sz="1600" dirty="0"/>
              <a:t>am		Transmission (0 = automatic, 1 = manual)</a:t>
            </a:r>
          </a:p>
          <a:p>
            <a:r>
              <a:rPr lang="en-US" sz="1600" dirty="0"/>
              <a:t>gear		Number of forward gears</a:t>
            </a:r>
          </a:p>
        </p:txBody>
      </p:sp>
    </p:spTree>
    <p:extLst>
      <p:ext uri="{BB962C8B-B14F-4D97-AF65-F5344CB8AC3E}">
        <p14:creationId xmlns:p14="http://schemas.microsoft.com/office/powerpoint/2010/main" val="160336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Components of graphical elements-2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graphical elements have a shape, a size, and a color.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151" b="55919"/>
          <a:stretch/>
        </p:blipFill>
        <p:spPr>
          <a:xfrm>
            <a:off x="1268504" y="2862730"/>
            <a:ext cx="6021294" cy="1813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6986" r="66176"/>
          <a:stretch/>
        </p:blipFill>
        <p:spPr>
          <a:xfrm>
            <a:off x="2808942" y="4676589"/>
            <a:ext cx="3092824" cy="218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9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Components of graphical elements-3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if we are preparing a black-and-white drawing, graphical elements need to have a color to be visible: for example, black if the background is white or white if the background is black. </a:t>
            </a:r>
          </a:p>
          <a:p>
            <a:r>
              <a:rPr lang="en-US" dirty="0"/>
              <a:t>Finally, to the extent we are using lines to visualize data, these lines may have different widths or dash–dot patterns.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6</a:t>
            </a:fld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3006" t="49528"/>
          <a:stretch/>
        </p:blipFill>
        <p:spPr>
          <a:xfrm>
            <a:off x="1658473" y="4781177"/>
            <a:ext cx="6125882" cy="2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graphical elements-4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Tx/>
              <a:defRPr/>
            </a:pPr>
            <a:r>
              <a:rPr lang="en-US" dirty="0"/>
              <a:t>There are many other aesthetics we may encounter in a data visualization. </a:t>
            </a:r>
          </a:p>
          <a:p>
            <a:pPr marL="457200" indent="-457200" defTabSz="457200">
              <a:spcBef>
                <a:spcPts val="0"/>
              </a:spcBef>
              <a:buClrTx/>
              <a:buSzTx/>
              <a:defRPr/>
            </a:pPr>
            <a:r>
              <a:rPr lang="en-US" dirty="0"/>
              <a:t>For example, if we want to display text, we may have to specify </a:t>
            </a:r>
            <a:r>
              <a:rPr lang="en-US" dirty="0">
                <a:latin typeface="American Typewriter"/>
                <a:cs typeface="American Typewriter"/>
              </a:rPr>
              <a:t>font family</a:t>
            </a:r>
            <a:r>
              <a:rPr lang="en-US" dirty="0"/>
              <a:t>, </a:t>
            </a:r>
            <a:r>
              <a:rPr lang="en-US" b="1" dirty="0"/>
              <a:t>font face</a:t>
            </a:r>
            <a:r>
              <a:rPr lang="en-US" dirty="0"/>
              <a:t>, and </a:t>
            </a:r>
            <a:r>
              <a:rPr lang="en-US" sz="2000" dirty="0"/>
              <a:t>font size</a:t>
            </a:r>
            <a:r>
              <a:rPr lang="en-US" dirty="0"/>
              <a:t>, and if graphical objects overlap, we may have to specify whether they are partially transparent.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95176" y="4601882"/>
            <a:ext cx="2002118" cy="1432598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96235" y="4288118"/>
            <a:ext cx="1452283" cy="1120588"/>
          </a:xfrm>
          <a:prstGeom prst="rect">
            <a:avLst/>
          </a:prstGeom>
          <a:solidFill>
            <a:srgbClr val="FF66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6132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Types of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aesthetics fall into one of two groups: those that can represent continuous data and those that cannot.</a:t>
            </a:r>
          </a:p>
          <a:p>
            <a:r>
              <a:rPr lang="en-US" dirty="0"/>
              <a:t>Continuous data values are values for which arbitrarily fine intermediates exist. </a:t>
            </a:r>
          </a:p>
          <a:p>
            <a:pPr lvl="1"/>
            <a:r>
              <a:rPr lang="en-US" dirty="0"/>
              <a:t>Time duration is a continuous value. Between any two durations, say 50 seconds and 51 seconds, there are arbitrarily many intermediates, such as 50.5 seconds, 50.51 seconds, 50.50001 seconds, and so on.</a:t>
            </a:r>
          </a:p>
          <a:p>
            <a:pPr lvl="1"/>
            <a:r>
              <a:rPr lang="en-US" dirty="0"/>
              <a:t>By contrast, number of persons in a room is a discrete value. A room can hold 5 persons or 6, but not 5.5</a:t>
            </a:r>
          </a:p>
          <a:p>
            <a:r>
              <a:rPr lang="en-US" dirty="0"/>
              <a:t>Position, size, color, and line width can represent continuous data, but shape and line type can usually only represent discrete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070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followings can be considered continuous?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128" indent="-514350">
              <a:buFont typeface="+mj-lt"/>
              <a:buAutoNum type="alphaUcPeriod"/>
            </a:pPr>
            <a:r>
              <a:rPr lang="en-US" dirty="0"/>
              <a:t>Temperature</a:t>
            </a:r>
          </a:p>
          <a:p>
            <a:pPr marL="692128" indent="-514350">
              <a:buFont typeface="+mj-lt"/>
              <a:buAutoNum type="alphaUcPeriod"/>
            </a:pPr>
            <a:r>
              <a:rPr lang="en-US" dirty="0"/>
              <a:t>Height</a:t>
            </a:r>
          </a:p>
          <a:p>
            <a:pPr marL="692128" indent="-514350">
              <a:buFont typeface="+mj-lt"/>
              <a:buAutoNum type="alphaUcPeriod"/>
            </a:pPr>
            <a:r>
              <a:rPr lang="en-US" dirty="0"/>
              <a:t>Weight</a:t>
            </a:r>
          </a:p>
          <a:p>
            <a:pPr marL="692128" indent="-514350">
              <a:buFont typeface="+mj-lt"/>
              <a:buAutoNum type="alphaUcPeriod"/>
            </a:pPr>
            <a:r>
              <a:rPr lang="en-US" dirty="0"/>
              <a:t>All of the above</a:t>
            </a:r>
          </a:p>
          <a:p>
            <a:pPr marL="692128" indent="-514350">
              <a:buFont typeface="+mj-lt"/>
              <a:buAutoNum type="alphaUcPeriod"/>
            </a:pPr>
            <a:r>
              <a:rPr lang="en-US" dirty="0"/>
              <a:t>None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D96CEF-24A8-C74F-A613-1FCB7E72B116}" type="slidenum">
              <a:rPr lang="uk-UA" smtClean="0"/>
              <a:pPr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2378144"/>
      </p:ext>
    </p:extLst>
  </p:cSld>
  <p:clrMapOvr>
    <a:masterClrMapping/>
  </p:clrMapOvr>
</p:sld>
</file>

<file path=ppt/theme/theme1.xml><?xml version="1.0" encoding="utf-8"?>
<a:theme xmlns:a="http://schemas.openxmlformats.org/drawingml/2006/main" name="HB_dataviz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HB_dataviz.thmx</Template>
  <TotalTime>2436</TotalTime>
  <Words>2732</Words>
  <Application>Microsoft Macintosh PowerPoint</Application>
  <PresentationFormat>On-screen Show (4:3)</PresentationFormat>
  <Paragraphs>285</Paragraphs>
  <Slides>47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HB_dataviz</vt:lpstr>
      <vt:lpstr>Introduction to Data Visualization  Visualizing Data: Mapping Data onto Aesthetics Coordinate Systems and Axes</vt:lpstr>
      <vt:lpstr>What is aesthetics?</vt:lpstr>
      <vt:lpstr>Aesthetics</vt:lpstr>
      <vt:lpstr>Components of graphical elements-1</vt:lpstr>
      <vt:lpstr>Components of graphical elements-2</vt:lpstr>
      <vt:lpstr>Components of graphical elements-3</vt:lpstr>
      <vt:lpstr>Components of graphical elements-4</vt:lpstr>
      <vt:lpstr>Types of Data</vt:lpstr>
      <vt:lpstr>Which of the followings can be considered continuous?</vt:lpstr>
      <vt:lpstr>Beyond numerical data</vt:lpstr>
      <vt:lpstr>Which variable can be ordered and considered ordinal?</vt:lpstr>
      <vt:lpstr>Types of variables </vt:lpstr>
      <vt:lpstr>Types of variables </vt:lpstr>
      <vt:lpstr>Types of variables </vt:lpstr>
      <vt:lpstr>Types of variables </vt:lpstr>
      <vt:lpstr>Types of variables </vt:lpstr>
      <vt:lpstr>Types of variables-Example </vt:lpstr>
      <vt:lpstr>Scales map data values onto aesthetics</vt:lpstr>
      <vt:lpstr>Scales map data values onto aesthetics</vt:lpstr>
      <vt:lpstr>How would you decide on axis …</vt:lpstr>
      <vt:lpstr>Mapping temperatures-1</vt:lpstr>
      <vt:lpstr>Mapping temperatures-2</vt:lpstr>
      <vt:lpstr>Mapping temperatures-3</vt:lpstr>
      <vt:lpstr>More scales</vt:lpstr>
      <vt:lpstr>Question</vt:lpstr>
      <vt:lpstr>Channels for representing data</vt:lpstr>
      <vt:lpstr>Channels for representing data</vt:lpstr>
      <vt:lpstr>Channels for representing data</vt:lpstr>
      <vt:lpstr>A note on aesthetics</vt:lpstr>
      <vt:lpstr>Visual tasks and decoding graphs</vt:lpstr>
      <vt:lpstr>Visual tasks and decoding graphs</vt:lpstr>
      <vt:lpstr>Visual tasks and decoding graphs</vt:lpstr>
      <vt:lpstr>Coordinate Systems and Axes </vt:lpstr>
      <vt:lpstr>Cartesian Coordinates</vt:lpstr>
      <vt:lpstr>Cartesian Coordinates</vt:lpstr>
      <vt:lpstr>Cartesian Coordinates</vt:lpstr>
      <vt:lpstr>Cartesian Coordinates</vt:lpstr>
      <vt:lpstr>Nonlinear Axes</vt:lpstr>
      <vt:lpstr>Nonlinear Axes</vt:lpstr>
      <vt:lpstr>Ratio data w/ log and linear scale</vt:lpstr>
      <vt:lpstr>Square-root scale</vt:lpstr>
      <vt:lpstr>Square-root scale</vt:lpstr>
      <vt:lpstr>Coordinate Systems with Curved Axes</vt:lpstr>
      <vt:lpstr>Coordinate Systems with Curved Axes</vt:lpstr>
      <vt:lpstr>Coordinate Systems with Curved Axes</vt:lpstr>
      <vt:lpstr>Coordinate Systems with Curved Axes</vt:lpstr>
      <vt:lpstr>In-class Assignment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HB</dc:creator>
  <cp:lastModifiedBy>HB</cp:lastModifiedBy>
  <cp:revision>68</cp:revision>
  <dcterms:created xsi:type="dcterms:W3CDTF">2021-12-31T20:53:49Z</dcterms:created>
  <dcterms:modified xsi:type="dcterms:W3CDTF">2022-01-18T15:29:09Z</dcterms:modified>
</cp:coreProperties>
</file>