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9"/>
  </p:notesMasterIdLst>
  <p:handoutMasterIdLst>
    <p:handoutMasterId r:id="rId3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82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B012CA-C646-184B-9002-50CDB14843C4}" type="datetimeFigureOut">
              <a:rPr lang="en-US" smtClean="0"/>
              <a:t>3/16/22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829500-FF15-E147-A4C4-454DAA30904D}" type="slidenum">
              <a:rPr lang="en-US" smtClean="0"/>
              <a:t>‹#›</a:t>
            </a:fld>
            <a:endParaRPr lang="en-US"/>
          </a:p>
        </p:txBody>
      </p:sp>
    </p:spTree>
    <p:extLst>
      <p:ext uri="{BB962C8B-B14F-4D97-AF65-F5344CB8AC3E}">
        <p14:creationId xmlns:p14="http://schemas.microsoft.com/office/powerpoint/2010/main" val="1544950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35442-4CBB-7849-A838-52F821BB2252}" type="datetimeFigureOut">
              <a:rPr lang="en-US" smtClean="0"/>
              <a:t>3/16/22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69296-BE32-874E-B4E6-B3C89608842B}" type="slidenum">
              <a:rPr lang="en-US" smtClean="0"/>
              <a:t>‹#›</a:t>
            </a:fld>
            <a:endParaRPr lang="en-US"/>
          </a:p>
        </p:txBody>
      </p:sp>
    </p:spTree>
    <p:extLst>
      <p:ext uri="{BB962C8B-B14F-4D97-AF65-F5344CB8AC3E}">
        <p14:creationId xmlns:p14="http://schemas.microsoft.com/office/powerpoint/2010/main" val="330132253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treemap</a:t>
            </a:r>
            <a:r>
              <a:rPr lang="en-US" dirty="0" smtClean="0"/>
              <a:t> chart provides a hierarchical view of your data and makes it easy to spot patterns, such as which items are a store's best sellers. The tree branches are represented by rectangles and each sub-branch is shown as a smaller rectangle. The </a:t>
            </a:r>
            <a:r>
              <a:rPr lang="en-US" dirty="0" err="1" smtClean="0"/>
              <a:t>treemap</a:t>
            </a:r>
            <a:r>
              <a:rPr lang="en-US" dirty="0" smtClean="0"/>
              <a:t> chart displays categories by color and proximity and can easily show lots of data which would be difficult with other chart types.</a:t>
            </a:r>
          </a:p>
          <a:p>
            <a:endParaRPr lang="en-US" dirty="0" smtClean="0"/>
          </a:p>
          <a:p>
            <a:r>
              <a:rPr lang="en-US" dirty="0" smtClean="0"/>
              <a:t>Parallel Set charts are similar to </a:t>
            </a:r>
            <a:r>
              <a:rPr lang="en-US" dirty="0" err="1" smtClean="0"/>
              <a:t>Sankey</a:t>
            </a:r>
            <a:r>
              <a:rPr lang="en-US" dirty="0" smtClean="0"/>
              <a:t> Diagrams in the way they show flow and proportions. However, Parallel Sets don’t use arrows and they divide the flow-path at each displayed line-set.</a:t>
            </a:r>
          </a:p>
          <a:p>
            <a:endParaRPr lang="en-US" dirty="0" smtClean="0"/>
          </a:p>
          <a:p>
            <a:r>
              <a:rPr lang="en-US" dirty="0" smtClean="0"/>
              <a:t>Each line-set corresponds to a dimension/dataset, which its values/categories are represented in each line divide in that line-set. The width of each line and the flow-path that stems from it is determined by the proportional fraction of the category total. Each flow-path can be </a:t>
            </a:r>
            <a:r>
              <a:rPr lang="en-US" dirty="0" err="1" smtClean="0"/>
              <a:t>coloured</a:t>
            </a:r>
            <a:r>
              <a:rPr lang="en-US" dirty="0" smtClean="0"/>
              <a:t> to show and compare the distribution between different categories.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169296-BE32-874E-B4E6-B3C89608842B}" type="slidenum">
              <a:rPr lang="en-US" smtClean="0"/>
              <a:t>20</a:t>
            </a:fld>
            <a:endParaRPr lang="en-US"/>
          </a:p>
        </p:txBody>
      </p:sp>
    </p:spTree>
    <p:extLst>
      <p:ext uri="{BB962C8B-B14F-4D97-AF65-F5344CB8AC3E}">
        <p14:creationId xmlns:p14="http://schemas.microsoft.com/office/powerpoint/2010/main" val="380904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 Because it shows the distribution in discrete units, the </a:t>
            </a:r>
            <a:r>
              <a:rPr lang="en-US" dirty="0" err="1" smtClean="0"/>
              <a:t>quantile</a:t>
            </a:r>
            <a:r>
              <a:rPr lang="en-US" dirty="0" smtClean="0"/>
              <a:t> dot plot is not as precise but can be easier to read than the continuous distribution shown by a violin or ridgeline plot.</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quantile</a:t>
            </a:r>
            <a:r>
              <a:rPr lang="en-US" dirty="0" smtClean="0"/>
              <a:t> dot plot represents a probability distribution by taking a uniform sample of </a:t>
            </a:r>
            <a:r>
              <a:rPr lang="en-US" dirty="0" err="1" smtClean="0"/>
              <a:t>quantile</a:t>
            </a:r>
            <a:r>
              <a:rPr lang="en-US" dirty="0" smtClean="0"/>
              <a:t> values and plotting them in a dot plot. It visualizes a representative set of possible outcomes of a random process, and provides a discrete alternative to probability density and violin plots in which finding probability intervals reduces to counting dots in the display.</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Posterior probability is the probability an event will happen after all evidence or background information has been taken into account. It is closely related to prior probability, which is the probability an event will happen before you taken any new evidence into account. You can think of posterior probability as an adjustment on prior probability:</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Posterior probability = prior probability + new evidence (called likelihood).</a:t>
            </a:r>
          </a:p>
          <a:p>
            <a:endParaRPr lang="en-US" dirty="0"/>
          </a:p>
        </p:txBody>
      </p:sp>
      <p:sp>
        <p:nvSpPr>
          <p:cNvPr id="4" name="Slide Number Placeholder 3"/>
          <p:cNvSpPr>
            <a:spLocks noGrp="1"/>
          </p:cNvSpPr>
          <p:nvPr>
            <p:ph type="sldNum" sz="quarter" idx="10"/>
          </p:nvPr>
        </p:nvSpPr>
        <p:spPr/>
        <p:txBody>
          <a:bodyPr/>
          <a:lstStyle/>
          <a:p>
            <a:fld id="{3A169296-BE32-874E-B4E6-B3C89608842B}" type="slidenum">
              <a:rPr lang="en-US" smtClean="0"/>
              <a:t>26</a:t>
            </a:fld>
            <a:endParaRPr lang="en-US"/>
          </a:p>
        </p:txBody>
      </p:sp>
    </p:spTree>
    <p:extLst>
      <p:ext uri="{BB962C8B-B14F-4D97-AF65-F5344CB8AC3E}">
        <p14:creationId xmlns:p14="http://schemas.microsoft.com/office/powerpoint/2010/main" val="321488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533399" y="663973"/>
            <a:ext cx="8229600" cy="9362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4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smtClean="0"/>
              <a:t>Click to edit Master title style</a:t>
            </a:r>
            <a:endParaRPr dirty="0"/>
          </a:p>
        </p:txBody>
      </p:sp>
      <p:sp>
        <p:nvSpPr>
          <p:cNvPr id="16" name="Shape 16"/>
          <p:cNvSpPr txBox="1">
            <a:spLocks noGrp="1"/>
          </p:cNvSpPr>
          <p:nvPr>
            <p:ph type="body" idx="1"/>
          </p:nvPr>
        </p:nvSpPr>
        <p:spPr>
          <a:xfrm>
            <a:off x="457200" y="1600201"/>
            <a:ext cx="4038600" cy="4525962"/>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0"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28055"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3327649" marR="0" lvl="6" indent="-128067"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839596" marR="0" lvl="7" indent="-128079"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4351540" marR="0" lvl="8" indent="-128091"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17" name="Shape 17"/>
          <p:cNvSpPr txBox="1">
            <a:spLocks noGrp="1"/>
          </p:cNvSpPr>
          <p:nvPr>
            <p:ph type="body" idx="2"/>
          </p:nvPr>
        </p:nvSpPr>
        <p:spPr>
          <a:xfrm>
            <a:off x="4648200" y="1600201"/>
            <a:ext cx="4038600" cy="4525962"/>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0"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28055"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3327649" marR="0" lvl="6" indent="-128067"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839596" marR="0" lvl="7" indent="-128079"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4351540" marR="0" lvl="8" indent="-128091"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5"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48817" y="665051"/>
            <a:ext cx="8432800" cy="935790"/>
          </a:xfrm>
          <a:prstGeom prst="rect">
            <a:avLst/>
          </a:prstGeom>
          <a:noFill/>
          <a:ln>
            <a:noFill/>
          </a:ln>
        </p:spPr>
        <p:txBody>
          <a:bodyPr lIns="57584" tIns="57584" rIns="57584" bIns="57584" anchor="ctr" anchorCtr="0"/>
          <a:lstStyle>
            <a:lvl1pPr algn="ctr">
              <a:defRPr sz="3200" b="1" dirty="0">
                <a:solidFill>
                  <a:schemeClr val="dk2"/>
                </a:solidFill>
                <a:latin typeface="Gill Sans"/>
                <a:ea typeface="Gill Sans"/>
                <a:cs typeface="Gill Sans"/>
              </a:defRPr>
            </a:lvl1pPr>
          </a:lstStyle>
          <a:p>
            <a:pPr marL="0" lvl="0" indent="0" algn="ctr">
              <a:buClr>
                <a:schemeClr val="dk2"/>
              </a:buClr>
              <a:buFont typeface="Gill Sans"/>
            </a:pPr>
            <a:r>
              <a:rPr lang="en-US" dirty="0" smtClean="0"/>
              <a:t>Click to edit Master title style</a:t>
            </a:r>
            <a:endParaRPr dirty="0"/>
          </a:p>
        </p:txBody>
      </p:sp>
      <p:sp>
        <p:nvSpPr>
          <p:cNvPr id="20" name="Shape 20"/>
          <p:cNvSpPr txBox="1">
            <a:spLocks noGrp="1"/>
          </p:cNvSpPr>
          <p:nvPr>
            <p:ph type="body" idx="1"/>
          </p:nvPr>
        </p:nvSpPr>
        <p:spPr>
          <a:xfrm>
            <a:off x="457201" y="1643200"/>
            <a:ext cx="8229600" cy="4391281"/>
          </a:xfrm>
          <a:prstGeom prst="rect">
            <a:avLst/>
          </a:prstGeom>
          <a:noFill/>
          <a:ln>
            <a:noFill/>
          </a:ln>
        </p:spPr>
        <p:txBody>
          <a:bodyPr lIns="57584" tIns="57584" rIns="57584" bIns="57584" anchor="t" anchorCtr="0"/>
          <a:lstStyle>
            <a:lvl1pPr marL="383961" marR="0" lvl="0" indent="-206183" algn="l" rtl="0">
              <a:spcBef>
                <a:spcPts val="560"/>
              </a:spcBef>
              <a:buClr>
                <a:schemeClr val="dk2"/>
              </a:buClr>
              <a:buSzPct val="101022"/>
              <a:buFont typeface="Arial"/>
              <a:buChar char="•"/>
              <a:defRPr sz="2800" b="0" i="0" u="none" strike="noStrike" cap="none">
                <a:solidFill>
                  <a:schemeClr val="dk2"/>
                </a:solidFill>
                <a:latin typeface="Gill Sans"/>
                <a:ea typeface="Gill Sans"/>
                <a:cs typeface="Gill Sans"/>
                <a:sym typeface="Gill Sans"/>
              </a:defRPr>
            </a:lvl1pPr>
            <a:lvl2pPr marL="831913" marR="0" lvl="1" indent="-177758"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2pPr>
            <a:lvl3pPr marL="1279864" marR="0" lvl="2" indent="-128015" algn="l" rtl="0">
              <a:spcBef>
                <a:spcPts val="403"/>
              </a:spcBef>
              <a:buClr>
                <a:schemeClr val="dk2"/>
              </a:buClr>
              <a:buSzPct val="100000"/>
              <a:buFont typeface="Arial"/>
              <a:buChar char="•"/>
              <a:defRPr sz="2000" b="0" i="1" u="none" strike="noStrike" cap="none">
                <a:solidFill>
                  <a:schemeClr val="dk2"/>
                </a:solidFill>
                <a:latin typeface="Gill Sans"/>
                <a:ea typeface="Gill Sans"/>
                <a:cs typeface="Gill Sans"/>
                <a:sym typeface="Gill Sans"/>
              </a:defRPr>
            </a:lvl3pPr>
            <a:lvl4pPr marL="1791810" marR="0" lvl="3" indent="-149344" algn="l" rtl="0">
              <a:spcBef>
                <a:spcPts val="336"/>
              </a:spcBef>
              <a:buClr>
                <a:schemeClr val="dk2"/>
              </a:buClr>
              <a:buSzPct val="98777"/>
              <a:buFont typeface="Arial"/>
              <a:buChar char="–"/>
              <a:defRPr sz="1700" b="0" i="1" u="none" strike="noStrike" cap="none">
                <a:solidFill>
                  <a:schemeClr val="dk2"/>
                </a:solidFill>
                <a:latin typeface="Gill Sans"/>
                <a:ea typeface="Gill Sans"/>
                <a:cs typeface="Gill Sans"/>
                <a:sym typeface="Gill Sans"/>
              </a:defRPr>
            </a:lvl4pPr>
            <a:lvl5pPr marL="2303757" marR="0" lvl="4" indent="-170715" algn="l" rtl="0">
              <a:spcBef>
                <a:spcPts val="269"/>
              </a:spcBef>
              <a:buClr>
                <a:schemeClr val="dk2"/>
              </a:buClr>
              <a:buSzPct val="101571"/>
              <a:buFont typeface="Arial"/>
              <a:buChar char="»"/>
              <a:defRPr sz="1300" b="0" i="1" u="none" strike="noStrike" cap="none">
                <a:solidFill>
                  <a:schemeClr val="dk2"/>
                </a:solidFill>
                <a:latin typeface="Gill Sans"/>
                <a:ea typeface="Gill Sans"/>
                <a:cs typeface="Gill Sans"/>
                <a:sym typeface="Gill Sans"/>
              </a:defRPr>
            </a:lvl5pPr>
            <a:lvl6pPr marL="2815703" marR="0" lvl="5" indent="-113816"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6pPr>
            <a:lvl7pPr marL="3327649" marR="0" lvl="6" indent="-113828"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7pPr>
            <a:lvl8pPr marL="3839596" marR="0" lvl="7" indent="-113842"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8pPr>
            <a:lvl9pPr marL="4351540" marR="0" lvl="8" indent="-113853"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67371" y="1055081"/>
            <a:ext cx="8535737" cy="2153975"/>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9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smtClean="0"/>
              <a:t>Click to edit Master title style</a:t>
            </a:r>
            <a:endParaRPr/>
          </a:p>
        </p:txBody>
      </p:sp>
      <p:sp>
        <p:nvSpPr>
          <p:cNvPr id="24" name="Shape 24"/>
          <p:cNvSpPr txBox="1">
            <a:spLocks noGrp="1"/>
          </p:cNvSpPr>
          <p:nvPr>
            <p:ph type="subTitle" idx="1"/>
          </p:nvPr>
        </p:nvSpPr>
        <p:spPr>
          <a:xfrm>
            <a:off x="735267" y="3886200"/>
            <a:ext cx="7533105" cy="1752600"/>
          </a:xfrm>
          <a:prstGeom prst="rect">
            <a:avLst/>
          </a:prstGeom>
          <a:noFill/>
          <a:ln>
            <a:noFill/>
          </a:ln>
        </p:spPr>
        <p:txBody>
          <a:bodyPr lIns="57584" tIns="57584" rIns="57584" bIns="57584" anchor="t" anchorCtr="0"/>
          <a:lstStyle>
            <a:lvl1pPr marL="0" marR="0" lvl="0" indent="0" algn="ctr" rtl="0">
              <a:spcBef>
                <a:spcPts val="694"/>
              </a:spcBef>
              <a:buClr>
                <a:schemeClr val="dk2"/>
              </a:buClr>
              <a:buFont typeface="Arial"/>
              <a:buNone/>
              <a:defRPr sz="3500" b="1" i="0" u="none" strike="noStrike" cap="none">
                <a:solidFill>
                  <a:schemeClr val="dk2"/>
                </a:solidFill>
                <a:latin typeface="Gill Sans"/>
                <a:ea typeface="Gill Sans"/>
                <a:cs typeface="Gill Sans"/>
                <a:sym typeface="Gill Sans"/>
              </a:defRPr>
            </a:lvl1pPr>
            <a:lvl2pPr marL="511946" marR="0" lvl="1" indent="-13" algn="ctr" rtl="0">
              <a:spcBef>
                <a:spcPts val="448"/>
              </a:spcBef>
              <a:buClr>
                <a:srgbClr val="888888"/>
              </a:buClr>
              <a:buFont typeface="Arial"/>
              <a:buNone/>
              <a:defRPr sz="2200" b="0" i="0" u="none" strike="noStrike" cap="none">
                <a:solidFill>
                  <a:srgbClr val="888888"/>
                </a:solidFill>
                <a:latin typeface="Gill Sans"/>
                <a:ea typeface="Gill Sans"/>
                <a:cs typeface="Gill Sans"/>
                <a:sym typeface="Gill Sans"/>
              </a:defRPr>
            </a:lvl2pPr>
            <a:lvl3pPr marL="1023891" marR="0" lvl="2" indent="-25" algn="ctr" rtl="0">
              <a:spcBef>
                <a:spcPts val="403"/>
              </a:spcBef>
              <a:buClr>
                <a:srgbClr val="888888"/>
              </a:buClr>
              <a:buFont typeface="Arial"/>
              <a:buNone/>
              <a:defRPr sz="2000" b="0" i="0" u="none" strike="noStrike" cap="none">
                <a:solidFill>
                  <a:srgbClr val="888888"/>
                </a:solidFill>
                <a:latin typeface="Gill Sans"/>
                <a:ea typeface="Gill Sans"/>
                <a:cs typeface="Gill Sans"/>
                <a:sym typeface="Gill Sans"/>
              </a:defRPr>
            </a:lvl3pPr>
            <a:lvl4pPr marL="1535839" marR="0" lvl="3" indent="-38" algn="ctr" rtl="0">
              <a:spcBef>
                <a:spcPts val="336"/>
              </a:spcBef>
              <a:buClr>
                <a:srgbClr val="888888"/>
              </a:buClr>
              <a:buFont typeface="Arial"/>
              <a:buNone/>
              <a:defRPr sz="1700" b="0" i="0" u="none" strike="noStrike" cap="none">
                <a:solidFill>
                  <a:srgbClr val="888888"/>
                </a:solidFill>
                <a:latin typeface="Gill Sans"/>
                <a:ea typeface="Gill Sans"/>
                <a:cs typeface="Gill Sans"/>
                <a:sym typeface="Gill Sans"/>
              </a:defRPr>
            </a:lvl4pPr>
            <a:lvl5pPr marL="2047785" marR="0" lvl="4" indent="-52" algn="ctr" rtl="0">
              <a:spcBef>
                <a:spcPts val="269"/>
              </a:spcBef>
              <a:buClr>
                <a:srgbClr val="888888"/>
              </a:buClr>
              <a:buFont typeface="Arial"/>
              <a:buNone/>
              <a:defRPr sz="1300" b="0" i="0" u="none" strike="noStrike" cap="none">
                <a:solidFill>
                  <a:srgbClr val="888888"/>
                </a:solidFill>
                <a:latin typeface="Gill Sans"/>
                <a:ea typeface="Gill Sans"/>
                <a:cs typeface="Gill Sans"/>
                <a:sym typeface="Gill Sans"/>
              </a:defRPr>
            </a:lvl5pPr>
            <a:lvl6pPr marL="2559730" marR="0" lvl="5" indent="-64"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6pPr>
            <a:lvl7pPr marL="3071676" marR="0" lvl="6" indent="-76"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7pPr>
            <a:lvl8pPr marL="3583621" marR="0" lvl="7" indent="-89"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8pPr>
            <a:lvl9pPr marL="4095568" marR="0" lvl="8" indent="-102"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9pPr>
          </a:lstStyle>
          <a:p>
            <a:r>
              <a:rPr lang="en-US" smtClean="0"/>
              <a:t>Click to edit Master subtitle style</a:t>
            </a:r>
            <a:endParaRP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60950" y="1024912"/>
            <a:ext cx="8662737" cy="1362074"/>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9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smtClean="0"/>
              <a:t>Click to edit Master title style</a:t>
            </a:r>
            <a:endParaRPr/>
          </a:p>
        </p:txBody>
      </p:sp>
      <p:sp>
        <p:nvSpPr>
          <p:cNvPr id="27" name="Shape 27"/>
          <p:cNvSpPr txBox="1">
            <a:spLocks noGrp="1"/>
          </p:cNvSpPr>
          <p:nvPr>
            <p:ph type="body" idx="1"/>
          </p:nvPr>
        </p:nvSpPr>
        <p:spPr>
          <a:xfrm>
            <a:off x="722313" y="3689685"/>
            <a:ext cx="7772400" cy="717215"/>
          </a:xfrm>
          <a:prstGeom prst="rect">
            <a:avLst/>
          </a:prstGeom>
          <a:noFill/>
          <a:ln>
            <a:noFill/>
          </a:ln>
        </p:spPr>
        <p:txBody>
          <a:bodyPr lIns="57584" tIns="57584" rIns="57584" bIns="57584" anchor="b" anchorCtr="0"/>
          <a:lstStyle>
            <a:lvl1pPr marL="0" marR="0" lvl="0" indent="0" algn="ctr" rtl="0">
              <a:spcBef>
                <a:spcPts val="537"/>
              </a:spcBef>
              <a:buClr>
                <a:schemeClr val="dk2"/>
              </a:buClr>
              <a:buFont typeface="Arial"/>
              <a:buNone/>
              <a:defRPr sz="2700" b="1" i="0" u="none" strike="noStrike" cap="none">
                <a:solidFill>
                  <a:schemeClr val="dk2"/>
                </a:solidFill>
                <a:latin typeface="Gill Sans"/>
                <a:ea typeface="Gill Sans"/>
                <a:cs typeface="Gill Sans"/>
                <a:sym typeface="Gill Sans"/>
              </a:defRPr>
            </a:lvl1pPr>
            <a:lvl2pPr marL="511946" marR="0" lvl="1" indent="-13" algn="l" rtl="0">
              <a:spcBef>
                <a:spcPts val="403"/>
              </a:spcBef>
              <a:buClr>
                <a:srgbClr val="888888"/>
              </a:buClr>
              <a:buFont typeface="Arial"/>
              <a:buNone/>
              <a:defRPr sz="2000" b="0" i="0" u="none" strike="noStrike" cap="none">
                <a:solidFill>
                  <a:srgbClr val="888888"/>
                </a:solidFill>
                <a:latin typeface="Gill Sans"/>
                <a:ea typeface="Gill Sans"/>
                <a:cs typeface="Gill Sans"/>
                <a:sym typeface="Gill Sans"/>
              </a:defRPr>
            </a:lvl2pPr>
            <a:lvl3pPr marL="1023891" marR="0" lvl="2" indent="-25" algn="l" rtl="0">
              <a:spcBef>
                <a:spcPts val="358"/>
              </a:spcBef>
              <a:buClr>
                <a:srgbClr val="888888"/>
              </a:buClr>
              <a:buFont typeface="Arial"/>
              <a:buNone/>
              <a:defRPr sz="1800" b="0" i="0" u="none" strike="noStrike" cap="none">
                <a:solidFill>
                  <a:srgbClr val="888888"/>
                </a:solidFill>
                <a:latin typeface="Gill Sans"/>
                <a:ea typeface="Gill Sans"/>
                <a:cs typeface="Gill Sans"/>
                <a:sym typeface="Gill Sans"/>
              </a:defRPr>
            </a:lvl3pPr>
            <a:lvl4pPr marL="1535839" marR="0" lvl="3" indent="-38" algn="l" rtl="0">
              <a:spcBef>
                <a:spcPts val="314"/>
              </a:spcBef>
              <a:buClr>
                <a:srgbClr val="888888"/>
              </a:buClr>
              <a:buFont typeface="Arial"/>
              <a:buNone/>
              <a:defRPr sz="1600" b="0" i="0" u="none" strike="noStrike" cap="none">
                <a:solidFill>
                  <a:srgbClr val="888888"/>
                </a:solidFill>
                <a:latin typeface="Gill Sans"/>
                <a:ea typeface="Gill Sans"/>
                <a:cs typeface="Gill Sans"/>
                <a:sym typeface="Gill Sans"/>
              </a:defRPr>
            </a:lvl4pPr>
            <a:lvl5pPr marL="2047785" marR="0" lvl="4" indent="-52" algn="l" rtl="0">
              <a:spcBef>
                <a:spcPts val="314"/>
              </a:spcBef>
              <a:buClr>
                <a:srgbClr val="888888"/>
              </a:buClr>
              <a:buFont typeface="Arial"/>
              <a:buNone/>
              <a:defRPr sz="1600" b="0" i="0" u="none" strike="noStrike" cap="none">
                <a:solidFill>
                  <a:srgbClr val="888888"/>
                </a:solidFill>
                <a:latin typeface="Gill Sans"/>
                <a:ea typeface="Gill Sans"/>
                <a:cs typeface="Gill Sans"/>
                <a:sym typeface="Gill Sans"/>
              </a:defRPr>
            </a:lvl5pPr>
            <a:lvl6pPr marL="2559730" marR="0" lvl="5" indent="-64"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6pPr>
            <a:lvl7pPr marL="3071676" marR="0" lvl="6" indent="-76"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7pPr>
            <a:lvl8pPr marL="3583621" marR="0" lvl="7" indent="-89"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8pPr>
            <a:lvl9pPr marL="4095568" marR="0" lvl="8" indent="-102"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9pPr>
          </a:lstStyle>
          <a:p>
            <a:pPr lvl="0"/>
            <a:r>
              <a:rPr lang="en-US" smtClean="0"/>
              <a:t>Click to edit Master text styles</a:t>
            </a: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1" y="615485"/>
            <a:ext cx="8229600" cy="9196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600" b="0" i="0" u="none" strike="noStrike" cap="none">
                <a:solidFill>
                  <a:schemeClr val="dk2"/>
                </a:solidFill>
                <a:latin typeface="Callibri"/>
                <a:ea typeface="Gill Sans"/>
                <a:cs typeface="Callibri"/>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smtClean="0"/>
              <a:t>Click to edit Master title style</a:t>
            </a:r>
            <a:endParaRPr dirty="0"/>
          </a:p>
        </p:txBody>
      </p:sp>
      <p:sp>
        <p:nvSpPr>
          <p:cNvPr id="30" name="Shape 30"/>
          <p:cNvSpPr txBox="1">
            <a:spLocks noGrp="1"/>
          </p:cNvSpPr>
          <p:nvPr>
            <p:ph type="body" idx="1"/>
          </p:nvPr>
        </p:nvSpPr>
        <p:spPr>
          <a:xfrm>
            <a:off x="457200" y="1535114"/>
            <a:ext cx="4040188" cy="639763"/>
          </a:xfrm>
          <a:prstGeom prst="rect">
            <a:avLst/>
          </a:prstGeom>
          <a:noFill/>
          <a:ln>
            <a:noFill/>
          </a:ln>
        </p:spPr>
        <p:txBody>
          <a:bodyPr lIns="57584" tIns="57584" rIns="57584" bIns="57584" anchor="b" anchorCtr="0"/>
          <a:lstStyle>
            <a:lvl1pPr marL="0" marR="0" lvl="0" indent="0" algn="ctr"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1pPr>
            <a:lvl2pPr marL="511946" marR="0" lvl="1" indent="-13" algn="l" rtl="0">
              <a:spcBef>
                <a:spcPts val="448"/>
              </a:spcBef>
              <a:buClr>
                <a:schemeClr val="dk2"/>
              </a:buClr>
              <a:buFont typeface="Arial"/>
              <a:buNone/>
              <a:defRPr sz="2200" b="1" i="0" u="none" strike="noStrike" cap="none">
                <a:solidFill>
                  <a:schemeClr val="dk2"/>
                </a:solidFill>
                <a:latin typeface="Gill Sans"/>
                <a:ea typeface="Gill Sans"/>
                <a:cs typeface="Gill Sans"/>
                <a:sym typeface="Gill Sans"/>
              </a:defRPr>
            </a:lvl2pPr>
            <a:lvl3pPr marL="1023891" marR="0" lvl="2" indent="-25" algn="l" rtl="0">
              <a:spcBef>
                <a:spcPts val="403"/>
              </a:spcBef>
              <a:buClr>
                <a:schemeClr val="dk2"/>
              </a:buClr>
              <a:buFont typeface="Arial"/>
              <a:buNone/>
              <a:defRPr sz="2000" b="1" i="0" u="none" strike="noStrike" cap="none">
                <a:solidFill>
                  <a:schemeClr val="dk2"/>
                </a:solidFill>
                <a:latin typeface="Gill Sans"/>
                <a:ea typeface="Gill Sans"/>
                <a:cs typeface="Gill Sans"/>
                <a:sym typeface="Gill Sans"/>
              </a:defRPr>
            </a:lvl3pPr>
            <a:lvl4pPr marL="1535839" marR="0" lvl="3" indent="-38"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4pPr>
            <a:lvl5pPr marL="2047785" marR="0" lvl="4" indent="-52"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5pPr>
            <a:lvl6pPr marL="2559730" marR="0" lvl="5" indent="-64"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6pPr>
            <a:lvl7pPr marL="3071676" marR="0" lvl="6" indent="-76"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7pPr>
            <a:lvl8pPr marL="3583621" marR="0" lvl="7" indent="-89"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8pPr>
            <a:lvl9pPr marL="4095568" marR="0" lvl="8" indent="-102"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31" name="Shape 31"/>
          <p:cNvSpPr txBox="1">
            <a:spLocks noGrp="1"/>
          </p:cNvSpPr>
          <p:nvPr>
            <p:ph type="body" idx="2"/>
          </p:nvPr>
        </p:nvSpPr>
        <p:spPr>
          <a:xfrm>
            <a:off x="457200" y="2424141"/>
            <a:ext cx="4040188" cy="3951287"/>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1"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42293"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6pPr>
            <a:lvl7pPr marL="3327649" marR="0" lvl="6" indent="-142304"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7pPr>
            <a:lvl8pPr marL="3839596" marR="0" lvl="7" indent="-142318"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8pPr>
            <a:lvl9pPr marL="4351540" marR="0" lvl="8" indent="-142330"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32" name="Shape 32"/>
          <p:cNvSpPr txBox="1">
            <a:spLocks noGrp="1"/>
          </p:cNvSpPr>
          <p:nvPr>
            <p:ph type="body" idx="3"/>
          </p:nvPr>
        </p:nvSpPr>
        <p:spPr>
          <a:xfrm>
            <a:off x="4645030" y="1535114"/>
            <a:ext cx="4041775" cy="639763"/>
          </a:xfrm>
          <a:prstGeom prst="rect">
            <a:avLst/>
          </a:prstGeom>
          <a:noFill/>
          <a:ln>
            <a:noFill/>
          </a:ln>
        </p:spPr>
        <p:txBody>
          <a:bodyPr lIns="57584" tIns="57584" rIns="57584" bIns="57584" anchor="b" anchorCtr="0"/>
          <a:lstStyle>
            <a:lvl1pPr marL="0" marR="0" lvl="0" indent="0" algn="ctr"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1pPr>
            <a:lvl2pPr marL="511946" marR="0" lvl="1" indent="-13" algn="l" rtl="0">
              <a:spcBef>
                <a:spcPts val="448"/>
              </a:spcBef>
              <a:buClr>
                <a:schemeClr val="dk2"/>
              </a:buClr>
              <a:buFont typeface="Arial"/>
              <a:buNone/>
              <a:defRPr sz="2200" b="1" i="0" u="none" strike="noStrike" cap="none">
                <a:solidFill>
                  <a:schemeClr val="dk2"/>
                </a:solidFill>
                <a:latin typeface="Gill Sans"/>
                <a:ea typeface="Gill Sans"/>
                <a:cs typeface="Gill Sans"/>
                <a:sym typeface="Gill Sans"/>
              </a:defRPr>
            </a:lvl2pPr>
            <a:lvl3pPr marL="1023891" marR="0" lvl="2" indent="-25" algn="l" rtl="0">
              <a:spcBef>
                <a:spcPts val="403"/>
              </a:spcBef>
              <a:buClr>
                <a:schemeClr val="dk2"/>
              </a:buClr>
              <a:buFont typeface="Arial"/>
              <a:buNone/>
              <a:defRPr sz="2000" b="1" i="0" u="none" strike="noStrike" cap="none">
                <a:solidFill>
                  <a:schemeClr val="dk2"/>
                </a:solidFill>
                <a:latin typeface="Gill Sans"/>
                <a:ea typeface="Gill Sans"/>
                <a:cs typeface="Gill Sans"/>
                <a:sym typeface="Gill Sans"/>
              </a:defRPr>
            </a:lvl3pPr>
            <a:lvl4pPr marL="1535839" marR="0" lvl="3" indent="-38"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4pPr>
            <a:lvl5pPr marL="2047785" marR="0" lvl="4" indent="-52"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5pPr>
            <a:lvl6pPr marL="2559730" marR="0" lvl="5" indent="-64"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6pPr>
            <a:lvl7pPr marL="3071676" marR="0" lvl="6" indent="-76"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7pPr>
            <a:lvl8pPr marL="3583621" marR="0" lvl="7" indent="-89"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8pPr>
            <a:lvl9pPr marL="4095568" marR="0" lvl="8" indent="-102"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33" name="Shape 33"/>
          <p:cNvSpPr txBox="1">
            <a:spLocks noGrp="1"/>
          </p:cNvSpPr>
          <p:nvPr>
            <p:ph type="body" idx="4"/>
          </p:nvPr>
        </p:nvSpPr>
        <p:spPr>
          <a:xfrm>
            <a:off x="4645027" y="2424141"/>
            <a:ext cx="4041775" cy="3951287"/>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1"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42293"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6pPr>
            <a:lvl7pPr marL="3327649" marR="0" lvl="6" indent="-142304"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7pPr>
            <a:lvl8pPr marL="3839596" marR="0" lvl="7" indent="-142318"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8pPr>
            <a:lvl9pPr marL="4351540" marR="0" lvl="8" indent="-142330"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7" name="Slide Number Placeholder 2"/>
          <p:cNvSpPr>
            <a:spLocks noGrp="1"/>
          </p:cNvSpPr>
          <p:nvPr>
            <p:ph type="sldNum" sz="quarter" idx="10"/>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1" y="957824"/>
            <a:ext cx="8229600" cy="919629"/>
          </a:xfrm>
          <a:prstGeom prst="rect">
            <a:avLst/>
          </a:prstGeom>
          <a:noFill/>
          <a:ln>
            <a:noFill/>
          </a:ln>
        </p:spPr>
        <p:txBody>
          <a:bodyPr lIns="57584" tIns="57584" rIns="57584" bIns="57584" anchor="ctr" anchorCtr="0"/>
          <a:lstStyle>
            <a:lvl1pPr>
              <a:defRPr sz="3400" b="1">
                <a:solidFill>
                  <a:schemeClr val="dk2"/>
                </a:solidFill>
                <a:latin typeface="Gill Sans"/>
                <a:ea typeface="Gill Sans"/>
                <a:cs typeface="Gill Sans"/>
              </a:defRPr>
            </a:lvl1pPr>
          </a:lstStyle>
          <a:p>
            <a:pPr marL="0" lvl="0" indent="0" algn="ctr">
              <a:buClr>
                <a:schemeClr val="dk2"/>
              </a:buClr>
              <a:buFont typeface="Gill Sans"/>
            </a:pPr>
            <a:r>
              <a:rPr lang="en-US" smtClean="0"/>
              <a:t>Click to edit Master title style</a:t>
            </a:r>
            <a:endParaRPr/>
          </a:p>
        </p:txBody>
      </p:sp>
      <p:sp>
        <p:nvSpPr>
          <p:cNvPr id="3"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4" y="666730"/>
            <a:ext cx="3008313" cy="928790"/>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2000" b="0"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smtClean="0"/>
              <a:t>Click to edit Master title style</a:t>
            </a:r>
            <a:endParaRPr/>
          </a:p>
        </p:txBody>
      </p:sp>
      <p:sp>
        <p:nvSpPr>
          <p:cNvPr id="38" name="Shape 38"/>
          <p:cNvSpPr txBox="1">
            <a:spLocks noGrp="1"/>
          </p:cNvSpPr>
          <p:nvPr>
            <p:ph type="body" idx="1"/>
          </p:nvPr>
        </p:nvSpPr>
        <p:spPr>
          <a:xfrm>
            <a:off x="3575049" y="666733"/>
            <a:ext cx="5111749" cy="5619854"/>
          </a:xfrm>
          <a:prstGeom prst="rect">
            <a:avLst/>
          </a:prstGeom>
          <a:noFill/>
          <a:ln>
            <a:noFill/>
          </a:ln>
        </p:spPr>
        <p:txBody>
          <a:bodyPr lIns="57584" tIns="57584" rIns="57584" bIns="57584" anchor="t" anchorCtr="0"/>
          <a:lstStyle>
            <a:lvl1pPr marL="383961" marR="0" lvl="0" indent="-184866" algn="l" rtl="0">
              <a:spcBef>
                <a:spcPts val="627"/>
              </a:spcBef>
              <a:buClr>
                <a:schemeClr val="dk2"/>
              </a:buClr>
              <a:buSzPct val="99560"/>
              <a:buFont typeface="Arial"/>
              <a:buChar char="•"/>
              <a:defRPr sz="3100" b="0" i="0" u="none" strike="noStrike" cap="none">
                <a:solidFill>
                  <a:schemeClr val="dk2"/>
                </a:solidFill>
                <a:latin typeface="Gill Sans"/>
                <a:ea typeface="Gill Sans"/>
                <a:cs typeface="Gill Sans"/>
                <a:sym typeface="Gill Sans"/>
              </a:defRPr>
            </a:lvl1pPr>
            <a:lvl2pPr marL="831913" marR="0" lvl="1" indent="-120885" algn="l" rtl="0">
              <a:spcBef>
                <a:spcPts val="627"/>
              </a:spcBef>
              <a:buClr>
                <a:schemeClr val="dk2"/>
              </a:buClr>
              <a:buSzPct val="99560"/>
              <a:buFont typeface="Arial"/>
              <a:buChar char="–"/>
              <a:defRPr sz="3100" b="0" i="1" u="none" strike="noStrike" cap="none">
                <a:solidFill>
                  <a:schemeClr val="dk2"/>
                </a:solidFill>
                <a:latin typeface="Gill Sans"/>
                <a:ea typeface="Gill Sans"/>
                <a:cs typeface="Gill Sans"/>
                <a:sym typeface="Gill Sans"/>
              </a:defRPr>
            </a:lvl2pPr>
            <a:lvl3pPr marL="1279864" marR="0" lvl="2" indent="-85339" algn="l" rtl="0">
              <a:spcBef>
                <a:spcPts val="537"/>
              </a:spcBef>
              <a:buClr>
                <a:schemeClr val="dk2"/>
              </a:buClr>
              <a:buSzPct val="99232"/>
              <a:buFont typeface="Arial"/>
              <a:buChar char="•"/>
              <a:defRPr sz="2700" b="0" i="1" u="none" strike="noStrike" cap="none">
                <a:solidFill>
                  <a:schemeClr val="dk2"/>
                </a:solidFill>
                <a:latin typeface="Gill Sans"/>
                <a:ea typeface="Gill Sans"/>
                <a:cs typeface="Gill Sans"/>
                <a:sym typeface="Gill Sans"/>
              </a:defRPr>
            </a:lvl3pPr>
            <a:lvl4pPr marL="1791810" marR="0" lvl="3" indent="-113789"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4pPr>
            <a:lvl5pPr marL="2303757" marR="0" lvl="4" indent="-113802"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5pPr>
            <a:lvl6pPr marL="2815703" marR="0" lvl="5" indent="-113816"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6pPr>
            <a:lvl7pPr marL="3327649" marR="0" lvl="6" indent="-113828"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7pPr>
            <a:lvl8pPr marL="3839596" marR="0" lvl="7" indent="-113842"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8pPr>
            <a:lvl9pPr marL="4351540" marR="0" lvl="8" indent="-113853"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39" name="Shape 39"/>
          <p:cNvSpPr txBox="1">
            <a:spLocks noGrp="1"/>
          </p:cNvSpPr>
          <p:nvPr>
            <p:ph type="body" idx="2"/>
          </p:nvPr>
        </p:nvSpPr>
        <p:spPr>
          <a:xfrm>
            <a:off x="457204" y="1595525"/>
            <a:ext cx="3008313" cy="4691062"/>
          </a:xfrm>
          <a:prstGeom prst="rect">
            <a:avLst/>
          </a:prstGeom>
          <a:noFill/>
          <a:ln>
            <a:noFill/>
          </a:ln>
        </p:spPr>
        <p:txBody>
          <a:bodyPr lIns="57584" tIns="57584" rIns="57584" bIns="57584" anchor="t" anchorCtr="0"/>
          <a:lstStyle>
            <a:lvl1pPr marL="0" marR="0" lvl="0" indent="0" algn="l" rtl="0">
              <a:spcBef>
                <a:spcPts val="314"/>
              </a:spcBef>
              <a:buClr>
                <a:schemeClr val="dk2"/>
              </a:buClr>
              <a:buFont typeface="Arial"/>
              <a:buNone/>
              <a:defRPr sz="1600" b="1" i="0" u="none" strike="noStrike" cap="none">
                <a:solidFill>
                  <a:schemeClr val="dk2"/>
                </a:solidFill>
                <a:latin typeface="Gill Sans"/>
                <a:ea typeface="Gill Sans"/>
                <a:cs typeface="Gill Sans"/>
                <a:sym typeface="Gill Sans"/>
              </a:defRPr>
            </a:lvl1pPr>
            <a:lvl2pPr marL="511946" marR="0" lvl="1" indent="-13" algn="l" rtl="0">
              <a:spcBef>
                <a:spcPts val="269"/>
              </a:spcBef>
              <a:buClr>
                <a:schemeClr val="dk2"/>
              </a:buClr>
              <a:buFont typeface="Arial"/>
              <a:buNone/>
              <a:defRPr sz="1300" b="0" i="0" u="none" strike="noStrike" cap="none">
                <a:solidFill>
                  <a:schemeClr val="dk2"/>
                </a:solidFill>
                <a:latin typeface="Gill Sans"/>
                <a:ea typeface="Gill Sans"/>
                <a:cs typeface="Gill Sans"/>
                <a:sym typeface="Gill Sans"/>
              </a:defRPr>
            </a:lvl2pPr>
            <a:lvl3pPr marL="1023891" marR="0" lvl="2" indent="-25" algn="l" rtl="0">
              <a:spcBef>
                <a:spcPts val="224"/>
              </a:spcBef>
              <a:buClr>
                <a:schemeClr val="dk2"/>
              </a:buClr>
              <a:buFont typeface="Arial"/>
              <a:buNone/>
              <a:defRPr sz="1100" b="0" i="0" u="none" strike="noStrike" cap="none">
                <a:solidFill>
                  <a:schemeClr val="dk2"/>
                </a:solidFill>
                <a:latin typeface="Gill Sans"/>
                <a:ea typeface="Gill Sans"/>
                <a:cs typeface="Gill Sans"/>
                <a:sym typeface="Gill Sans"/>
              </a:defRPr>
            </a:lvl3pPr>
            <a:lvl4pPr marL="1535839" marR="0" lvl="3" indent="-38"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4pPr>
            <a:lvl5pPr marL="2047785" marR="0" lvl="4" indent="-52"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5pPr>
            <a:lvl6pPr marL="2559730" marR="0" lvl="5" indent="-64"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5"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792288" y="4800601"/>
            <a:ext cx="5486400" cy="566739"/>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2200" b="0"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smtClean="0"/>
              <a:t>Click to edit Master title style</a:t>
            </a:r>
            <a:endParaRPr/>
          </a:p>
        </p:txBody>
      </p:sp>
      <p:sp>
        <p:nvSpPr>
          <p:cNvPr id="42" name="Shape 42"/>
          <p:cNvSpPr>
            <a:spLocks noGrp="1"/>
          </p:cNvSpPr>
          <p:nvPr>
            <p:ph type="pic" idx="2"/>
          </p:nvPr>
        </p:nvSpPr>
        <p:spPr>
          <a:xfrm>
            <a:off x="1792288" y="612776"/>
            <a:ext cx="5486400" cy="4114799"/>
          </a:xfrm>
          <a:prstGeom prst="rect">
            <a:avLst/>
          </a:prstGeom>
          <a:noFill/>
          <a:ln>
            <a:noFill/>
          </a:ln>
        </p:spPr>
        <p:txBody>
          <a:bodyPr lIns="57584" tIns="57584" rIns="57584" bIns="57584" anchor="t" anchorCtr="0"/>
          <a:lstStyle>
            <a:lvl1pPr marL="0" marR="0" lvl="0" indent="0" algn="l" rtl="0">
              <a:spcBef>
                <a:spcPts val="717"/>
              </a:spcBef>
              <a:buClr>
                <a:schemeClr val="dk2"/>
              </a:buClr>
              <a:buFont typeface="Arial"/>
              <a:buNone/>
              <a:defRPr sz="3600" b="1" i="0" u="none" strike="noStrike" cap="none">
                <a:solidFill>
                  <a:schemeClr val="dk2"/>
                </a:solidFill>
                <a:latin typeface="Gill Sans"/>
                <a:ea typeface="Gill Sans"/>
                <a:cs typeface="Gill Sans"/>
                <a:sym typeface="Gill Sans"/>
              </a:defRPr>
            </a:lvl1pPr>
            <a:lvl2pPr marL="511946" marR="0" lvl="1" indent="-13" algn="l" rtl="0">
              <a:spcBef>
                <a:spcPts val="627"/>
              </a:spcBef>
              <a:buClr>
                <a:schemeClr val="dk2"/>
              </a:buClr>
              <a:buFont typeface="Arial"/>
              <a:buNone/>
              <a:defRPr sz="3100" b="0" i="0" u="none" strike="noStrike" cap="none">
                <a:solidFill>
                  <a:schemeClr val="dk2"/>
                </a:solidFill>
                <a:latin typeface="Gill Sans"/>
                <a:ea typeface="Gill Sans"/>
                <a:cs typeface="Gill Sans"/>
                <a:sym typeface="Gill Sans"/>
              </a:defRPr>
            </a:lvl2pPr>
            <a:lvl3pPr marL="1023891" marR="0" lvl="2" indent="-25" algn="l" rtl="0">
              <a:spcBef>
                <a:spcPts val="537"/>
              </a:spcBef>
              <a:buClr>
                <a:schemeClr val="dk2"/>
              </a:buClr>
              <a:buFont typeface="Arial"/>
              <a:buNone/>
              <a:defRPr sz="2700" b="0" i="0" u="none" strike="noStrike" cap="none">
                <a:solidFill>
                  <a:schemeClr val="dk2"/>
                </a:solidFill>
                <a:latin typeface="Gill Sans"/>
                <a:ea typeface="Gill Sans"/>
                <a:cs typeface="Gill Sans"/>
                <a:sym typeface="Gill Sans"/>
              </a:defRPr>
            </a:lvl3pPr>
            <a:lvl4pPr marL="1535839" marR="0" lvl="3" indent="-38" algn="l"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4pPr>
            <a:lvl5pPr marL="2047785" marR="0" lvl="4" indent="-52" algn="l"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5pPr>
            <a:lvl6pPr marL="2559730" marR="0" lvl="5" indent="-64"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9pPr>
          </a:lstStyle>
          <a:p>
            <a:r>
              <a:rPr lang="en-US" smtClean="0"/>
              <a:t>Drag picture to placeholder or click icon to add</a:t>
            </a:r>
            <a:endParaRPr/>
          </a:p>
        </p:txBody>
      </p:sp>
      <p:sp>
        <p:nvSpPr>
          <p:cNvPr id="43" name="Shape 43"/>
          <p:cNvSpPr txBox="1">
            <a:spLocks noGrp="1"/>
          </p:cNvSpPr>
          <p:nvPr>
            <p:ph type="body" idx="1"/>
          </p:nvPr>
        </p:nvSpPr>
        <p:spPr>
          <a:xfrm>
            <a:off x="1792288" y="5367341"/>
            <a:ext cx="5486400" cy="804863"/>
          </a:xfrm>
          <a:prstGeom prst="rect">
            <a:avLst/>
          </a:prstGeom>
          <a:noFill/>
          <a:ln>
            <a:noFill/>
          </a:ln>
        </p:spPr>
        <p:txBody>
          <a:bodyPr lIns="57584" tIns="57584" rIns="57584" bIns="57584" anchor="t" anchorCtr="0"/>
          <a:lstStyle>
            <a:lvl1pPr marL="0" marR="0" lvl="0" indent="0" algn="l" rtl="0">
              <a:spcBef>
                <a:spcPts val="314"/>
              </a:spcBef>
              <a:buClr>
                <a:schemeClr val="dk2"/>
              </a:buClr>
              <a:buFont typeface="Arial"/>
              <a:buNone/>
              <a:defRPr sz="1600" b="0" i="0" u="none" strike="noStrike" cap="none">
                <a:solidFill>
                  <a:schemeClr val="dk2"/>
                </a:solidFill>
                <a:latin typeface="Gill Sans"/>
                <a:ea typeface="Gill Sans"/>
                <a:cs typeface="Gill Sans"/>
                <a:sym typeface="Gill Sans"/>
              </a:defRPr>
            </a:lvl1pPr>
            <a:lvl2pPr marL="511946" marR="0" lvl="1" indent="-13" algn="l" rtl="0">
              <a:spcBef>
                <a:spcPts val="269"/>
              </a:spcBef>
              <a:buClr>
                <a:schemeClr val="dk2"/>
              </a:buClr>
              <a:buFont typeface="Arial"/>
              <a:buNone/>
              <a:defRPr sz="1300" b="0" i="0" u="none" strike="noStrike" cap="none">
                <a:solidFill>
                  <a:schemeClr val="dk2"/>
                </a:solidFill>
                <a:latin typeface="Gill Sans"/>
                <a:ea typeface="Gill Sans"/>
                <a:cs typeface="Gill Sans"/>
                <a:sym typeface="Gill Sans"/>
              </a:defRPr>
            </a:lvl2pPr>
            <a:lvl3pPr marL="1023891" marR="0" lvl="2" indent="-25" algn="l" rtl="0">
              <a:spcBef>
                <a:spcPts val="224"/>
              </a:spcBef>
              <a:buClr>
                <a:schemeClr val="dk2"/>
              </a:buClr>
              <a:buFont typeface="Arial"/>
              <a:buNone/>
              <a:defRPr sz="1100" b="0" i="0" u="none" strike="noStrike" cap="none">
                <a:solidFill>
                  <a:schemeClr val="dk2"/>
                </a:solidFill>
                <a:latin typeface="Gill Sans"/>
                <a:ea typeface="Gill Sans"/>
                <a:cs typeface="Gill Sans"/>
                <a:sym typeface="Gill Sans"/>
              </a:defRPr>
            </a:lvl3pPr>
            <a:lvl4pPr marL="1535839" marR="0" lvl="3" indent="-38"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4pPr>
            <a:lvl5pPr marL="2047785" marR="0" lvl="4" indent="-52"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5pPr>
            <a:lvl6pPr marL="2559730" marR="0" lvl="5" indent="-64"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5"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1"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1" name="Shape 11" descr="Top_Bar_Background.png"/>
          <p:cNvPicPr preferRelativeResize="0"/>
          <p:nvPr/>
        </p:nvPicPr>
        <p:blipFill rotWithShape="1">
          <a:blip r:embed="rId10">
            <a:alphaModFix/>
          </a:blip>
          <a:srcRect t="-185" r="6086" b="-1"/>
          <a:stretch/>
        </p:blipFill>
        <p:spPr>
          <a:xfrm>
            <a:off x="324" y="-35996"/>
            <a:ext cx="9155328" cy="6870694"/>
          </a:xfrm>
          <a:prstGeom prst="rect">
            <a:avLst/>
          </a:prstGeom>
          <a:solidFill>
            <a:srgbClr val="FFFFFF"/>
          </a:solidFill>
          <a:ln>
            <a:noFill/>
          </a:ln>
        </p:spPr>
      </p:pic>
      <p:sp>
        <p:nvSpPr>
          <p:cNvPr id="10" name="Shape 10"/>
          <p:cNvSpPr txBox="1">
            <a:spLocks noGrp="1"/>
          </p:cNvSpPr>
          <p:nvPr>
            <p:ph type="body" idx="1"/>
          </p:nvPr>
        </p:nvSpPr>
        <p:spPr>
          <a:xfrm>
            <a:off x="457201" y="1600201"/>
            <a:ext cx="8229600" cy="4525962"/>
          </a:xfrm>
          <a:prstGeom prst="rect">
            <a:avLst/>
          </a:prstGeom>
          <a:noFill/>
          <a:ln>
            <a:noFill/>
          </a:ln>
        </p:spPr>
        <p:txBody>
          <a:bodyPr lIns="57584" tIns="57584" rIns="57584" bIns="57584" anchor="t" anchorCtr="0"/>
          <a:lstStyle>
            <a:lvl1pPr marL="609617" marR="0" lvl="0" indent="-327359"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34" marR="0" lvl="1" indent="-282228" algn="l" rtl="0">
              <a:spcBef>
                <a:spcPts val="711"/>
              </a:spcBef>
              <a:buClr>
                <a:schemeClr val="dk2"/>
              </a:buClr>
              <a:buSzPct val="98777"/>
              <a:buFont typeface="Arial"/>
              <a:buChar char="–"/>
              <a:defRPr sz="3556" b="0" i="0" u="none" strike="noStrike" cap="none">
                <a:solidFill>
                  <a:schemeClr val="dk2"/>
                </a:solidFill>
                <a:latin typeface="Gill Sans"/>
                <a:ea typeface="Gill Sans"/>
                <a:cs typeface="Gill Sans"/>
                <a:sym typeface="Gill Sans"/>
              </a:defRPr>
            </a:lvl2pPr>
            <a:lvl3pPr marL="2032050" marR="0" lvl="2" indent="-203250"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3pPr>
            <a:lvl4pPr marL="2844871" marR="0" lvl="3" indent="-237116" algn="l" rtl="0">
              <a:spcBef>
                <a:spcPts val="533"/>
              </a:spcBef>
              <a:buClr>
                <a:schemeClr val="dk2"/>
              </a:buClr>
              <a:buSzPct val="98777"/>
              <a:buFont typeface="Arial"/>
              <a:buChar char="–"/>
              <a:defRPr sz="2667" b="0" i="0" u="none" strike="noStrike" cap="none">
                <a:solidFill>
                  <a:schemeClr val="dk2"/>
                </a:solidFill>
                <a:latin typeface="Gill Sans"/>
                <a:ea typeface="Gill Sans"/>
                <a:cs typeface="Gill Sans"/>
                <a:sym typeface="Gill Sans"/>
              </a:defRPr>
            </a:lvl4pPr>
            <a:lvl5pPr marL="3657691" marR="0" lvl="4" indent="-271046" algn="l" rtl="0">
              <a:spcBef>
                <a:spcPts val="427"/>
              </a:spcBef>
              <a:buClr>
                <a:schemeClr val="dk2"/>
              </a:buClr>
              <a:buSzPct val="101571"/>
              <a:buFont typeface="Arial"/>
              <a:buChar char="»"/>
              <a:defRPr sz="2133" b="0" i="0" u="none" strike="noStrike" cap="none">
                <a:solidFill>
                  <a:schemeClr val="dk2"/>
                </a:solidFill>
                <a:latin typeface="Gill Sans"/>
                <a:ea typeface="Gill Sans"/>
                <a:cs typeface="Gill Sans"/>
                <a:sym typeface="Gill Sans"/>
              </a:defRPr>
            </a:lvl5pPr>
            <a:lvl6pPr marL="4470513" marR="0" lvl="5" indent="-18070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332" marR="0" lvl="6" indent="-180726"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153" marR="0" lvl="7" indent="-18074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972" marR="0" lvl="8" indent="-180765"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p:nvPr/>
        </p:nvSpPr>
        <p:spPr>
          <a:xfrm>
            <a:off x="903072" y="42569"/>
            <a:ext cx="4783162" cy="422423"/>
          </a:xfrm>
          <a:prstGeom prst="rect">
            <a:avLst/>
          </a:prstGeom>
          <a:noFill/>
          <a:ln>
            <a:noFill/>
          </a:ln>
        </p:spPr>
        <p:txBody>
          <a:bodyPr lIns="57584" tIns="28783" rIns="57584" bIns="28783" anchor="t" anchorCtr="0">
            <a:noAutofit/>
          </a:bodyPr>
          <a:lstStyle/>
          <a:p>
            <a:pPr marL="0" marR="0" lvl="0" indent="0" algn="l" rtl="0">
              <a:lnSpc>
                <a:spcPct val="90000"/>
              </a:lnSpc>
              <a:spcBef>
                <a:spcPts val="0"/>
              </a:spcBef>
              <a:buSzPct val="25000"/>
              <a:buNone/>
            </a:pPr>
            <a:r>
              <a:rPr lang="en-US" sz="1300" b="0" i="0" u="none" strike="noStrike" cap="none" dirty="0" smtClean="0">
                <a:solidFill>
                  <a:schemeClr val="lt1"/>
                </a:solidFill>
                <a:latin typeface="Georgia"/>
                <a:ea typeface="Georgia"/>
                <a:cs typeface="Georgia"/>
                <a:sym typeface="Georgia"/>
              </a:rPr>
              <a:t>CSC302-Introduction to Data Visualization</a:t>
            </a:r>
          </a:p>
          <a:p>
            <a:pPr marL="0" marR="0" lvl="0" indent="0" algn="l" rtl="0">
              <a:lnSpc>
                <a:spcPct val="90000"/>
              </a:lnSpc>
              <a:spcBef>
                <a:spcPts val="0"/>
              </a:spcBef>
              <a:buSzPct val="25000"/>
              <a:buNone/>
            </a:pPr>
            <a:r>
              <a:rPr lang="en-US" sz="1200" b="0" i="0" u="none" strike="noStrike" cap="none" dirty="0" smtClean="0">
                <a:solidFill>
                  <a:schemeClr val="lt1"/>
                </a:solidFill>
                <a:latin typeface="Georgia"/>
                <a:ea typeface="Georgia"/>
                <a:cs typeface="Georgia"/>
                <a:sym typeface="Georgia"/>
              </a:rPr>
              <a:t>H.</a:t>
            </a:r>
            <a:r>
              <a:rPr lang="en-US" sz="1200" b="0" i="0" u="none" strike="noStrike" cap="none" baseline="0" dirty="0" smtClean="0">
                <a:solidFill>
                  <a:schemeClr val="lt1"/>
                </a:solidFill>
                <a:latin typeface="Georgia"/>
                <a:ea typeface="Georgia"/>
                <a:cs typeface="Georgia"/>
                <a:sym typeface="Georgia"/>
              </a:rPr>
              <a:t> </a:t>
            </a:r>
            <a:r>
              <a:rPr lang="en-US" sz="1200" b="0" i="0" u="none" strike="noStrike" cap="none" baseline="0" dirty="0" err="1" smtClean="0">
                <a:solidFill>
                  <a:schemeClr val="lt1"/>
                </a:solidFill>
                <a:latin typeface="Georgia"/>
                <a:ea typeface="Georgia"/>
                <a:cs typeface="Georgia"/>
                <a:sym typeface="Georgia"/>
              </a:rPr>
              <a:t>Bisgin</a:t>
            </a:r>
            <a:endParaRPr lang="en-US" sz="1200" b="0" i="0" u="none" strike="noStrike" cap="none" dirty="0">
              <a:solidFill>
                <a:schemeClr val="lt1"/>
              </a:solidFill>
              <a:latin typeface="Georgia"/>
              <a:ea typeface="Georgia"/>
              <a:cs typeface="Georgia"/>
              <a:sym typeface="Georgia"/>
            </a:endParaRPr>
          </a:p>
        </p:txBody>
      </p:sp>
      <p:pic>
        <p:nvPicPr>
          <p:cNvPr id="2" name="Picture 1" descr="UMFLINTLogo.jpg"/>
          <p:cNvPicPr preferRelativeResize="0">
            <a:picLocks/>
          </p:cNvPicPr>
          <p:nvPr/>
        </p:nvPicPr>
        <p:blipFill>
          <a:blip r:embed="rId11">
            <a:extLst>
              <a:ext uri="{28A0092B-C50C-407E-A947-70E740481C1C}">
                <a14:useLocalDpi xmlns:a14="http://schemas.microsoft.com/office/drawing/2010/main" val="0"/>
              </a:ext>
            </a:extLst>
          </a:blip>
          <a:stretch>
            <a:fillRect/>
          </a:stretch>
        </p:blipFill>
        <p:spPr>
          <a:xfrm>
            <a:off x="324" y="7616"/>
            <a:ext cx="850392" cy="850392"/>
          </a:xfrm>
          <a:prstGeom prst="rect">
            <a:avLst/>
          </a:prstGeom>
          <a:ln>
            <a:noFill/>
          </a:ln>
          <a:effectLst>
            <a:outerShdw blurRad="190500" algn="tl" rotWithShape="0">
              <a:srgbClr val="000000">
                <a:alpha val="70000"/>
              </a:srgbClr>
            </a:outerShdw>
          </a:effectLst>
        </p:spPr>
      </p:pic>
      <p:sp>
        <p:nvSpPr>
          <p:cNvPr id="3"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lgn="r">
              <a:defRPr sz="1400" b="1">
                <a:solidFill>
                  <a:schemeClr val="bg1"/>
                </a:solidFill>
              </a:defRPr>
            </a:lvl1pPr>
          </a:lstStyle>
          <a:p>
            <a:fld id="{7AD96CEF-24A8-C74F-A613-1FCB7E72B116}"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lorbrewer2.org/%23type=sequential&amp;scheme=BuGn&amp;n=3" TargetMode="Externa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Data Visualization</a:t>
            </a:r>
            <a:br>
              <a:rPr lang="en-US" dirty="0"/>
            </a:br>
            <a:r>
              <a:rPr lang="en-US" dirty="0"/>
              <a:t/>
            </a:r>
            <a:br>
              <a:rPr lang="en-US" dirty="0"/>
            </a:br>
            <a:r>
              <a:rPr lang="en-US" sz="3200" b="0" dirty="0" smtClean="0"/>
              <a:t>Color Scales</a:t>
            </a:r>
            <a:br>
              <a:rPr lang="en-US" sz="3200" b="0" dirty="0" smtClean="0"/>
            </a:br>
            <a:r>
              <a:rPr lang="en-US" sz="3200" b="0" dirty="0" smtClean="0"/>
              <a:t>Visualization Types</a:t>
            </a:r>
            <a:endParaRPr lang="en-US" sz="3200" b="0" dirty="0"/>
          </a:p>
        </p:txBody>
      </p:sp>
      <p:sp>
        <p:nvSpPr>
          <p:cNvPr id="3" name="Subtitle 2"/>
          <p:cNvSpPr>
            <a:spLocks noGrp="1"/>
          </p:cNvSpPr>
          <p:nvPr>
            <p:ph type="subTitle" idx="1"/>
          </p:nvPr>
        </p:nvSpPr>
        <p:spPr/>
        <p:txBody>
          <a:bodyPr/>
          <a:lstStyle/>
          <a:p>
            <a:r>
              <a:rPr lang="en-US" sz="3200" dirty="0" err="1"/>
              <a:t>Halil</a:t>
            </a:r>
            <a:r>
              <a:rPr lang="en-US" sz="3200" dirty="0"/>
              <a:t> </a:t>
            </a:r>
            <a:r>
              <a:rPr lang="en-US" sz="3200" dirty="0" err="1"/>
              <a:t>Bisgin</a:t>
            </a:r>
            <a:r>
              <a:rPr lang="en-US" sz="3200" dirty="0"/>
              <a:t>, </a:t>
            </a:r>
            <a:r>
              <a:rPr lang="en-US" sz="3200" dirty="0" smtClean="0"/>
              <a:t>Ph.D.</a:t>
            </a:r>
            <a:endParaRPr lang="en-US" sz="3200" dirty="0"/>
          </a:p>
        </p:txBody>
      </p:sp>
      <p:sp>
        <p:nvSpPr>
          <p:cNvPr id="4" name="Slide Number Placeholder 3"/>
          <p:cNvSpPr>
            <a:spLocks noGrp="1"/>
          </p:cNvSpPr>
          <p:nvPr>
            <p:ph type="sldNum" sz="quarter" idx="4"/>
          </p:nvPr>
        </p:nvSpPr>
        <p:spPr>
          <a:xfrm>
            <a:off x="7010400" y="42863"/>
            <a:ext cx="2133600" cy="365125"/>
          </a:xfrm>
          <a:prstGeom prst="rect">
            <a:avLst/>
          </a:prstGeom>
        </p:spPr>
        <p:txBody>
          <a:bodyPr/>
          <a:lstStyle/>
          <a:p>
            <a:fld id="{7AD96CEF-24A8-C74F-A613-1FCB7E72B116}" type="slidenum">
              <a:rPr lang="uk-UA" smtClean="0"/>
              <a:pPr/>
              <a:t>1</a:t>
            </a:fld>
            <a:endParaRPr lang="uk-UA" dirty="0"/>
          </a:p>
        </p:txBody>
      </p:sp>
    </p:spTree>
    <p:extLst>
      <p:ext uri="{BB962C8B-B14F-4D97-AF65-F5344CB8AC3E}">
        <p14:creationId xmlns:p14="http://schemas.microsoft.com/office/powerpoint/2010/main" val="3546413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as a Tool to Highlight</a:t>
            </a:r>
          </a:p>
        </p:txBody>
      </p:sp>
      <p:sp>
        <p:nvSpPr>
          <p:cNvPr id="3" name="Text Placeholder 2"/>
          <p:cNvSpPr>
            <a:spLocks noGrp="1"/>
          </p:cNvSpPr>
          <p:nvPr>
            <p:ph type="body" idx="1"/>
          </p:nvPr>
        </p:nvSpPr>
        <p:spPr/>
        <p:txBody>
          <a:bodyPr/>
          <a:lstStyle/>
          <a:p>
            <a:r>
              <a:rPr lang="en-US" dirty="0"/>
              <a:t>E</a:t>
            </a:r>
            <a:r>
              <a:rPr lang="en-US" dirty="0" smtClean="0"/>
              <a:t>ffective </a:t>
            </a:r>
            <a:r>
              <a:rPr lang="en-US" dirty="0"/>
              <a:t>tool to highlight specific </a:t>
            </a:r>
            <a:r>
              <a:rPr lang="en-US" dirty="0" smtClean="0"/>
              <a:t>elements.</a:t>
            </a:r>
          </a:p>
          <a:p>
            <a:r>
              <a:rPr lang="en-US" dirty="0" smtClean="0"/>
              <a:t>There </a:t>
            </a:r>
            <a:r>
              <a:rPr lang="en-US" dirty="0"/>
              <a:t>may be specific </a:t>
            </a:r>
            <a:r>
              <a:rPr lang="en-US" dirty="0" smtClean="0"/>
              <a:t>categories/values </a:t>
            </a:r>
            <a:r>
              <a:rPr lang="en-US" dirty="0"/>
              <a:t>in the dataset that carry key information about the story we want to </a:t>
            </a:r>
            <a:r>
              <a:rPr lang="en-US" dirty="0" smtClean="0"/>
              <a:t>tell.</a:t>
            </a:r>
          </a:p>
          <a:p>
            <a:r>
              <a:rPr lang="en-US" dirty="0" smtClean="0"/>
              <a:t>An </a:t>
            </a:r>
            <a:r>
              <a:rPr lang="en-US" dirty="0"/>
              <a:t>easy way to achieve this emphasis is </a:t>
            </a:r>
            <a:r>
              <a:rPr lang="en-US" dirty="0">
                <a:solidFill>
                  <a:srgbClr val="008000"/>
                </a:solidFill>
              </a:rPr>
              <a:t>to color these figure elements in a color or set of colors </a:t>
            </a:r>
            <a:r>
              <a:rPr lang="en-US" dirty="0"/>
              <a:t>that vividly stand out against the rest of the figure. </a:t>
            </a:r>
            <a:endParaRPr lang="en-US" dirty="0" smtClean="0"/>
          </a:p>
          <a:p>
            <a:r>
              <a:rPr lang="en-US" dirty="0" smtClean="0"/>
              <a:t>This </a:t>
            </a:r>
            <a:r>
              <a:rPr lang="en-US" dirty="0"/>
              <a:t>effect can be achieved with </a:t>
            </a:r>
            <a:r>
              <a:rPr lang="en-US" dirty="0">
                <a:solidFill>
                  <a:srgbClr val="660066"/>
                </a:solidFill>
              </a:rPr>
              <a:t>accent color scales</a:t>
            </a:r>
            <a:r>
              <a:rPr lang="en-US" dirty="0"/>
              <a:t>, which </a:t>
            </a:r>
            <a:r>
              <a:rPr lang="en-US" dirty="0" smtClean="0"/>
              <a:t>contain </a:t>
            </a:r>
            <a:r>
              <a:rPr lang="en-US" dirty="0"/>
              <a:t>both a set of subdued colors and a matching set of stronger, darker, and/or more saturated colors</a:t>
            </a:r>
          </a:p>
        </p:txBody>
      </p:sp>
      <p:sp>
        <p:nvSpPr>
          <p:cNvPr id="4" name="Slide Number Placeholder 3"/>
          <p:cNvSpPr>
            <a:spLocks noGrp="1"/>
          </p:cNvSpPr>
          <p:nvPr>
            <p:ph type="sldNum" sz="quarter" idx="4"/>
          </p:nvPr>
        </p:nvSpPr>
        <p:spPr/>
        <p:txBody>
          <a:bodyPr/>
          <a:lstStyle/>
          <a:p>
            <a:fld id="{7AD96CEF-24A8-C74F-A613-1FCB7E72B116}" type="slidenum">
              <a:rPr lang="uk-UA" smtClean="0"/>
              <a:pPr/>
              <a:t>10</a:t>
            </a:fld>
            <a:endParaRPr lang="uk-UA" dirty="0"/>
          </a:p>
        </p:txBody>
      </p:sp>
    </p:spTree>
    <p:extLst>
      <p:ext uri="{BB962C8B-B14F-4D97-AF65-F5344CB8AC3E}">
        <p14:creationId xmlns:p14="http://schemas.microsoft.com/office/powerpoint/2010/main" val="17229178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Accent Color Scales</a:t>
            </a:r>
            <a:endParaRPr lang="en-US" dirty="0"/>
          </a:p>
        </p:txBody>
      </p:sp>
      <p:sp>
        <p:nvSpPr>
          <p:cNvPr id="3" name="Text Placeholder 2"/>
          <p:cNvSpPr>
            <a:spLocks noGrp="1"/>
          </p:cNvSpPr>
          <p:nvPr>
            <p:ph type="body" idx="1"/>
          </p:nvPr>
        </p:nvSpPr>
        <p:spPr/>
        <p:txBody>
          <a:bodyPr/>
          <a:lstStyle/>
          <a:p>
            <a:r>
              <a:rPr lang="en-US" dirty="0"/>
              <a:t>Accent color scales can be derived in several different ways: </a:t>
            </a:r>
            <a:endParaRPr lang="en-US" dirty="0" smtClean="0"/>
          </a:p>
          <a:p>
            <a:pPr lvl="1"/>
            <a:r>
              <a:rPr lang="en-US" dirty="0"/>
              <a:t>T</a:t>
            </a:r>
            <a:r>
              <a:rPr lang="en-US" dirty="0" smtClean="0"/>
              <a:t>ake </a:t>
            </a:r>
            <a:r>
              <a:rPr lang="en-US" dirty="0"/>
              <a:t>an existing color </a:t>
            </a:r>
            <a:r>
              <a:rPr lang="en-US" dirty="0" smtClean="0"/>
              <a:t>scale and </a:t>
            </a:r>
            <a:r>
              <a:rPr lang="en-US" dirty="0"/>
              <a:t>lighten and/or partially </a:t>
            </a:r>
            <a:r>
              <a:rPr lang="en-US" dirty="0" err="1"/>
              <a:t>desaturate</a:t>
            </a:r>
            <a:r>
              <a:rPr lang="en-US" dirty="0"/>
              <a:t> some colors while darkening </a:t>
            </a:r>
            <a:r>
              <a:rPr lang="en-US" dirty="0" smtClean="0"/>
              <a:t>others </a:t>
            </a:r>
            <a:r>
              <a:rPr lang="en-US" dirty="0"/>
              <a:t>(top</a:t>
            </a:r>
            <a:r>
              <a:rPr lang="en-US" dirty="0" smtClean="0"/>
              <a:t>). </a:t>
            </a:r>
          </a:p>
          <a:p>
            <a:pPr lvl="1"/>
            <a:r>
              <a:rPr lang="en-US" dirty="0"/>
              <a:t>T</a:t>
            </a:r>
            <a:r>
              <a:rPr lang="en-US" dirty="0" smtClean="0"/>
              <a:t>ake </a:t>
            </a:r>
            <a:r>
              <a:rPr lang="en-US" dirty="0"/>
              <a:t>gray values and pair them with </a:t>
            </a:r>
            <a:r>
              <a:rPr lang="en-US" dirty="0" smtClean="0"/>
              <a:t>colors </a:t>
            </a:r>
            <a:r>
              <a:rPr lang="en-US" dirty="0"/>
              <a:t>(middle</a:t>
            </a:r>
            <a:r>
              <a:rPr lang="en-US" dirty="0" smtClean="0"/>
              <a:t>).</a:t>
            </a:r>
          </a:p>
          <a:p>
            <a:pPr lvl="1"/>
            <a:r>
              <a:rPr lang="en-US" dirty="0"/>
              <a:t>U</a:t>
            </a:r>
            <a:r>
              <a:rPr lang="en-US" dirty="0" smtClean="0"/>
              <a:t>se </a:t>
            </a:r>
            <a:r>
              <a:rPr lang="en-US" dirty="0"/>
              <a:t>an existing accent color </a:t>
            </a:r>
            <a:r>
              <a:rPr lang="en-US" dirty="0" smtClean="0"/>
              <a:t>scale (</a:t>
            </a:r>
            <a:r>
              <a:rPr lang="en-US" dirty="0"/>
              <a:t>bottom</a:t>
            </a:r>
            <a:r>
              <a:rPr lang="en-US" dirty="0" smtClean="0"/>
              <a:t>).</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11</a:t>
            </a:fld>
            <a:endParaRPr lang="uk-UA" dirty="0"/>
          </a:p>
        </p:txBody>
      </p:sp>
      <p:pic>
        <p:nvPicPr>
          <p:cNvPr id="5" name="Picture 4"/>
          <p:cNvPicPr>
            <a:picLocks noChangeAspect="1"/>
          </p:cNvPicPr>
          <p:nvPr/>
        </p:nvPicPr>
        <p:blipFill>
          <a:blip r:embed="rId2"/>
          <a:stretch>
            <a:fillRect/>
          </a:stretch>
        </p:blipFill>
        <p:spPr>
          <a:xfrm>
            <a:off x="1513484" y="4115350"/>
            <a:ext cx="6226288" cy="2615041"/>
          </a:xfrm>
          <a:prstGeom prst="rect">
            <a:avLst/>
          </a:prstGeom>
        </p:spPr>
      </p:pic>
    </p:spTree>
    <p:extLst>
      <p:ext uri="{BB962C8B-B14F-4D97-AF65-F5344CB8AC3E}">
        <p14:creationId xmlns:p14="http://schemas.microsoft.com/office/powerpoint/2010/main" val="20279397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Accent Color </a:t>
            </a:r>
            <a:r>
              <a:rPr lang="en-US" dirty="0" smtClean="0"/>
              <a:t>Scales-Example</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12</a:t>
            </a:fld>
            <a:endParaRPr lang="uk-UA" dirty="0"/>
          </a:p>
        </p:txBody>
      </p:sp>
      <p:pic>
        <p:nvPicPr>
          <p:cNvPr id="6" name="Picture 5"/>
          <p:cNvPicPr>
            <a:picLocks noChangeAspect="1"/>
          </p:cNvPicPr>
          <p:nvPr/>
        </p:nvPicPr>
        <p:blipFill>
          <a:blip r:embed="rId2"/>
          <a:stretch>
            <a:fillRect/>
          </a:stretch>
        </p:blipFill>
        <p:spPr>
          <a:xfrm>
            <a:off x="527102" y="1691017"/>
            <a:ext cx="3621948" cy="4343464"/>
          </a:xfrm>
          <a:prstGeom prst="rect">
            <a:avLst/>
          </a:prstGeom>
        </p:spPr>
      </p:pic>
      <p:sp>
        <p:nvSpPr>
          <p:cNvPr id="7" name="TextBox 6"/>
          <p:cNvSpPr txBox="1"/>
          <p:nvPr/>
        </p:nvSpPr>
        <p:spPr>
          <a:xfrm>
            <a:off x="2966092" y="1835469"/>
            <a:ext cx="608005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Calibri"/>
                <a:cs typeface="Calibri"/>
              </a:rPr>
              <a:t>Highlighting two neighboring states. Fifth fastest vs. third slowest</a:t>
            </a:r>
            <a:endParaRPr lang="en-US" sz="1600" dirty="0">
              <a:latin typeface="Calibri"/>
              <a:cs typeface="Calibri"/>
            </a:endParaRPr>
          </a:p>
        </p:txBody>
      </p:sp>
      <p:pic>
        <p:nvPicPr>
          <p:cNvPr id="8" name="Picture 7"/>
          <p:cNvPicPr>
            <a:picLocks noChangeAspect="1"/>
          </p:cNvPicPr>
          <p:nvPr/>
        </p:nvPicPr>
        <p:blipFill>
          <a:blip r:embed="rId3"/>
          <a:stretch>
            <a:fillRect/>
          </a:stretch>
        </p:blipFill>
        <p:spPr>
          <a:xfrm>
            <a:off x="5172838" y="3844920"/>
            <a:ext cx="3517423" cy="2171869"/>
          </a:xfrm>
          <a:prstGeom prst="rect">
            <a:avLst/>
          </a:prstGeom>
        </p:spPr>
      </p:pic>
      <p:sp>
        <p:nvSpPr>
          <p:cNvPr id="9" name="TextBox 8"/>
          <p:cNvSpPr txBox="1"/>
          <p:nvPr/>
        </p:nvSpPr>
        <p:spPr>
          <a:xfrm>
            <a:off x="3757629" y="3431893"/>
            <a:ext cx="5375499"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sz="1600">
                <a:latin typeface="Calibri"/>
                <a:cs typeface="Calibri"/>
              </a:defRPr>
            </a:lvl1pPr>
          </a:lstStyle>
          <a:p>
            <a:pPr algn="r"/>
            <a:r>
              <a:rPr lang="en-US" dirty="0"/>
              <a:t>You can also remove color not to cause any color </a:t>
            </a:r>
            <a:r>
              <a:rPr lang="en-US" dirty="0" smtClean="0"/>
              <a:t>competition</a:t>
            </a:r>
            <a:endParaRPr lang="en-US" dirty="0"/>
          </a:p>
        </p:txBody>
      </p:sp>
    </p:spTree>
    <p:extLst>
      <p:ext uri="{BB962C8B-B14F-4D97-AF65-F5344CB8AC3E}">
        <p14:creationId xmlns:p14="http://schemas.microsoft.com/office/powerpoint/2010/main" val="18425563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Types-Amounts</a:t>
            </a:r>
            <a:endParaRPr lang="en-US" dirty="0"/>
          </a:p>
        </p:txBody>
      </p:sp>
      <p:sp>
        <p:nvSpPr>
          <p:cNvPr id="3" name="Text Placeholder 2"/>
          <p:cNvSpPr>
            <a:spLocks noGrp="1"/>
          </p:cNvSpPr>
          <p:nvPr>
            <p:ph type="body" idx="1"/>
          </p:nvPr>
        </p:nvSpPr>
        <p:spPr/>
        <p:txBody>
          <a:bodyPr/>
          <a:lstStyle/>
          <a:p>
            <a:r>
              <a:rPr lang="en-US" dirty="0"/>
              <a:t>The most common approach to visualizing amounts (i.e., numerical values shown for some set of categories) is using </a:t>
            </a:r>
            <a:r>
              <a:rPr lang="en-US" dirty="0" smtClean="0"/>
              <a:t>bars (vertically or horizontally). </a:t>
            </a:r>
          </a:p>
          <a:p>
            <a:r>
              <a:rPr lang="en-US" dirty="0" smtClean="0"/>
              <a:t>We </a:t>
            </a:r>
            <a:r>
              <a:rPr lang="en-US" dirty="0"/>
              <a:t>can also place dots at the location where the corresponding bar would </a:t>
            </a:r>
            <a:r>
              <a:rPr lang="en-US" dirty="0" smtClean="0"/>
              <a:t>end</a:t>
            </a:r>
          </a:p>
        </p:txBody>
      </p:sp>
      <p:sp>
        <p:nvSpPr>
          <p:cNvPr id="4" name="Slide Number Placeholder 3"/>
          <p:cNvSpPr>
            <a:spLocks noGrp="1"/>
          </p:cNvSpPr>
          <p:nvPr>
            <p:ph type="sldNum" sz="quarter" idx="4"/>
          </p:nvPr>
        </p:nvSpPr>
        <p:spPr/>
        <p:txBody>
          <a:bodyPr/>
          <a:lstStyle/>
          <a:p>
            <a:fld id="{7AD96CEF-24A8-C74F-A613-1FCB7E72B116}" type="slidenum">
              <a:rPr lang="uk-UA" smtClean="0"/>
              <a:pPr/>
              <a:t>13</a:t>
            </a:fld>
            <a:endParaRPr lang="uk-UA" dirty="0"/>
          </a:p>
        </p:txBody>
      </p:sp>
      <p:pic>
        <p:nvPicPr>
          <p:cNvPr id="5" name="Picture 4"/>
          <p:cNvPicPr>
            <a:picLocks noChangeAspect="1"/>
          </p:cNvPicPr>
          <p:nvPr/>
        </p:nvPicPr>
        <p:blipFill rotWithShape="1">
          <a:blip r:embed="rId2"/>
          <a:srcRect r="25232"/>
          <a:stretch/>
        </p:blipFill>
        <p:spPr>
          <a:xfrm>
            <a:off x="1304733" y="4138866"/>
            <a:ext cx="6836798" cy="2286000"/>
          </a:xfrm>
          <a:prstGeom prst="rect">
            <a:avLst/>
          </a:prstGeom>
        </p:spPr>
      </p:pic>
    </p:spTree>
    <p:extLst>
      <p:ext uri="{BB962C8B-B14F-4D97-AF65-F5344CB8AC3E}">
        <p14:creationId xmlns:p14="http://schemas.microsoft.com/office/powerpoint/2010/main" val="12520504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Types-Amounts</a:t>
            </a:r>
            <a:endParaRPr lang="en-US" dirty="0"/>
          </a:p>
        </p:txBody>
      </p:sp>
      <p:sp>
        <p:nvSpPr>
          <p:cNvPr id="3" name="Text Placeholder 2"/>
          <p:cNvSpPr>
            <a:spLocks noGrp="1"/>
          </p:cNvSpPr>
          <p:nvPr>
            <p:ph type="body" idx="1"/>
          </p:nvPr>
        </p:nvSpPr>
        <p:spPr/>
        <p:txBody>
          <a:bodyPr/>
          <a:lstStyle/>
          <a:p>
            <a:r>
              <a:rPr lang="en-US" dirty="0" smtClean="0"/>
              <a:t>For two </a:t>
            </a:r>
            <a:r>
              <a:rPr lang="en-US" dirty="0"/>
              <a:t>or more sets of categories for which we want to show amounts, we can group or stack the </a:t>
            </a:r>
            <a:r>
              <a:rPr lang="en-US" dirty="0" smtClean="0"/>
              <a:t>bars. </a:t>
            </a:r>
          </a:p>
          <a:p>
            <a:r>
              <a:rPr lang="en-US" dirty="0" smtClean="0"/>
              <a:t>We </a:t>
            </a:r>
            <a:r>
              <a:rPr lang="en-US" dirty="0"/>
              <a:t>can also map the categories onto the x and y axes and show amounts by color, via a </a:t>
            </a:r>
            <a:r>
              <a:rPr lang="en-US" dirty="0" err="1" smtClean="0"/>
              <a:t>heatmap</a:t>
            </a:r>
            <a:r>
              <a:rPr lang="en-US" dirty="0" smtClean="0"/>
              <a:t>.</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14</a:t>
            </a:fld>
            <a:endParaRPr lang="uk-UA" dirty="0"/>
          </a:p>
        </p:txBody>
      </p:sp>
      <p:grpSp>
        <p:nvGrpSpPr>
          <p:cNvPr id="7" name="Group 6"/>
          <p:cNvGrpSpPr/>
          <p:nvPr/>
        </p:nvGrpSpPr>
        <p:grpSpPr>
          <a:xfrm>
            <a:off x="1156862" y="4069134"/>
            <a:ext cx="6947520" cy="1385691"/>
            <a:chOff x="1156862" y="4069134"/>
            <a:chExt cx="6947520" cy="1385691"/>
          </a:xfrm>
        </p:grpSpPr>
        <p:pic>
          <p:nvPicPr>
            <p:cNvPr id="5" name="Picture 4"/>
            <p:cNvPicPr>
              <a:picLocks noChangeAspect="1"/>
            </p:cNvPicPr>
            <p:nvPr/>
          </p:nvPicPr>
          <p:blipFill rotWithShape="1">
            <a:blip r:embed="rId2"/>
            <a:srcRect b="50314"/>
            <a:stretch/>
          </p:blipFill>
          <p:spPr>
            <a:xfrm>
              <a:off x="1156862" y="4069134"/>
              <a:ext cx="5577731" cy="1385691"/>
            </a:xfrm>
            <a:prstGeom prst="rect">
              <a:avLst/>
            </a:prstGeom>
          </p:spPr>
        </p:pic>
        <p:pic>
          <p:nvPicPr>
            <p:cNvPr id="6" name="Picture 5"/>
            <p:cNvPicPr>
              <a:picLocks noChangeAspect="1"/>
            </p:cNvPicPr>
            <p:nvPr/>
          </p:nvPicPr>
          <p:blipFill rotWithShape="1">
            <a:blip r:embed="rId2"/>
            <a:srcRect t="50314" r="75286"/>
            <a:stretch/>
          </p:blipFill>
          <p:spPr>
            <a:xfrm>
              <a:off x="6725895" y="4069134"/>
              <a:ext cx="1378487" cy="1385691"/>
            </a:xfrm>
            <a:prstGeom prst="rect">
              <a:avLst/>
            </a:prstGeom>
          </p:spPr>
        </p:pic>
      </p:grpSp>
    </p:spTree>
    <p:extLst>
      <p:ext uri="{BB962C8B-B14F-4D97-AF65-F5344CB8AC3E}">
        <p14:creationId xmlns:p14="http://schemas.microsoft.com/office/powerpoint/2010/main" val="18891237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a:t>
            </a:r>
            <a:r>
              <a:rPr lang="en-US" dirty="0" smtClean="0"/>
              <a:t>Types-Distributions</a:t>
            </a:r>
            <a:endParaRPr lang="en-US" dirty="0"/>
          </a:p>
        </p:txBody>
      </p:sp>
      <p:sp>
        <p:nvSpPr>
          <p:cNvPr id="3" name="Text Placeholder 2"/>
          <p:cNvSpPr>
            <a:spLocks noGrp="1"/>
          </p:cNvSpPr>
          <p:nvPr>
            <p:ph type="body" idx="1"/>
          </p:nvPr>
        </p:nvSpPr>
        <p:spPr/>
        <p:txBody>
          <a:bodyPr/>
          <a:lstStyle/>
          <a:p>
            <a:r>
              <a:rPr lang="en-US" dirty="0"/>
              <a:t>Histograms and density </a:t>
            </a:r>
            <a:r>
              <a:rPr lang="en-US" dirty="0" smtClean="0"/>
              <a:t>plots provide </a:t>
            </a:r>
            <a:r>
              <a:rPr lang="en-US" dirty="0"/>
              <a:t>the most intuitive visualizations of a distribution, but both require arbitrary parameter choices and can be misleading. </a:t>
            </a:r>
            <a:endParaRPr lang="en-US" dirty="0" smtClean="0"/>
          </a:p>
          <a:p>
            <a:r>
              <a:rPr lang="en-US" dirty="0" smtClean="0"/>
              <a:t>Cumulative </a:t>
            </a:r>
            <a:r>
              <a:rPr lang="en-US" dirty="0"/>
              <a:t>densities and </a:t>
            </a:r>
            <a:r>
              <a:rPr lang="en-US" dirty="0" err="1"/>
              <a:t>quantile-quantile</a:t>
            </a:r>
            <a:r>
              <a:rPr lang="en-US" dirty="0"/>
              <a:t> (q-q) plots </a:t>
            </a:r>
            <a:r>
              <a:rPr lang="en-US" dirty="0" smtClean="0"/>
              <a:t>always </a:t>
            </a:r>
            <a:r>
              <a:rPr lang="en-US" dirty="0"/>
              <a:t>represent the data faithfully but can be more difficult to interpret.</a:t>
            </a:r>
          </a:p>
        </p:txBody>
      </p:sp>
      <p:sp>
        <p:nvSpPr>
          <p:cNvPr id="4" name="Slide Number Placeholder 3"/>
          <p:cNvSpPr>
            <a:spLocks noGrp="1"/>
          </p:cNvSpPr>
          <p:nvPr>
            <p:ph type="sldNum" sz="quarter" idx="4"/>
          </p:nvPr>
        </p:nvSpPr>
        <p:spPr/>
        <p:txBody>
          <a:bodyPr/>
          <a:lstStyle/>
          <a:p>
            <a:fld id="{7AD96CEF-24A8-C74F-A613-1FCB7E72B116}" type="slidenum">
              <a:rPr lang="uk-UA" smtClean="0"/>
              <a:pPr/>
              <a:t>15</a:t>
            </a:fld>
            <a:endParaRPr lang="uk-UA" dirty="0"/>
          </a:p>
        </p:txBody>
      </p:sp>
      <p:pic>
        <p:nvPicPr>
          <p:cNvPr id="5" name="Picture 4"/>
          <p:cNvPicPr>
            <a:picLocks noChangeAspect="1"/>
          </p:cNvPicPr>
          <p:nvPr/>
        </p:nvPicPr>
        <p:blipFill>
          <a:blip r:embed="rId2"/>
          <a:stretch>
            <a:fillRect/>
          </a:stretch>
        </p:blipFill>
        <p:spPr>
          <a:xfrm>
            <a:off x="847533" y="4845988"/>
            <a:ext cx="7839268" cy="1959817"/>
          </a:xfrm>
          <a:prstGeom prst="rect">
            <a:avLst/>
          </a:prstGeom>
        </p:spPr>
      </p:pic>
    </p:spTree>
    <p:extLst>
      <p:ext uri="{BB962C8B-B14F-4D97-AF65-F5344CB8AC3E}">
        <p14:creationId xmlns:p14="http://schemas.microsoft.com/office/powerpoint/2010/main" val="32617722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Types-Distributions</a:t>
            </a:r>
          </a:p>
        </p:txBody>
      </p:sp>
      <p:sp>
        <p:nvSpPr>
          <p:cNvPr id="3" name="Text Placeholder 2"/>
          <p:cNvSpPr>
            <a:spLocks noGrp="1"/>
          </p:cNvSpPr>
          <p:nvPr>
            <p:ph type="body" idx="1"/>
          </p:nvPr>
        </p:nvSpPr>
        <p:spPr/>
        <p:txBody>
          <a:bodyPr/>
          <a:lstStyle/>
          <a:p>
            <a:r>
              <a:rPr lang="en-US" dirty="0"/>
              <a:t>Boxplots, violin plots, strip charts, and </a:t>
            </a:r>
            <a:r>
              <a:rPr lang="en-US" dirty="0" err="1"/>
              <a:t>sina</a:t>
            </a:r>
            <a:r>
              <a:rPr lang="en-US" dirty="0"/>
              <a:t> plots are </a:t>
            </a:r>
            <a:r>
              <a:rPr lang="en-US" dirty="0" smtClean="0"/>
              <a:t>useful to </a:t>
            </a:r>
            <a:r>
              <a:rPr lang="en-US" dirty="0"/>
              <a:t>visualize many distributions at once and/</a:t>
            </a:r>
            <a:r>
              <a:rPr lang="en-US" dirty="0" smtClean="0"/>
              <a:t>or if </a:t>
            </a:r>
            <a:r>
              <a:rPr lang="en-US" dirty="0"/>
              <a:t>we are primarily interested in overall </a:t>
            </a:r>
            <a:r>
              <a:rPr lang="en-US" dirty="0" smtClean="0"/>
              <a:t>shifts. </a:t>
            </a:r>
          </a:p>
        </p:txBody>
      </p:sp>
      <p:sp>
        <p:nvSpPr>
          <p:cNvPr id="4" name="Slide Number Placeholder 3"/>
          <p:cNvSpPr>
            <a:spLocks noGrp="1"/>
          </p:cNvSpPr>
          <p:nvPr>
            <p:ph type="sldNum" sz="quarter" idx="4"/>
          </p:nvPr>
        </p:nvSpPr>
        <p:spPr/>
        <p:txBody>
          <a:bodyPr/>
          <a:lstStyle/>
          <a:p>
            <a:fld id="{7AD96CEF-24A8-C74F-A613-1FCB7E72B116}" type="slidenum">
              <a:rPr lang="uk-UA" smtClean="0"/>
              <a:pPr/>
              <a:t>16</a:t>
            </a:fld>
            <a:endParaRPr lang="uk-UA" dirty="0"/>
          </a:p>
        </p:txBody>
      </p:sp>
      <p:pic>
        <p:nvPicPr>
          <p:cNvPr id="8" name="Picture 7"/>
          <p:cNvPicPr>
            <a:picLocks noChangeAspect="1"/>
          </p:cNvPicPr>
          <p:nvPr/>
        </p:nvPicPr>
        <p:blipFill rotWithShape="1">
          <a:blip r:embed="rId2"/>
          <a:srcRect b="51823"/>
          <a:stretch/>
        </p:blipFill>
        <p:spPr>
          <a:xfrm>
            <a:off x="0" y="4208458"/>
            <a:ext cx="9144000" cy="2202635"/>
          </a:xfrm>
          <a:prstGeom prst="rect">
            <a:avLst/>
          </a:prstGeom>
        </p:spPr>
      </p:pic>
    </p:spTree>
    <p:extLst>
      <p:ext uri="{BB962C8B-B14F-4D97-AF65-F5344CB8AC3E}">
        <p14:creationId xmlns:p14="http://schemas.microsoft.com/office/powerpoint/2010/main" val="407188091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Types-Distributions</a:t>
            </a:r>
          </a:p>
        </p:txBody>
      </p:sp>
      <p:sp>
        <p:nvSpPr>
          <p:cNvPr id="3" name="Text Placeholder 2"/>
          <p:cNvSpPr>
            <a:spLocks noGrp="1"/>
          </p:cNvSpPr>
          <p:nvPr>
            <p:ph type="body" idx="1"/>
          </p:nvPr>
        </p:nvSpPr>
        <p:spPr/>
        <p:txBody>
          <a:bodyPr/>
          <a:lstStyle/>
          <a:p>
            <a:r>
              <a:rPr lang="en-US" dirty="0" smtClean="0"/>
              <a:t>Stacked </a:t>
            </a:r>
            <a:r>
              <a:rPr lang="en-US" dirty="0"/>
              <a:t>histograms and overlapping densities allow a more in-depth comparison of a smaller number of </a:t>
            </a:r>
            <a:r>
              <a:rPr lang="en-US" dirty="0" smtClean="0"/>
              <a:t>distributions.</a:t>
            </a:r>
          </a:p>
          <a:p>
            <a:pPr lvl="1"/>
            <a:r>
              <a:rPr lang="en-US" dirty="0"/>
              <a:t>C</a:t>
            </a:r>
            <a:r>
              <a:rPr lang="en-US" dirty="0" smtClean="0"/>
              <a:t>an </a:t>
            </a:r>
            <a:r>
              <a:rPr lang="en-US" dirty="0"/>
              <a:t>be difficult to interpret and are best </a:t>
            </a:r>
            <a:r>
              <a:rPr lang="en-US" dirty="0" smtClean="0"/>
              <a:t>avoided. </a:t>
            </a:r>
          </a:p>
          <a:p>
            <a:r>
              <a:rPr lang="en-US" dirty="0" smtClean="0"/>
              <a:t>Ridgeline </a:t>
            </a:r>
            <a:r>
              <a:rPr lang="en-US" dirty="0"/>
              <a:t>plots can be a useful alternative to violin plots and are often useful when visualizing </a:t>
            </a:r>
            <a:r>
              <a:rPr lang="en-US" dirty="0" smtClean="0"/>
              <a:t>many </a:t>
            </a:r>
            <a:r>
              <a:rPr lang="en-US" dirty="0"/>
              <a:t>distributions or changes in distributions over time</a:t>
            </a:r>
          </a:p>
        </p:txBody>
      </p:sp>
      <p:sp>
        <p:nvSpPr>
          <p:cNvPr id="4" name="Slide Number Placeholder 3"/>
          <p:cNvSpPr>
            <a:spLocks noGrp="1"/>
          </p:cNvSpPr>
          <p:nvPr>
            <p:ph type="sldNum" sz="quarter" idx="4"/>
          </p:nvPr>
        </p:nvSpPr>
        <p:spPr/>
        <p:txBody>
          <a:bodyPr/>
          <a:lstStyle/>
          <a:p>
            <a:fld id="{7AD96CEF-24A8-C74F-A613-1FCB7E72B116}" type="slidenum">
              <a:rPr lang="uk-UA" smtClean="0"/>
              <a:pPr/>
              <a:t>17</a:t>
            </a:fld>
            <a:endParaRPr lang="uk-UA" dirty="0"/>
          </a:p>
        </p:txBody>
      </p:sp>
      <p:pic>
        <p:nvPicPr>
          <p:cNvPr id="5" name="Picture 4"/>
          <p:cNvPicPr>
            <a:picLocks noChangeAspect="1"/>
          </p:cNvPicPr>
          <p:nvPr/>
        </p:nvPicPr>
        <p:blipFill rotWithShape="1">
          <a:blip r:embed="rId2"/>
          <a:srcRect t="51106" r="25708" b="2279"/>
          <a:stretch/>
        </p:blipFill>
        <p:spPr>
          <a:xfrm>
            <a:off x="1200350" y="4709370"/>
            <a:ext cx="6793307" cy="2131232"/>
          </a:xfrm>
          <a:prstGeom prst="rect">
            <a:avLst/>
          </a:prstGeom>
        </p:spPr>
      </p:pic>
    </p:spTree>
    <p:extLst>
      <p:ext uri="{BB962C8B-B14F-4D97-AF65-F5344CB8AC3E}">
        <p14:creationId xmlns:p14="http://schemas.microsoft.com/office/powerpoint/2010/main" val="39365449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Types</a:t>
            </a:r>
            <a:r>
              <a:rPr lang="en-US" dirty="0" smtClean="0"/>
              <a:t>-Proportions</a:t>
            </a:r>
            <a:endParaRPr lang="en-US" dirty="0"/>
          </a:p>
        </p:txBody>
      </p:sp>
      <p:sp>
        <p:nvSpPr>
          <p:cNvPr id="3" name="Text Placeholder 2"/>
          <p:cNvSpPr>
            <a:spLocks noGrp="1"/>
          </p:cNvSpPr>
          <p:nvPr>
            <p:ph type="body" idx="1"/>
          </p:nvPr>
        </p:nvSpPr>
        <p:spPr/>
        <p:txBody>
          <a:bodyPr/>
          <a:lstStyle/>
          <a:p>
            <a:r>
              <a:rPr lang="en-US" dirty="0"/>
              <a:t>Proportions can be visualized as pie </a:t>
            </a:r>
            <a:r>
              <a:rPr lang="en-US" dirty="0" smtClean="0"/>
              <a:t>charts (!), </a:t>
            </a:r>
            <a:r>
              <a:rPr lang="en-US" dirty="0"/>
              <a:t>side-by-side bars, or stacked </a:t>
            </a:r>
            <a:r>
              <a:rPr lang="en-US" dirty="0" smtClean="0"/>
              <a:t>bars. </a:t>
            </a:r>
          </a:p>
          <a:p>
            <a:r>
              <a:rPr lang="en-US" dirty="0" smtClean="0"/>
              <a:t>Pie </a:t>
            </a:r>
            <a:r>
              <a:rPr lang="en-US" dirty="0"/>
              <a:t>charts emphasize that the individual parts add up to a whole and highlight simple fractions. </a:t>
            </a:r>
            <a:endParaRPr lang="en-US" dirty="0" smtClean="0"/>
          </a:p>
          <a:p>
            <a:pPr lvl="1"/>
            <a:r>
              <a:rPr lang="en-US" dirty="0" smtClean="0"/>
              <a:t>The individual </a:t>
            </a:r>
            <a:r>
              <a:rPr lang="en-US" dirty="0"/>
              <a:t>pieces are more easily compared in side-by-side bars. </a:t>
            </a:r>
            <a:endParaRPr lang="en-US" dirty="0" smtClean="0"/>
          </a:p>
          <a:p>
            <a:r>
              <a:rPr lang="en-US" dirty="0" smtClean="0"/>
              <a:t>Stacked </a:t>
            </a:r>
            <a:r>
              <a:rPr lang="en-US" dirty="0"/>
              <a:t>bars look awkward for a single set of proportions, but can be useful when comparing multiple sets of proportions.</a:t>
            </a:r>
          </a:p>
        </p:txBody>
      </p:sp>
      <p:sp>
        <p:nvSpPr>
          <p:cNvPr id="4" name="Slide Number Placeholder 3"/>
          <p:cNvSpPr>
            <a:spLocks noGrp="1"/>
          </p:cNvSpPr>
          <p:nvPr>
            <p:ph type="sldNum" sz="quarter" idx="4"/>
          </p:nvPr>
        </p:nvSpPr>
        <p:spPr/>
        <p:txBody>
          <a:bodyPr/>
          <a:lstStyle/>
          <a:p>
            <a:fld id="{7AD96CEF-24A8-C74F-A613-1FCB7E72B116}" type="slidenum">
              <a:rPr lang="uk-UA" smtClean="0"/>
              <a:pPr/>
              <a:t>18</a:t>
            </a:fld>
            <a:endParaRPr lang="uk-UA" dirty="0"/>
          </a:p>
        </p:txBody>
      </p:sp>
      <p:pic>
        <p:nvPicPr>
          <p:cNvPr id="6" name="Picture 5"/>
          <p:cNvPicPr>
            <a:picLocks noChangeAspect="1"/>
          </p:cNvPicPr>
          <p:nvPr/>
        </p:nvPicPr>
        <p:blipFill>
          <a:blip r:embed="rId2"/>
          <a:stretch>
            <a:fillRect/>
          </a:stretch>
        </p:blipFill>
        <p:spPr>
          <a:xfrm>
            <a:off x="1284615" y="5185089"/>
            <a:ext cx="6691645" cy="1672911"/>
          </a:xfrm>
          <a:prstGeom prst="rect">
            <a:avLst/>
          </a:prstGeom>
        </p:spPr>
      </p:pic>
      <p:sp>
        <p:nvSpPr>
          <p:cNvPr id="5" name="Rectangular Callout 4"/>
          <p:cNvSpPr/>
          <p:nvPr/>
        </p:nvSpPr>
        <p:spPr>
          <a:xfrm>
            <a:off x="6825124" y="2462915"/>
            <a:ext cx="2318875" cy="1372562"/>
          </a:xfrm>
          <a:prstGeom prst="wedgeRectCallout">
            <a:avLst>
              <a:gd name="adj1" fmla="val -41420"/>
              <a:gd name="adj2" fmla="val 16198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What is a good alternative for stacked bars when there’s one set of proportions?</a:t>
            </a:r>
            <a:endParaRPr lang="en-US" dirty="0"/>
          </a:p>
        </p:txBody>
      </p:sp>
    </p:spTree>
    <p:extLst>
      <p:ext uri="{BB962C8B-B14F-4D97-AF65-F5344CB8AC3E}">
        <p14:creationId xmlns:p14="http://schemas.microsoft.com/office/powerpoint/2010/main" val="3623276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Types</a:t>
            </a:r>
            <a:r>
              <a:rPr lang="en-US" dirty="0" smtClean="0"/>
              <a:t>-Proportions</a:t>
            </a:r>
            <a:endParaRPr lang="en-US" dirty="0"/>
          </a:p>
        </p:txBody>
      </p:sp>
      <p:sp>
        <p:nvSpPr>
          <p:cNvPr id="3" name="Text Placeholder 2"/>
          <p:cNvSpPr>
            <a:spLocks noGrp="1"/>
          </p:cNvSpPr>
          <p:nvPr>
            <p:ph type="body" idx="1"/>
          </p:nvPr>
        </p:nvSpPr>
        <p:spPr/>
        <p:txBody>
          <a:bodyPr/>
          <a:lstStyle/>
          <a:p>
            <a:r>
              <a:rPr lang="en-US" dirty="0"/>
              <a:t>P</a:t>
            </a:r>
            <a:r>
              <a:rPr lang="en-US" dirty="0" smtClean="0"/>
              <a:t>ie </a:t>
            </a:r>
            <a:r>
              <a:rPr lang="en-US" dirty="0"/>
              <a:t>charts tend to be space-inefficient and often obscure </a:t>
            </a:r>
            <a:r>
              <a:rPr lang="en-US" dirty="0" smtClean="0"/>
              <a:t>relationships</a:t>
            </a:r>
            <a:r>
              <a:rPr lang="en-US" dirty="0"/>
              <a:t> </a:t>
            </a:r>
            <a:r>
              <a:rPr lang="en-US" dirty="0" smtClean="0"/>
              <a:t>when </a:t>
            </a:r>
            <a:r>
              <a:rPr lang="en-US" dirty="0"/>
              <a:t>visualizing multiple </a:t>
            </a:r>
            <a:r>
              <a:rPr lang="en-US" dirty="0" smtClean="0"/>
              <a:t>sets.</a:t>
            </a:r>
          </a:p>
          <a:p>
            <a:r>
              <a:rPr lang="en-US" dirty="0" smtClean="0"/>
              <a:t>Grouped </a:t>
            </a:r>
            <a:r>
              <a:rPr lang="en-US" dirty="0"/>
              <a:t>bars work well as long as the number of conditions compared is moderate, and stacked bars can work for large numbers of conditions. </a:t>
            </a:r>
            <a:endParaRPr lang="en-US" dirty="0" smtClean="0"/>
          </a:p>
          <a:p>
            <a:r>
              <a:rPr lang="en-US" dirty="0" smtClean="0"/>
              <a:t>Stacked densities are </a:t>
            </a:r>
            <a:r>
              <a:rPr lang="en-US" dirty="0"/>
              <a:t>appropriate when the proportions change along a continuous variable.</a:t>
            </a:r>
          </a:p>
        </p:txBody>
      </p:sp>
      <p:sp>
        <p:nvSpPr>
          <p:cNvPr id="4" name="Slide Number Placeholder 3"/>
          <p:cNvSpPr>
            <a:spLocks noGrp="1"/>
          </p:cNvSpPr>
          <p:nvPr>
            <p:ph type="sldNum" sz="quarter" idx="4"/>
          </p:nvPr>
        </p:nvSpPr>
        <p:spPr/>
        <p:txBody>
          <a:bodyPr/>
          <a:lstStyle/>
          <a:p>
            <a:fld id="{7AD96CEF-24A8-C74F-A613-1FCB7E72B116}" type="slidenum">
              <a:rPr lang="uk-UA" smtClean="0"/>
              <a:pPr/>
              <a:t>19</a:t>
            </a:fld>
            <a:endParaRPr lang="uk-UA" dirty="0"/>
          </a:p>
        </p:txBody>
      </p:sp>
      <p:pic>
        <p:nvPicPr>
          <p:cNvPr id="5" name="Picture 4"/>
          <p:cNvPicPr>
            <a:picLocks noChangeAspect="1"/>
          </p:cNvPicPr>
          <p:nvPr/>
        </p:nvPicPr>
        <p:blipFill>
          <a:blip r:embed="rId2"/>
          <a:stretch>
            <a:fillRect/>
          </a:stretch>
        </p:blipFill>
        <p:spPr>
          <a:xfrm>
            <a:off x="739348" y="4974834"/>
            <a:ext cx="7428278" cy="1857070"/>
          </a:xfrm>
          <a:prstGeom prst="rect">
            <a:avLst/>
          </a:prstGeom>
        </p:spPr>
      </p:pic>
    </p:spTree>
    <p:extLst>
      <p:ext uri="{BB962C8B-B14F-4D97-AF65-F5344CB8AC3E}">
        <p14:creationId xmlns:p14="http://schemas.microsoft.com/office/powerpoint/2010/main" val="97778304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Color Scales</a:t>
            </a:r>
            <a:endParaRPr lang="en-US" dirty="0"/>
          </a:p>
        </p:txBody>
      </p:sp>
      <p:sp>
        <p:nvSpPr>
          <p:cNvPr id="7" name="Text Placeholder 6"/>
          <p:cNvSpPr>
            <a:spLocks noGrp="1"/>
          </p:cNvSpPr>
          <p:nvPr>
            <p:ph type="body" idx="1"/>
          </p:nvPr>
        </p:nvSpPr>
        <p:spPr/>
        <p:txBody>
          <a:bodyPr/>
          <a:lstStyle/>
          <a:p>
            <a:r>
              <a:rPr lang="en-US" dirty="0" smtClean="0"/>
              <a:t>We </a:t>
            </a:r>
            <a:r>
              <a:rPr lang="en-US" dirty="0"/>
              <a:t>can use color </a:t>
            </a:r>
            <a:endParaRPr lang="en-US" dirty="0" smtClean="0"/>
          </a:p>
          <a:p>
            <a:pPr lvl="1"/>
            <a:r>
              <a:rPr lang="en-US" dirty="0" smtClean="0"/>
              <a:t>to </a:t>
            </a:r>
            <a:r>
              <a:rPr lang="en-US" dirty="0"/>
              <a:t>distinguish groups of data from each other, </a:t>
            </a:r>
            <a:endParaRPr lang="en-US" dirty="0" smtClean="0"/>
          </a:p>
          <a:p>
            <a:pPr lvl="1"/>
            <a:r>
              <a:rPr lang="en-US" dirty="0" smtClean="0"/>
              <a:t>to </a:t>
            </a:r>
            <a:r>
              <a:rPr lang="en-US" dirty="0"/>
              <a:t>represent data values, and </a:t>
            </a:r>
            <a:endParaRPr lang="en-US" dirty="0" smtClean="0"/>
          </a:p>
          <a:p>
            <a:pPr lvl="1"/>
            <a:r>
              <a:rPr lang="en-US" dirty="0" smtClean="0"/>
              <a:t>to </a:t>
            </a:r>
            <a:r>
              <a:rPr lang="en-US" dirty="0"/>
              <a:t>highlight. </a:t>
            </a:r>
            <a:endParaRPr lang="en-US" dirty="0" smtClean="0"/>
          </a:p>
          <a:p>
            <a:r>
              <a:rPr lang="en-US" dirty="0" smtClean="0"/>
              <a:t>The </a:t>
            </a:r>
            <a:r>
              <a:rPr lang="en-US" dirty="0"/>
              <a:t>types of colors we use and the way in which we use them are quite different for these three cases.</a:t>
            </a:r>
          </a:p>
        </p:txBody>
      </p:sp>
      <p:sp>
        <p:nvSpPr>
          <p:cNvPr id="4" name="Slide Number Placeholder 3"/>
          <p:cNvSpPr>
            <a:spLocks noGrp="1"/>
          </p:cNvSpPr>
          <p:nvPr>
            <p:ph type="sldNum" sz="quarter" idx="4"/>
          </p:nvPr>
        </p:nvSpPr>
        <p:spPr>
          <a:prstGeom prst="rect">
            <a:avLst/>
          </a:prstGeom>
        </p:spPr>
        <p:txBody>
          <a:bodyPr/>
          <a:lstStyle/>
          <a:p>
            <a:fld id="{7AD96CEF-24A8-C74F-A613-1FCB7E72B116}" type="slidenum">
              <a:rPr lang="uk-UA" smtClean="0"/>
              <a:pPr/>
              <a:t>2</a:t>
            </a:fld>
            <a:endParaRPr lang="uk-UA" dirty="0"/>
          </a:p>
        </p:txBody>
      </p:sp>
    </p:spTree>
    <p:extLst>
      <p:ext uri="{BB962C8B-B14F-4D97-AF65-F5344CB8AC3E}">
        <p14:creationId xmlns:p14="http://schemas.microsoft.com/office/powerpoint/2010/main" val="2915911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r="24946"/>
          <a:stretch/>
        </p:blipFill>
        <p:spPr>
          <a:xfrm>
            <a:off x="2222709" y="4902064"/>
            <a:ext cx="5812904" cy="1936253"/>
          </a:xfrm>
          <a:prstGeom prst="rect">
            <a:avLst/>
          </a:prstGeom>
        </p:spPr>
      </p:pic>
      <p:sp>
        <p:nvSpPr>
          <p:cNvPr id="2" name="Title 1"/>
          <p:cNvSpPr>
            <a:spLocks noGrp="1"/>
          </p:cNvSpPr>
          <p:nvPr>
            <p:ph type="title"/>
          </p:nvPr>
        </p:nvSpPr>
        <p:spPr/>
        <p:txBody>
          <a:bodyPr/>
          <a:lstStyle/>
          <a:p>
            <a:r>
              <a:rPr lang="en-US" dirty="0"/>
              <a:t>Visualization Types</a:t>
            </a:r>
            <a:r>
              <a:rPr lang="en-US" dirty="0" smtClean="0"/>
              <a:t>-Proportions</a:t>
            </a:r>
            <a:endParaRPr lang="en-US" dirty="0"/>
          </a:p>
        </p:txBody>
      </p:sp>
      <p:sp>
        <p:nvSpPr>
          <p:cNvPr id="3" name="Text Placeholder 2"/>
          <p:cNvSpPr>
            <a:spLocks noGrp="1"/>
          </p:cNvSpPr>
          <p:nvPr>
            <p:ph type="body" idx="1"/>
          </p:nvPr>
        </p:nvSpPr>
        <p:spPr/>
        <p:txBody>
          <a:bodyPr/>
          <a:lstStyle/>
          <a:p>
            <a:r>
              <a:rPr lang="en-US" dirty="0" smtClean="0"/>
              <a:t>Proportions can be based on multiple </a:t>
            </a:r>
            <a:r>
              <a:rPr lang="en-US" dirty="0"/>
              <a:t>grouping </a:t>
            </a:r>
            <a:r>
              <a:rPr lang="en-US" dirty="0" smtClean="0"/>
              <a:t>variables. (survivors from Titanic: gender vs. class)</a:t>
            </a:r>
          </a:p>
          <a:p>
            <a:pPr lvl="1"/>
            <a:r>
              <a:rPr lang="en-US" dirty="0" smtClean="0">
                <a:solidFill>
                  <a:srgbClr val="660066"/>
                </a:solidFill>
              </a:rPr>
              <a:t>Mosaic plots</a:t>
            </a:r>
            <a:r>
              <a:rPr lang="en-US" dirty="0">
                <a:solidFill>
                  <a:srgbClr val="660066"/>
                </a:solidFill>
              </a:rPr>
              <a:t>:</a:t>
            </a:r>
            <a:r>
              <a:rPr lang="en-US" dirty="0" smtClean="0"/>
              <a:t> every </a:t>
            </a:r>
            <a:r>
              <a:rPr lang="en-US" dirty="0"/>
              <a:t>level of one grouping variable can be combined with every level of another grouping </a:t>
            </a:r>
            <a:r>
              <a:rPr lang="en-US" dirty="0" smtClean="0"/>
              <a:t>variable.</a:t>
            </a:r>
          </a:p>
          <a:p>
            <a:pPr lvl="1"/>
            <a:r>
              <a:rPr lang="en-US" dirty="0" err="1">
                <a:solidFill>
                  <a:srgbClr val="660066"/>
                </a:solidFill>
              </a:rPr>
              <a:t>Treemaps</a:t>
            </a:r>
            <a:r>
              <a:rPr lang="en-US" dirty="0">
                <a:solidFill>
                  <a:srgbClr val="660066"/>
                </a:solidFill>
              </a:rPr>
              <a:t>: </a:t>
            </a:r>
            <a:r>
              <a:rPr lang="en-US" dirty="0" smtClean="0"/>
              <a:t>do </a:t>
            </a:r>
            <a:r>
              <a:rPr lang="en-US" dirty="0"/>
              <a:t>not make such an </a:t>
            </a:r>
            <a:r>
              <a:rPr lang="en-US" dirty="0" smtClean="0"/>
              <a:t>assumptions and work </a:t>
            </a:r>
            <a:r>
              <a:rPr lang="en-US" dirty="0"/>
              <a:t>well even if the subdivisions of one group are entirely distinct from the subdivisions of another. </a:t>
            </a:r>
            <a:endParaRPr lang="en-US" dirty="0" smtClean="0"/>
          </a:p>
          <a:p>
            <a:pPr lvl="1"/>
            <a:r>
              <a:rPr lang="en-US" dirty="0">
                <a:solidFill>
                  <a:srgbClr val="660066"/>
                </a:solidFill>
              </a:rPr>
              <a:t>Parallel sets: </a:t>
            </a:r>
            <a:r>
              <a:rPr lang="en-US" dirty="0"/>
              <a:t>work better </a:t>
            </a:r>
            <a:r>
              <a:rPr lang="en-US" dirty="0" smtClean="0"/>
              <a:t>when </a:t>
            </a:r>
            <a:r>
              <a:rPr lang="en-US" dirty="0"/>
              <a:t>there are more than two grouping variables.</a:t>
            </a:r>
          </a:p>
        </p:txBody>
      </p:sp>
      <p:sp>
        <p:nvSpPr>
          <p:cNvPr id="4" name="Slide Number Placeholder 3"/>
          <p:cNvSpPr>
            <a:spLocks noGrp="1"/>
          </p:cNvSpPr>
          <p:nvPr>
            <p:ph type="sldNum" sz="quarter" idx="4"/>
          </p:nvPr>
        </p:nvSpPr>
        <p:spPr/>
        <p:txBody>
          <a:bodyPr/>
          <a:lstStyle/>
          <a:p>
            <a:fld id="{7AD96CEF-24A8-C74F-A613-1FCB7E72B116}" type="slidenum">
              <a:rPr lang="uk-UA" smtClean="0"/>
              <a:pPr/>
              <a:t>20</a:t>
            </a:fld>
            <a:endParaRPr lang="uk-UA" dirty="0"/>
          </a:p>
        </p:txBody>
      </p:sp>
    </p:spTree>
    <p:extLst>
      <p:ext uri="{BB962C8B-B14F-4D97-AF65-F5344CB8AC3E}">
        <p14:creationId xmlns:p14="http://schemas.microsoft.com/office/powerpoint/2010/main" val="153155330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Types</a:t>
            </a:r>
            <a:r>
              <a:rPr lang="en-US" dirty="0" smtClean="0"/>
              <a:t>-</a:t>
            </a:r>
            <a:r>
              <a:rPr lang="en-US" i="1" dirty="0" smtClean="0"/>
              <a:t>x-y relationships</a:t>
            </a:r>
            <a:endParaRPr lang="en-US" i="1" dirty="0"/>
          </a:p>
        </p:txBody>
      </p:sp>
      <p:sp>
        <p:nvSpPr>
          <p:cNvPr id="3" name="Text Placeholder 2"/>
          <p:cNvSpPr>
            <a:spLocks noGrp="1"/>
          </p:cNvSpPr>
          <p:nvPr>
            <p:ph type="body" idx="1"/>
          </p:nvPr>
        </p:nvSpPr>
        <p:spPr>
          <a:xfrm>
            <a:off x="457200" y="1643200"/>
            <a:ext cx="8554151" cy="4391281"/>
          </a:xfrm>
        </p:spPr>
        <p:txBody>
          <a:bodyPr/>
          <a:lstStyle/>
          <a:p>
            <a:r>
              <a:rPr lang="en-US" dirty="0"/>
              <a:t>Scatterplots </a:t>
            </a:r>
            <a:r>
              <a:rPr lang="en-US" dirty="0" smtClean="0"/>
              <a:t>represent </a:t>
            </a:r>
            <a:r>
              <a:rPr lang="en-US" dirty="0"/>
              <a:t>the archetypical visualization </a:t>
            </a:r>
            <a:r>
              <a:rPr lang="en-US" dirty="0" smtClean="0"/>
              <a:t>to </a:t>
            </a:r>
            <a:r>
              <a:rPr lang="en-US" dirty="0"/>
              <a:t>show </a:t>
            </a:r>
            <a:r>
              <a:rPr lang="en-US" dirty="0" smtClean="0"/>
              <a:t>x-y relationships. </a:t>
            </a:r>
          </a:p>
          <a:p>
            <a:r>
              <a:rPr lang="en-US" dirty="0" smtClean="0"/>
              <a:t>Bubble chart: a variant of scatterplot that maps one variable to the dot size.</a:t>
            </a:r>
          </a:p>
          <a:p>
            <a:r>
              <a:rPr lang="en-US" dirty="0" smtClean="0"/>
              <a:t>For the same </a:t>
            </a:r>
            <a:r>
              <a:rPr lang="en-US" dirty="0"/>
              <a:t>units, it </a:t>
            </a:r>
            <a:r>
              <a:rPr lang="en-US" dirty="0" smtClean="0"/>
              <a:t>is helpful </a:t>
            </a:r>
            <a:r>
              <a:rPr lang="en-US" dirty="0"/>
              <a:t>to add </a:t>
            </a:r>
            <a:r>
              <a:rPr lang="en-US" dirty="0" smtClean="0"/>
              <a:t>a diagonal line.</a:t>
            </a:r>
          </a:p>
          <a:p>
            <a:r>
              <a:rPr lang="en-US" dirty="0" smtClean="0"/>
              <a:t>Paired </a:t>
            </a:r>
            <a:r>
              <a:rPr lang="en-US" dirty="0"/>
              <a:t>data can also be shown as a </a:t>
            </a:r>
            <a:r>
              <a:rPr lang="en-US" dirty="0" smtClean="0"/>
              <a:t>slope graph.</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21</a:t>
            </a:fld>
            <a:endParaRPr lang="uk-UA" dirty="0"/>
          </a:p>
        </p:txBody>
      </p:sp>
      <p:pic>
        <p:nvPicPr>
          <p:cNvPr id="5" name="Picture 4"/>
          <p:cNvPicPr>
            <a:picLocks noChangeAspect="1"/>
          </p:cNvPicPr>
          <p:nvPr/>
        </p:nvPicPr>
        <p:blipFill>
          <a:blip r:embed="rId2"/>
          <a:stretch>
            <a:fillRect/>
          </a:stretch>
        </p:blipFill>
        <p:spPr>
          <a:xfrm>
            <a:off x="26094" y="4658988"/>
            <a:ext cx="9144000" cy="2286000"/>
          </a:xfrm>
          <a:prstGeom prst="rect">
            <a:avLst/>
          </a:prstGeom>
        </p:spPr>
      </p:pic>
    </p:spTree>
    <p:extLst>
      <p:ext uri="{BB962C8B-B14F-4D97-AF65-F5344CB8AC3E}">
        <p14:creationId xmlns:p14="http://schemas.microsoft.com/office/powerpoint/2010/main" val="38549673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Types-</a:t>
            </a:r>
            <a:r>
              <a:rPr lang="en-US" i="1" dirty="0"/>
              <a:t>x-y relationships</a:t>
            </a:r>
            <a:endParaRPr lang="en-US" dirty="0"/>
          </a:p>
        </p:txBody>
      </p:sp>
      <p:sp>
        <p:nvSpPr>
          <p:cNvPr id="3" name="Text Placeholder 2"/>
          <p:cNvSpPr>
            <a:spLocks noGrp="1"/>
          </p:cNvSpPr>
          <p:nvPr>
            <p:ph type="body" idx="1"/>
          </p:nvPr>
        </p:nvSpPr>
        <p:spPr/>
        <p:txBody>
          <a:bodyPr/>
          <a:lstStyle/>
          <a:p>
            <a:r>
              <a:rPr lang="en-US" dirty="0" smtClean="0"/>
              <a:t>For large numbers of points, regular </a:t>
            </a:r>
            <a:r>
              <a:rPr lang="en-US" dirty="0"/>
              <a:t>scatterplots can become uninformative due to </a:t>
            </a:r>
            <a:r>
              <a:rPr lang="en-US" dirty="0" err="1"/>
              <a:t>overplotting</a:t>
            </a:r>
            <a:r>
              <a:rPr lang="en-US" dirty="0"/>
              <a:t>. </a:t>
            </a:r>
            <a:r>
              <a:rPr lang="en-US" dirty="0" smtClean="0"/>
              <a:t>Alternatives:</a:t>
            </a:r>
          </a:p>
          <a:p>
            <a:pPr lvl="1"/>
            <a:r>
              <a:rPr lang="en-US" dirty="0" smtClean="0"/>
              <a:t>contour </a:t>
            </a:r>
            <a:r>
              <a:rPr lang="en-US" dirty="0"/>
              <a:t>lines, 2D bins, or hex </a:t>
            </a:r>
            <a:r>
              <a:rPr lang="en-US" dirty="0" smtClean="0"/>
              <a:t>bins. </a:t>
            </a:r>
          </a:p>
          <a:p>
            <a:r>
              <a:rPr lang="en-US" dirty="0" smtClean="0"/>
              <a:t>When there are more </a:t>
            </a:r>
            <a:r>
              <a:rPr lang="en-US" dirty="0"/>
              <a:t>than </a:t>
            </a:r>
            <a:r>
              <a:rPr lang="en-US" dirty="0" smtClean="0"/>
              <a:t>two quantities, correlation coefficients can be visualized </a:t>
            </a:r>
            <a:r>
              <a:rPr lang="en-US" dirty="0"/>
              <a:t>in the form of a </a:t>
            </a:r>
            <a:r>
              <a:rPr lang="en-US" dirty="0" err="1"/>
              <a:t>correlogram</a:t>
            </a:r>
            <a:r>
              <a:rPr lang="en-US" dirty="0"/>
              <a:t> instead of the underlying raw </a:t>
            </a:r>
            <a:r>
              <a:rPr lang="en-US" dirty="0" smtClean="0"/>
              <a:t>data.</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22</a:t>
            </a:fld>
            <a:endParaRPr lang="uk-UA" dirty="0"/>
          </a:p>
        </p:txBody>
      </p:sp>
      <p:pic>
        <p:nvPicPr>
          <p:cNvPr id="5" name="Picture 4"/>
          <p:cNvPicPr>
            <a:picLocks noChangeAspect="1"/>
          </p:cNvPicPr>
          <p:nvPr/>
        </p:nvPicPr>
        <p:blipFill>
          <a:blip r:embed="rId2"/>
          <a:stretch>
            <a:fillRect/>
          </a:stretch>
        </p:blipFill>
        <p:spPr>
          <a:xfrm>
            <a:off x="665804" y="4778524"/>
            <a:ext cx="8120636" cy="2030159"/>
          </a:xfrm>
          <a:prstGeom prst="rect">
            <a:avLst/>
          </a:prstGeom>
        </p:spPr>
      </p:pic>
    </p:spTree>
    <p:extLst>
      <p:ext uri="{BB962C8B-B14F-4D97-AF65-F5344CB8AC3E}">
        <p14:creationId xmlns:p14="http://schemas.microsoft.com/office/powerpoint/2010/main" val="27113345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r="24760"/>
          <a:stretch/>
        </p:blipFill>
        <p:spPr>
          <a:xfrm>
            <a:off x="2859222" y="4758990"/>
            <a:ext cx="6301736" cy="2093873"/>
          </a:xfrm>
          <a:prstGeom prst="rect">
            <a:avLst/>
          </a:prstGeom>
        </p:spPr>
      </p:pic>
      <p:sp>
        <p:nvSpPr>
          <p:cNvPr id="2" name="Title 1"/>
          <p:cNvSpPr>
            <a:spLocks noGrp="1"/>
          </p:cNvSpPr>
          <p:nvPr>
            <p:ph type="title"/>
          </p:nvPr>
        </p:nvSpPr>
        <p:spPr/>
        <p:txBody>
          <a:bodyPr/>
          <a:lstStyle/>
          <a:p>
            <a:r>
              <a:rPr lang="en-US" dirty="0"/>
              <a:t>Visualization Types-</a:t>
            </a:r>
            <a:r>
              <a:rPr lang="en-US" i="1" dirty="0"/>
              <a:t>x-y relationships</a:t>
            </a:r>
            <a:endParaRPr lang="en-US" dirty="0"/>
          </a:p>
        </p:txBody>
      </p:sp>
      <p:sp>
        <p:nvSpPr>
          <p:cNvPr id="3" name="Text Placeholder 2"/>
          <p:cNvSpPr>
            <a:spLocks noGrp="1"/>
          </p:cNvSpPr>
          <p:nvPr>
            <p:ph type="body" idx="1"/>
          </p:nvPr>
        </p:nvSpPr>
        <p:spPr/>
        <p:txBody>
          <a:bodyPr/>
          <a:lstStyle/>
          <a:p>
            <a:r>
              <a:rPr lang="en-US" dirty="0"/>
              <a:t>L</a:t>
            </a:r>
            <a:r>
              <a:rPr lang="en-US" dirty="0" smtClean="0"/>
              <a:t>ine graphs: when </a:t>
            </a:r>
            <a:r>
              <a:rPr lang="en-US" i="1" dirty="0" smtClean="0"/>
              <a:t>x</a:t>
            </a:r>
            <a:r>
              <a:rPr lang="en-US" dirty="0" smtClean="0"/>
              <a:t> represents </a:t>
            </a:r>
            <a:r>
              <a:rPr lang="en-US" dirty="0"/>
              <a:t>time or a strictly increasing quantity such as a treatment </a:t>
            </a:r>
            <a:r>
              <a:rPr lang="en-US" dirty="0" smtClean="0"/>
              <a:t>dose.</a:t>
            </a:r>
          </a:p>
          <a:p>
            <a:r>
              <a:rPr lang="en-US" dirty="0" smtClean="0"/>
              <a:t>Connected scatterplot: when a </a:t>
            </a:r>
            <a:r>
              <a:rPr lang="en-US" dirty="0"/>
              <a:t>temporal sequence of two response </a:t>
            </a:r>
            <a:r>
              <a:rPr lang="en-US" dirty="0" smtClean="0"/>
              <a:t>variables.</a:t>
            </a:r>
          </a:p>
          <a:p>
            <a:pPr lvl="1"/>
            <a:r>
              <a:rPr lang="en-US" dirty="0" smtClean="0"/>
              <a:t>1) </a:t>
            </a:r>
            <a:r>
              <a:rPr lang="en-US" dirty="0"/>
              <a:t>plot the two response variables in a </a:t>
            </a:r>
            <a:r>
              <a:rPr lang="en-US" dirty="0" smtClean="0"/>
              <a:t>scatterplot, 2) </a:t>
            </a:r>
            <a:r>
              <a:rPr lang="en-US" dirty="0"/>
              <a:t>connect dots corresponding to adjacent time </a:t>
            </a:r>
            <a:r>
              <a:rPr lang="en-US" dirty="0" smtClean="0"/>
              <a:t>points. </a:t>
            </a:r>
          </a:p>
          <a:p>
            <a:r>
              <a:rPr lang="en-US" dirty="0" smtClean="0"/>
              <a:t>We </a:t>
            </a:r>
            <a:r>
              <a:rPr lang="en-US" dirty="0"/>
              <a:t>can use smooth lines to represent trends in a larger </a:t>
            </a:r>
            <a:r>
              <a:rPr lang="en-US" dirty="0" smtClean="0"/>
              <a:t>dataset.</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23</a:t>
            </a:fld>
            <a:endParaRPr lang="uk-UA" dirty="0"/>
          </a:p>
        </p:txBody>
      </p:sp>
    </p:spTree>
    <p:extLst>
      <p:ext uri="{BB962C8B-B14F-4D97-AF65-F5344CB8AC3E}">
        <p14:creationId xmlns:p14="http://schemas.microsoft.com/office/powerpoint/2010/main" val="279240923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a:t>
            </a:r>
            <a:r>
              <a:rPr lang="en-US" dirty="0" smtClean="0"/>
              <a:t>Types-Geospatial Data</a:t>
            </a:r>
            <a:endParaRPr lang="en-US" dirty="0"/>
          </a:p>
        </p:txBody>
      </p:sp>
      <p:sp>
        <p:nvSpPr>
          <p:cNvPr id="3" name="Text Placeholder 2"/>
          <p:cNvSpPr>
            <a:spLocks noGrp="1"/>
          </p:cNvSpPr>
          <p:nvPr>
            <p:ph type="body" idx="1"/>
          </p:nvPr>
        </p:nvSpPr>
        <p:spPr/>
        <p:txBody>
          <a:bodyPr/>
          <a:lstStyle/>
          <a:p>
            <a:r>
              <a:rPr lang="en-US" dirty="0"/>
              <a:t>G</a:t>
            </a:r>
            <a:r>
              <a:rPr lang="en-US" dirty="0" smtClean="0"/>
              <a:t>eospatial </a:t>
            </a:r>
            <a:r>
              <a:rPr lang="en-US" dirty="0"/>
              <a:t>data </a:t>
            </a:r>
            <a:r>
              <a:rPr lang="en-US" dirty="0" smtClean="0"/>
              <a:t>visualized </a:t>
            </a:r>
            <a:r>
              <a:rPr lang="en-US" dirty="0"/>
              <a:t>in the form of a </a:t>
            </a:r>
            <a:r>
              <a:rPr lang="en-US" dirty="0" smtClean="0"/>
              <a:t>map. </a:t>
            </a:r>
          </a:p>
          <a:p>
            <a:r>
              <a:rPr lang="en-US" dirty="0" smtClean="0"/>
              <a:t>A </a:t>
            </a:r>
            <a:r>
              <a:rPr lang="en-US" dirty="0"/>
              <a:t>map takes coordinates on the globe and projects them onto a flat </a:t>
            </a:r>
            <a:r>
              <a:rPr lang="en-US" dirty="0" smtClean="0"/>
              <a:t>surface</a:t>
            </a:r>
            <a:r>
              <a:rPr lang="en-US" dirty="0"/>
              <a:t> </a:t>
            </a:r>
            <a:r>
              <a:rPr lang="en-US" dirty="0" smtClean="0"/>
              <a:t>(2D representation). </a:t>
            </a:r>
          </a:p>
          <a:p>
            <a:pPr lvl="1"/>
            <a:r>
              <a:rPr lang="en-US" dirty="0"/>
              <a:t>W</a:t>
            </a:r>
            <a:r>
              <a:rPr lang="en-US" dirty="0" smtClean="0"/>
              <a:t>e </a:t>
            </a:r>
            <a:r>
              <a:rPr lang="en-US" dirty="0"/>
              <a:t>can show data values in different regions by coloring those regions in the map according to the </a:t>
            </a:r>
            <a:r>
              <a:rPr lang="en-US" dirty="0" smtClean="0"/>
              <a:t>data (</a:t>
            </a:r>
            <a:r>
              <a:rPr lang="en-US" dirty="0" err="1" smtClean="0">
                <a:solidFill>
                  <a:srgbClr val="660066"/>
                </a:solidFill>
              </a:rPr>
              <a:t>choropleth</a:t>
            </a:r>
            <a:r>
              <a:rPr lang="en-US" dirty="0" smtClean="0"/>
              <a:t>). </a:t>
            </a:r>
          </a:p>
          <a:p>
            <a:pPr lvl="1"/>
            <a:r>
              <a:rPr lang="en-US" dirty="0" smtClean="0"/>
              <a:t>It may also </a:t>
            </a:r>
            <a:r>
              <a:rPr lang="en-US" dirty="0"/>
              <a:t>be helpful to distort the different regions according to some other quantity (e.g., population number) or simplify each region into a </a:t>
            </a:r>
            <a:r>
              <a:rPr lang="en-US" dirty="0" smtClean="0"/>
              <a:t>square (</a:t>
            </a:r>
            <a:r>
              <a:rPr lang="en-US" dirty="0" smtClean="0">
                <a:solidFill>
                  <a:srgbClr val="660066"/>
                </a:solidFill>
              </a:rPr>
              <a:t>cartograms</a:t>
            </a:r>
            <a:r>
              <a:rPr lang="en-US" dirty="0" smtClean="0"/>
              <a:t>)</a:t>
            </a:r>
            <a:r>
              <a:rPr lang="en-US" dirty="0"/>
              <a:t>.</a:t>
            </a:r>
          </a:p>
          <a:p>
            <a:endParaRPr lang="en-US" dirty="0"/>
          </a:p>
          <a:p>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24</a:t>
            </a:fld>
            <a:endParaRPr lang="uk-UA" dirty="0"/>
          </a:p>
        </p:txBody>
      </p:sp>
      <p:pic>
        <p:nvPicPr>
          <p:cNvPr id="5" name="Picture 4"/>
          <p:cNvPicPr>
            <a:picLocks noChangeAspect="1"/>
          </p:cNvPicPr>
          <p:nvPr/>
        </p:nvPicPr>
        <p:blipFill>
          <a:blip r:embed="rId2"/>
          <a:stretch>
            <a:fillRect/>
          </a:stretch>
        </p:blipFill>
        <p:spPr>
          <a:xfrm>
            <a:off x="666811" y="4860594"/>
            <a:ext cx="7792358" cy="1948090"/>
          </a:xfrm>
          <a:prstGeom prst="rect">
            <a:avLst/>
          </a:prstGeom>
        </p:spPr>
      </p:pic>
    </p:spTree>
    <p:extLst>
      <p:ext uri="{BB962C8B-B14F-4D97-AF65-F5344CB8AC3E}">
        <p14:creationId xmlns:p14="http://schemas.microsoft.com/office/powerpoint/2010/main" val="15519905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Types-Uncertainty</a:t>
            </a:r>
            <a:endParaRPr lang="en-US" dirty="0"/>
          </a:p>
        </p:txBody>
      </p:sp>
      <p:sp>
        <p:nvSpPr>
          <p:cNvPr id="3" name="Text Placeholder 2"/>
          <p:cNvSpPr>
            <a:spLocks noGrp="1"/>
          </p:cNvSpPr>
          <p:nvPr>
            <p:ph type="body" idx="1"/>
          </p:nvPr>
        </p:nvSpPr>
        <p:spPr/>
        <p:txBody>
          <a:bodyPr/>
          <a:lstStyle/>
          <a:p>
            <a:r>
              <a:rPr lang="en-US" dirty="0"/>
              <a:t>Error bars are meant to indicate the range of likely values for some estimate or measurement. </a:t>
            </a:r>
            <a:endParaRPr lang="en-US" dirty="0" smtClean="0"/>
          </a:p>
          <a:p>
            <a:pPr lvl="1"/>
            <a:r>
              <a:rPr lang="en-US" dirty="0"/>
              <a:t>H</a:t>
            </a:r>
            <a:r>
              <a:rPr lang="en-US" dirty="0" smtClean="0"/>
              <a:t>orizontally </a:t>
            </a:r>
            <a:r>
              <a:rPr lang="en-US" dirty="0"/>
              <a:t>and/or vertically from some reference point representing the estimate or </a:t>
            </a:r>
            <a:r>
              <a:rPr lang="en-US" dirty="0" smtClean="0"/>
              <a:t>measurement. </a:t>
            </a:r>
          </a:p>
          <a:p>
            <a:pPr lvl="1"/>
            <a:r>
              <a:rPr lang="en-US" dirty="0" smtClean="0"/>
              <a:t>Reference </a:t>
            </a:r>
            <a:r>
              <a:rPr lang="en-US" dirty="0"/>
              <a:t>points can be shown in various </a:t>
            </a:r>
            <a:r>
              <a:rPr lang="en-US" dirty="0" smtClean="0"/>
              <a:t>ways</a:t>
            </a:r>
            <a:r>
              <a:rPr lang="en-US" dirty="0"/>
              <a:t> </a:t>
            </a:r>
            <a:r>
              <a:rPr lang="en-US" dirty="0" smtClean="0"/>
              <a:t>(e.g., dots or bars). </a:t>
            </a:r>
          </a:p>
          <a:p>
            <a:pPr lvl="1"/>
            <a:r>
              <a:rPr lang="en-US" dirty="0" smtClean="0"/>
              <a:t>Graded </a:t>
            </a:r>
            <a:r>
              <a:rPr lang="en-US" dirty="0"/>
              <a:t>error bars show multiple ranges at the same time, where each range corresponds to a different degree of confidence. </a:t>
            </a:r>
            <a:endParaRPr lang="en-US" dirty="0" smtClean="0"/>
          </a:p>
          <a:p>
            <a:pPr lvl="1"/>
            <a:r>
              <a:rPr lang="en-US" dirty="0" smtClean="0"/>
              <a:t>They </a:t>
            </a:r>
            <a:r>
              <a:rPr lang="en-US" dirty="0"/>
              <a:t>are in effect multiple error bars with different line thicknesses plotted on top of each other.</a:t>
            </a:r>
          </a:p>
        </p:txBody>
      </p:sp>
      <p:sp>
        <p:nvSpPr>
          <p:cNvPr id="4" name="Slide Number Placeholder 3"/>
          <p:cNvSpPr>
            <a:spLocks noGrp="1"/>
          </p:cNvSpPr>
          <p:nvPr>
            <p:ph type="sldNum" sz="quarter" idx="4"/>
          </p:nvPr>
        </p:nvSpPr>
        <p:spPr/>
        <p:txBody>
          <a:bodyPr/>
          <a:lstStyle/>
          <a:p>
            <a:fld id="{7AD96CEF-24A8-C74F-A613-1FCB7E72B116}" type="slidenum">
              <a:rPr lang="uk-UA" smtClean="0"/>
              <a:pPr/>
              <a:t>25</a:t>
            </a:fld>
            <a:endParaRPr lang="uk-UA" dirty="0"/>
          </a:p>
        </p:txBody>
      </p:sp>
      <p:pic>
        <p:nvPicPr>
          <p:cNvPr id="5" name="Picture 4"/>
          <p:cNvPicPr>
            <a:picLocks noChangeAspect="1"/>
          </p:cNvPicPr>
          <p:nvPr/>
        </p:nvPicPr>
        <p:blipFill>
          <a:blip r:embed="rId2"/>
          <a:stretch>
            <a:fillRect/>
          </a:stretch>
        </p:blipFill>
        <p:spPr>
          <a:xfrm>
            <a:off x="1282286" y="5173323"/>
            <a:ext cx="6590755" cy="1647689"/>
          </a:xfrm>
          <a:prstGeom prst="rect">
            <a:avLst/>
          </a:prstGeom>
        </p:spPr>
      </p:pic>
    </p:spTree>
    <p:extLst>
      <p:ext uri="{BB962C8B-B14F-4D97-AF65-F5344CB8AC3E}">
        <p14:creationId xmlns:p14="http://schemas.microsoft.com/office/powerpoint/2010/main" val="38867144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Types-Uncertainty</a:t>
            </a:r>
          </a:p>
        </p:txBody>
      </p:sp>
      <p:sp>
        <p:nvSpPr>
          <p:cNvPr id="3" name="Text Placeholder 2"/>
          <p:cNvSpPr>
            <a:spLocks noGrp="1"/>
          </p:cNvSpPr>
          <p:nvPr>
            <p:ph type="body" idx="1"/>
          </p:nvPr>
        </p:nvSpPr>
        <p:spPr/>
        <p:txBody>
          <a:bodyPr/>
          <a:lstStyle/>
          <a:p>
            <a:r>
              <a:rPr lang="en-US" dirty="0"/>
              <a:t>W</a:t>
            </a:r>
            <a:r>
              <a:rPr lang="en-US" dirty="0" smtClean="0"/>
              <a:t>e </a:t>
            </a:r>
            <a:r>
              <a:rPr lang="en-US" dirty="0"/>
              <a:t>can visualize the actual confidence or posterior </a:t>
            </a:r>
            <a:r>
              <a:rPr lang="en-US" dirty="0" smtClean="0"/>
              <a:t>distributions for more detailed visualization. </a:t>
            </a:r>
          </a:p>
          <a:p>
            <a:pPr lvl="1"/>
            <a:r>
              <a:rPr lang="en-US" dirty="0" smtClean="0">
                <a:solidFill>
                  <a:srgbClr val="660066"/>
                </a:solidFill>
              </a:rPr>
              <a:t>Confidence strips</a:t>
            </a:r>
            <a:r>
              <a:rPr lang="en-US" dirty="0" smtClean="0"/>
              <a:t>: </a:t>
            </a:r>
            <a:r>
              <a:rPr lang="en-US" dirty="0"/>
              <a:t>a visual sense of uncertainty but </a:t>
            </a:r>
            <a:r>
              <a:rPr lang="en-US" dirty="0" smtClean="0"/>
              <a:t>difficult </a:t>
            </a:r>
            <a:r>
              <a:rPr lang="en-US" dirty="0"/>
              <a:t>to </a:t>
            </a:r>
            <a:r>
              <a:rPr lang="en-US" dirty="0" smtClean="0"/>
              <a:t>read. </a:t>
            </a:r>
          </a:p>
          <a:p>
            <a:pPr lvl="1"/>
            <a:r>
              <a:rPr lang="en-US" dirty="0" smtClean="0">
                <a:solidFill>
                  <a:srgbClr val="660066"/>
                </a:solidFill>
              </a:rPr>
              <a:t>Eyes </a:t>
            </a:r>
            <a:r>
              <a:rPr lang="en-US" dirty="0">
                <a:solidFill>
                  <a:srgbClr val="660066"/>
                </a:solidFill>
              </a:rPr>
              <a:t>and half-</a:t>
            </a:r>
            <a:r>
              <a:rPr lang="en-US" dirty="0" smtClean="0">
                <a:solidFill>
                  <a:srgbClr val="660066"/>
                </a:solidFill>
              </a:rPr>
              <a:t>eyes</a:t>
            </a:r>
            <a:r>
              <a:rPr lang="en-US" dirty="0" smtClean="0"/>
              <a:t>: combine </a:t>
            </a:r>
            <a:r>
              <a:rPr lang="en-US" dirty="0"/>
              <a:t>error bars with approaches to visualize distributions (violins and ridgelines, respectively), and thus show both precise ranges for some confidence levels and the overall uncertainty distribution. </a:t>
            </a:r>
            <a:endParaRPr lang="en-US" dirty="0" smtClean="0"/>
          </a:p>
          <a:p>
            <a:pPr lvl="1"/>
            <a:r>
              <a:rPr lang="en-US" dirty="0" smtClean="0">
                <a:solidFill>
                  <a:srgbClr val="660066"/>
                </a:solidFill>
              </a:rPr>
              <a:t>A </a:t>
            </a:r>
            <a:r>
              <a:rPr lang="en-US" dirty="0" err="1">
                <a:solidFill>
                  <a:srgbClr val="660066"/>
                </a:solidFill>
              </a:rPr>
              <a:t>quantile</a:t>
            </a:r>
            <a:r>
              <a:rPr lang="en-US" dirty="0">
                <a:solidFill>
                  <a:srgbClr val="660066"/>
                </a:solidFill>
              </a:rPr>
              <a:t> dot </a:t>
            </a:r>
            <a:r>
              <a:rPr lang="en-US" dirty="0" smtClean="0">
                <a:solidFill>
                  <a:srgbClr val="660066"/>
                </a:solidFill>
              </a:rPr>
              <a:t>plot</a:t>
            </a:r>
            <a:r>
              <a:rPr lang="en-US" dirty="0" smtClean="0"/>
              <a:t>: alternative </a:t>
            </a:r>
            <a:r>
              <a:rPr lang="en-US" dirty="0"/>
              <a:t>visualization of an uncertainty </a:t>
            </a:r>
            <a:r>
              <a:rPr lang="en-US" dirty="0" smtClean="0"/>
              <a:t>distribution. Shows the </a:t>
            </a:r>
            <a:r>
              <a:rPr lang="en-US" dirty="0"/>
              <a:t>distribution in discrete </a:t>
            </a:r>
            <a:r>
              <a:rPr lang="en-US" dirty="0" smtClean="0"/>
              <a:t>units. Not precise, but easier to read.</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26</a:t>
            </a:fld>
            <a:endParaRPr lang="uk-UA" dirty="0"/>
          </a:p>
        </p:txBody>
      </p:sp>
      <p:pic>
        <p:nvPicPr>
          <p:cNvPr id="5" name="Picture 4"/>
          <p:cNvPicPr>
            <a:picLocks noChangeAspect="1"/>
          </p:cNvPicPr>
          <p:nvPr/>
        </p:nvPicPr>
        <p:blipFill>
          <a:blip r:embed="rId3"/>
          <a:stretch>
            <a:fillRect/>
          </a:stretch>
        </p:blipFill>
        <p:spPr>
          <a:xfrm>
            <a:off x="2786507" y="5256448"/>
            <a:ext cx="6354039" cy="1588509"/>
          </a:xfrm>
          <a:prstGeom prst="rect">
            <a:avLst/>
          </a:prstGeom>
        </p:spPr>
      </p:pic>
    </p:spTree>
    <p:extLst>
      <p:ext uri="{BB962C8B-B14F-4D97-AF65-F5344CB8AC3E}">
        <p14:creationId xmlns:p14="http://schemas.microsoft.com/office/powerpoint/2010/main" val="195815416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Types-Uncertainty</a:t>
            </a:r>
          </a:p>
        </p:txBody>
      </p:sp>
      <p:sp>
        <p:nvSpPr>
          <p:cNvPr id="3" name="Text Placeholder 2"/>
          <p:cNvSpPr>
            <a:spLocks noGrp="1"/>
          </p:cNvSpPr>
          <p:nvPr>
            <p:ph type="body" idx="1"/>
          </p:nvPr>
        </p:nvSpPr>
        <p:spPr/>
        <p:txBody>
          <a:bodyPr/>
          <a:lstStyle/>
          <a:p>
            <a:r>
              <a:rPr lang="en-US" dirty="0"/>
              <a:t>For smooth line graphs, the equivalent of an error bar is a </a:t>
            </a:r>
            <a:r>
              <a:rPr lang="en-US" dirty="0">
                <a:solidFill>
                  <a:srgbClr val="660066"/>
                </a:solidFill>
              </a:rPr>
              <a:t>confidence </a:t>
            </a:r>
            <a:r>
              <a:rPr lang="en-US" dirty="0" smtClean="0">
                <a:solidFill>
                  <a:srgbClr val="660066"/>
                </a:solidFill>
              </a:rPr>
              <a:t>band</a:t>
            </a:r>
            <a:r>
              <a:rPr lang="en-US" dirty="0" smtClean="0"/>
              <a:t>. </a:t>
            </a:r>
          </a:p>
          <a:p>
            <a:pPr lvl="1"/>
            <a:r>
              <a:rPr lang="en-US" dirty="0"/>
              <a:t>S</a:t>
            </a:r>
            <a:r>
              <a:rPr lang="en-US" dirty="0" smtClean="0"/>
              <a:t>hows </a:t>
            </a:r>
            <a:r>
              <a:rPr lang="en-US" dirty="0"/>
              <a:t>a range of values the line might pass through at a given confidence level. </a:t>
            </a:r>
            <a:endParaRPr lang="en-US" dirty="0" smtClean="0"/>
          </a:p>
          <a:p>
            <a:pPr lvl="1"/>
            <a:r>
              <a:rPr lang="en-US" dirty="0" smtClean="0"/>
              <a:t>Like </a:t>
            </a:r>
            <a:r>
              <a:rPr lang="en-US" dirty="0"/>
              <a:t>with error bars, we can draw graded confidence bands that show multiple confidence levels at once. </a:t>
            </a:r>
          </a:p>
          <a:p>
            <a:pPr lvl="1"/>
            <a:r>
              <a:rPr lang="en-US" dirty="0" smtClean="0"/>
              <a:t>We </a:t>
            </a:r>
            <a:r>
              <a:rPr lang="en-US" dirty="0"/>
              <a:t>can also show individual fitted draws in lieu of or in addition to the confidence bands.</a:t>
            </a:r>
          </a:p>
        </p:txBody>
      </p:sp>
      <p:sp>
        <p:nvSpPr>
          <p:cNvPr id="4" name="Slide Number Placeholder 3"/>
          <p:cNvSpPr>
            <a:spLocks noGrp="1"/>
          </p:cNvSpPr>
          <p:nvPr>
            <p:ph type="sldNum" sz="quarter" idx="4"/>
          </p:nvPr>
        </p:nvSpPr>
        <p:spPr/>
        <p:txBody>
          <a:bodyPr/>
          <a:lstStyle/>
          <a:p>
            <a:fld id="{7AD96CEF-24A8-C74F-A613-1FCB7E72B116}" type="slidenum">
              <a:rPr lang="uk-UA" smtClean="0"/>
              <a:pPr/>
              <a:t>27</a:t>
            </a:fld>
            <a:endParaRPr lang="uk-UA" dirty="0"/>
          </a:p>
        </p:txBody>
      </p:sp>
      <p:pic>
        <p:nvPicPr>
          <p:cNvPr id="5" name="Picture 4"/>
          <p:cNvPicPr>
            <a:picLocks noChangeAspect="1"/>
          </p:cNvPicPr>
          <p:nvPr/>
        </p:nvPicPr>
        <p:blipFill rotWithShape="1">
          <a:blip r:embed="rId2"/>
          <a:srcRect r="24139"/>
          <a:stretch/>
        </p:blipFill>
        <p:spPr>
          <a:xfrm>
            <a:off x="1160011" y="4698379"/>
            <a:ext cx="6553199" cy="2159621"/>
          </a:xfrm>
          <a:prstGeom prst="rect">
            <a:avLst/>
          </a:prstGeom>
        </p:spPr>
      </p:pic>
    </p:spTree>
    <p:extLst>
      <p:ext uri="{BB962C8B-B14F-4D97-AF65-F5344CB8AC3E}">
        <p14:creationId xmlns:p14="http://schemas.microsoft.com/office/powerpoint/2010/main" val="32950503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as a Tool to Distinguish</a:t>
            </a:r>
          </a:p>
        </p:txBody>
      </p:sp>
      <p:sp>
        <p:nvSpPr>
          <p:cNvPr id="3" name="Text Placeholder 2"/>
          <p:cNvSpPr>
            <a:spLocks noGrp="1"/>
          </p:cNvSpPr>
          <p:nvPr>
            <p:ph type="body" idx="1"/>
          </p:nvPr>
        </p:nvSpPr>
        <p:spPr/>
        <p:txBody>
          <a:bodyPr/>
          <a:lstStyle/>
          <a:p>
            <a:r>
              <a:rPr lang="en-US" dirty="0"/>
              <a:t>We frequently use color as a means to distinguish discrete items or groups that do not have an intrinsic </a:t>
            </a:r>
            <a:r>
              <a:rPr lang="en-US" dirty="0" smtClean="0"/>
              <a:t>order:</a:t>
            </a:r>
          </a:p>
          <a:p>
            <a:pPr lvl="1"/>
            <a:r>
              <a:rPr lang="en-US" dirty="0" smtClean="0"/>
              <a:t>different </a:t>
            </a:r>
            <a:r>
              <a:rPr lang="en-US" dirty="0"/>
              <a:t>countries on a map or different manufacturers of a </a:t>
            </a:r>
            <a:r>
              <a:rPr lang="en-US" dirty="0" smtClean="0"/>
              <a:t>product.</a:t>
            </a:r>
          </a:p>
          <a:p>
            <a:r>
              <a:rPr lang="en-US" dirty="0" smtClean="0"/>
              <a:t>Qualitative </a:t>
            </a:r>
            <a:r>
              <a:rPr lang="en-US" dirty="0"/>
              <a:t>color scale. </a:t>
            </a:r>
            <a:endParaRPr lang="en-US" dirty="0" smtClean="0"/>
          </a:p>
          <a:p>
            <a:pPr lvl="1"/>
            <a:r>
              <a:rPr lang="en-US" dirty="0" smtClean="0"/>
              <a:t>Finite </a:t>
            </a:r>
            <a:r>
              <a:rPr lang="en-US" dirty="0"/>
              <a:t>set of specific colors that are chosen to look clearly distinct from each other while also being equivalent to each other. </a:t>
            </a:r>
            <a:endParaRPr lang="en-US" dirty="0" smtClean="0"/>
          </a:p>
          <a:p>
            <a:pPr lvl="1"/>
            <a:r>
              <a:rPr lang="en-US" dirty="0" smtClean="0"/>
              <a:t>No </a:t>
            </a:r>
            <a:r>
              <a:rPr lang="en-US" dirty="0"/>
              <a:t>one color should stand out relative to the others. </a:t>
            </a:r>
            <a:endParaRPr lang="en-US" dirty="0" smtClean="0"/>
          </a:p>
          <a:p>
            <a:pPr lvl="1"/>
            <a:r>
              <a:rPr lang="en-US" dirty="0"/>
              <a:t>T</a:t>
            </a:r>
            <a:r>
              <a:rPr lang="en-US" dirty="0" smtClean="0"/>
              <a:t>he </a:t>
            </a:r>
            <a:r>
              <a:rPr lang="en-US" dirty="0"/>
              <a:t>colors should not create the impression of an </a:t>
            </a:r>
            <a:r>
              <a:rPr lang="en-US" dirty="0" smtClean="0"/>
              <a:t>order. </a:t>
            </a:r>
          </a:p>
        </p:txBody>
      </p:sp>
      <p:sp>
        <p:nvSpPr>
          <p:cNvPr id="4" name="Slide Number Placeholder 3"/>
          <p:cNvSpPr>
            <a:spLocks noGrp="1"/>
          </p:cNvSpPr>
          <p:nvPr>
            <p:ph type="sldNum" sz="quarter" idx="4"/>
          </p:nvPr>
        </p:nvSpPr>
        <p:spPr/>
        <p:txBody>
          <a:bodyPr/>
          <a:lstStyle/>
          <a:p>
            <a:fld id="{7AD96CEF-24A8-C74F-A613-1FCB7E72B116}" type="slidenum">
              <a:rPr lang="uk-UA" smtClean="0"/>
              <a:pPr/>
              <a:t>3</a:t>
            </a:fld>
            <a:endParaRPr lang="uk-UA" dirty="0"/>
          </a:p>
        </p:txBody>
      </p:sp>
    </p:spTree>
    <p:extLst>
      <p:ext uri="{BB962C8B-B14F-4D97-AF65-F5344CB8AC3E}">
        <p14:creationId xmlns:p14="http://schemas.microsoft.com/office/powerpoint/2010/main" val="29569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Color Scale</a:t>
            </a:r>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hlinkClick r:id="rId2"/>
              </a:rPr>
              <a:t>ColorBrewer</a:t>
            </a:r>
            <a:r>
              <a:rPr lang="en-US" dirty="0" smtClean="0"/>
              <a:t> and other resources provides such selections. </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4</a:t>
            </a:fld>
            <a:endParaRPr lang="uk-UA" dirty="0"/>
          </a:p>
        </p:txBody>
      </p:sp>
      <p:pic>
        <p:nvPicPr>
          <p:cNvPr id="5" name="Picture 4"/>
          <p:cNvPicPr>
            <a:picLocks noChangeAspect="1"/>
          </p:cNvPicPr>
          <p:nvPr/>
        </p:nvPicPr>
        <p:blipFill>
          <a:blip r:embed="rId3"/>
          <a:stretch>
            <a:fillRect/>
          </a:stretch>
        </p:blipFill>
        <p:spPr>
          <a:xfrm>
            <a:off x="1546499" y="2978382"/>
            <a:ext cx="5805851" cy="2438457"/>
          </a:xfrm>
          <a:prstGeom prst="rect">
            <a:avLst/>
          </a:prstGeom>
        </p:spPr>
      </p:pic>
    </p:spTree>
    <p:extLst>
      <p:ext uri="{BB962C8B-B14F-4D97-AF65-F5344CB8AC3E}">
        <p14:creationId xmlns:p14="http://schemas.microsoft.com/office/powerpoint/2010/main" val="222329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Color Scale-Example</a:t>
            </a:r>
            <a:endParaRPr lang="en-US" dirty="0"/>
          </a:p>
        </p:txBody>
      </p:sp>
      <p:sp>
        <p:nvSpPr>
          <p:cNvPr id="3" name="Text Placeholder 2"/>
          <p:cNvSpPr>
            <a:spLocks noGrp="1"/>
          </p:cNvSpPr>
          <p:nvPr>
            <p:ph type="body" idx="1"/>
          </p:nvPr>
        </p:nvSpPr>
        <p:spPr>
          <a:xfrm>
            <a:off x="457200" y="1643200"/>
            <a:ext cx="5383209" cy="4391281"/>
          </a:xfrm>
        </p:spPr>
        <p:txBody>
          <a:bodyPr/>
          <a:lstStyle/>
          <a:p>
            <a:r>
              <a:rPr lang="en-US" dirty="0" smtClean="0"/>
              <a:t>States arranged based on population growth.</a:t>
            </a:r>
          </a:p>
          <a:p>
            <a:r>
              <a:rPr lang="en-US" dirty="0" smtClean="0"/>
              <a:t>Colored by geographic region.</a:t>
            </a:r>
          </a:p>
          <a:p>
            <a:r>
              <a:rPr lang="en-US" dirty="0" smtClean="0"/>
              <a:t>Coloring shows states in the same region have similar growth.</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5</a:t>
            </a:fld>
            <a:endParaRPr lang="uk-UA" dirty="0"/>
          </a:p>
        </p:txBody>
      </p:sp>
      <p:pic>
        <p:nvPicPr>
          <p:cNvPr id="5" name="Picture 4"/>
          <p:cNvPicPr>
            <a:picLocks noChangeAspect="1"/>
          </p:cNvPicPr>
          <p:nvPr/>
        </p:nvPicPr>
        <p:blipFill>
          <a:blip r:embed="rId2"/>
          <a:stretch>
            <a:fillRect/>
          </a:stretch>
        </p:blipFill>
        <p:spPr>
          <a:xfrm>
            <a:off x="5670156" y="1600841"/>
            <a:ext cx="3470661" cy="4162039"/>
          </a:xfrm>
          <a:prstGeom prst="rect">
            <a:avLst/>
          </a:prstGeom>
        </p:spPr>
      </p:pic>
    </p:spTree>
    <p:extLst>
      <p:ext uri="{BB962C8B-B14F-4D97-AF65-F5344CB8AC3E}">
        <p14:creationId xmlns:p14="http://schemas.microsoft.com/office/powerpoint/2010/main" val="275511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to Represent Data </a:t>
            </a:r>
            <a:r>
              <a:rPr lang="en-US" dirty="0" smtClean="0"/>
              <a:t>Values</a:t>
            </a:r>
            <a:endParaRPr lang="en-US" dirty="0"/>
          </a:p>
        </p:txBody>
      </p:sp>
      <p:sp>
        <p:nvSpPr>
          <p:cNvPr id="3" name="Text Placeholder 2"/>
          <p:cNvSpPr>
            <a:spLocks noGrp="1"/>
          </p:cNvSpPr>
          <p:nvPr>
            <p:ph type="body" idx="1"/>
          </p:nvPr>
        </p:nvSpPr>
        <p:spPr/>
        <p:txBody>
          <a:bodyPr/>
          <a:lstStyle/>
          <a:p>
            <a:r>
              <a:rPr lang="en-US" dirty="0"/>
              <a:t>Color can also be used to represent quantitative data values, such as income, temperature, or speed. </a:t>
            </a:r>
            <a:endParaRPr lang="en-US" dirty="0" smtClean="0"/>
          </a:p>
          <a:p>
            <a:r>
              <a:rPr lang="en-US" dirty="0"/>
              <a:t>S</a:t>
            </a:r>
            <a:r>
              <a:rPr lang="en-US" dirty="0" smtClean="0"/>
              <a:t>equential </a:t>
            </a:r>
            <a:r>
              <a:rPr lang="en-US" dirty="0"/>
              <a:t>color scale. </a:t>
            </a:r>
            <a:endParaRPr lang="en-US" dirty="0" smtClean="0"/>
          </a:p>
          <a:p>
            <a:pPr lvl="1"/>
            <a:r>
              <a:rPr lang="en-US" dirty="0" smtClean="0"/>
              <a:t>To represent larger </a:t>
            </a:r>
            <a:r>
              <a:rPr lang="en-US" dirty="0"/>
              <a:t>or </a:t>
            </a:r>
            <a:r>
              <a:rPr lang="en-US" dirty="0" smtClean="0"/>
              <a:t>smaller values and their distances. </a:t>
            </a:r>
          </a:p>
          <a:p>
            <a:pPr lvl="1"/>
            <a:r>
              <a:rPr lang="en-US" dirty="0"/>
              <a:t>N</a:t>
            </a:r>
            <a:r>
              <a:rPr lang="en-US" dirty="0" smtClean="0"/>
              <a:t>eeds </a:t>
            </a:r>
            <a:r>
              <a:rPr lang="en-US" dirty="0"/>
              <a:t>to be perceived to vary uniformly across its entire </a:t>
            </a:r>
            <a:r>
              <a:rPr lang="en-US" dirty="0" smtClean="0"/>
              <a:t>range.</a:t>
            </a:r>
          </a:p>
          <a:p>
            <a:pPr lvl="1"/>
            <a:r>
              <a:rPr lang="en-US" dirty="0"/>
              <a:t>C</a:t>
            </a:r>
            <a:r>
              <a:rPr lang="en-US" dirty="0" smtClean="0"/>
              <a:t>an </a:t>
            </a:r>
            <a:r>
              <a:rPr lang="en-US" dirty="0"/>
              <a:t>be based on a single hue </a:t>
            </a:r>
            <a:r>
              <a:rPr lang="en-US" dirty="0" smtClean="0"/>
              <a:t>or </a:t>
            </a:r>
            <a:r>
              <a:rPr lang="en-US" dirty="0"/>
              <a:t>on multiple hues (e.g., from dark red to light yellow</a:t>
            </a:r>
            <a:r>
              <a:rPr lang="en-US" dirty="0" smtClean="0"/>
              <a:t>). </a:t>
            </a:r>
          </a:p>
          <a:p>
            <a:pPr lvl="1"/>
            <a:r>
              <a:rPr lang="en-US" dirty="0" smtClean="0"/>
              <a:t>Multi-hue </a:t>
            </a:r>
            <a:r>
              <a:rPr lang="en-US" dirty="0"/>
              <a:t>scales tend to follow color gradients that can be seen in the natural world, such as dark red, green, or blue to light yellow, or dark purple to light green. </a:t>
            </a:r>
            <a:endParaRPr lang="en-US" dirty="0" smtClean="0"/>
          </a:p>
          <a:p>
            <a:pPr lvl="1"/>
            <a:r>
              <a:rPr lang="en-US" dirty="0" smtClean="0"/>
              <a:t>The </a:t>
            </a:r>
            <a:r>
              <a:rPr lang="en-US" dirty="0"/>
              <a:t>reverse (e.g., dark yellow to light blue) looks unnatural and doesn’t make a useful sequential scale.</a:t>
            </a:r>
          </a:p>
        </p:txBody>
      </p:sp>
      <p:sp>
        <p:nvSpPr>
          <p:cNvPr id="4" name="Slide Number Placeholder 3"/>
          <p:cNvSpPr>
            <a:spLocks noGrp="1"/>
          </p:cNvSpPr>
          <p:nvPr>
            <p:ph type="sldNum" sz="quarter" idx="4"/>
          </p:nvPr>
        </p:nvSpPr>
        <p:spPr/>
        <p:txBody>
          <a:bodyPr/>
          <a:lstStyle/>
          <a:p>
            <a:fld id="{7AD96CEF-24A8-C74F-A613-1FCB7E72B116}" type="slidenum">
              <a:rPr lang="uk-UA" smtClean="0"/>
              <a:pPr/>
              <a:t>6</a:t>
            </a:fld>
            <a:endParaRPr lang="uk-UA" dirty="0"/>
          </a:p>
        </p:txBody>
      </p:sp>
    </p:spTree>
    <p:extLst>
      <p:ext uri="{BB962C8B-B14F-4D97-AF65-F5344CB8AC3E}">
        <p14:creationId xmlns:p14="http://schemas.microsoft.com/office/powerpoint/2010/main" val="32217805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Color Scale-Example</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7</a:t>
            </a:fld>
            <a:endParaRPr lang="uk-UA" dirty="0"/>
          </a:p>
        </p:txBody>
      </p:sp>
      <p:pic>
        <p:nvPicPr>
          <p:cNvPr id="5" name="Picture 4"/>
          <p:cNvPicPr>
            <a:picLocks noChangeAspect="1"/>
          </p:cNvPicPr>
          <p:nvPr/>
        </p:nvPicPr>
        <p:blipFill>
          <a:blip r:embed="rId2"/>
          <a:stretch>
            <a:fillRect/>
          </a:stretch>
        </p:blipFill>
        <p:spPr>
          <a:xfrm>
            <a:off x="1753851" y="2726628"/>
            <a:ext cx="6816692" cy="2863011"/>
          </a:xfrm>
          <a:prstGeom prst="rect">
            <a:avLst/>
          </a:prstGeom>
        </p:spPr>
      </p:pic>
      <p:sp>
        <p:nvSpPr>
          <p:cNvPr id="6" name="TextBox 5"/>
          <p:cNvSpPr txBox="1"/>
          <p:nvPr/>
        </p:nvSpPr>
        <p:spPr>
          <a:xfrm>
            <a:off x="302387" y="3153600"/>
            <a:ext cx="1434184"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dirty="0"/>
              <a:t>monochromatic</a:t>
            </a:r>
          </a:p>
        </p:txBody>
      </p:sp>
      <p:sp>
        <p:nvSpPr>
          <p:cNvPr id="7" name="TextBox 6"/>
          <p:cNvSpPr txBox="1"/>
          <p:nvPr/>
        </p:nvSpPr>
        <p:spPr>
          <a:xfrm>
            <a:off x="299277" y="4602000"/>
            <a:ext cx="1434184"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dirty="0" smtClean="0"/>
              <a:t>Multi-hue</a:t>
            </a:r>
            <a:endParaRPr lang="en-US" sz="1200" dirty="0"/>
          </a:p>
        </p:txBody>
      </p:sp>
    </p:spTree>
    <p:extLst>
      <p:ext uri="{BB962C8B-B14F-4D97-AF65-F5344CB8AC3E}">
        <p14:creationId xmlns:p14="http://schemas.microsoft.com/office/powerpoint/2010/main" val="1367931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Color Scale-Example</a:t>
            </a:r>
            <a:endParaRPr lang="en-US" dirty="0"/>
          </a:p>
        </p:txBody>
      </p:sp>
      <p:sp>
        <p:nvSpPr>
          <p:cNvPr id="3" name="Text Placeholder 2"/>
          <p:cNvSpPr>
            <a:spLocks noGrp="1"/>
          </p:cNvSpPr>
          <p:nvPr>
            <p:ph type="body" idx="1"/>
          </p:nvPr>
        </p:nvSpPr>
        <p:spPr/>
        <p:txBody>
          <a:bodyPr/>
          <a:lstStyle/>
          <a:p>
            <a:r>
              <a:rPr lang="en-US" dirty="0" smtClean="0"/>
              <a:t>We </a:t>
            </a:r>
            <a:r>
              <a:rPr lang="en-US" dirty="0"/>
              <a:t>can draw a </a:t>
            </a:r>
            <a:r>
              <a:rPr lang="en-US" dirty="0" smtClean="0"/>
              <a:t>map (</a:t>
            </a:r>
            <a:r>
              <a:rPr lang="en-US" dirty="0" err="1"/>
              <a:t>choropleths</a:t>
            </a:r>
            <a:r>
              <a:rPr lang="en-US" dirty="0"/>
              <a:t>)</a:t>
            </a:r>
            <a:r>
              <a:rPr lang="en-US" dirty="0" smtClean="0"/>
              <a:t> </a:t>
            </a:r>
            <a:r>
              <a:rPr lang="en-US" dirty="0"/>
              <a:t>of the geographic regions and color them by the data </a:t>
            </a:r>
            <a:r>
              <a:rPr lang="en-US" dirty="0" smtClean="0"/>
              <a:t>values.</a:t>
            </a:r>
          </a:p>
          <a:p>
            <a:r>
              <a:rPr lang="en-US" dirty="0"/>
              <a:t>What if </a:t>
            </a:r>
            <a:r>
              <a:rPr lang="en-US" dirty="0" smtClean="0"/>
              <a:t>you want to visualize </a:t>
            </a:r>
            <a:r>
              <a:rPr lang="en-US" dirty="0"/>
              <a:t>the deviation of data values in one of two directions relative to a neutral </a:t>
            </a:r>
            <a:r>
              <a:rPr lang="en-US" dirty="0" smtClean="0"/>
              <a:t>midpoint?</a:t>
            </a:r>
          </a:p>
          <a:p>
            <a:pPr lvl="1"/>
            <a:r>
              <a:rPr lang="en-US" dirty="0"/>
              <a:t>diverging color scale</a:t>
            </a:r>
          </a:p>
        </p:txBody>
      </p:sp>
      <p:sp>
        <p:nvSpPr>
          <p:cNvPr id="4" name="Slide Number Placeholder 3"/>
          <p:cNvSpPr>
            <a:spLocks noGrp="1"/>
          </p:cNvSpPr>
          <p:nvPr>
            <p:ph type="sldNum" sz="quarter" idx="4"/>
          </p:nvPr>
        </p:nvSpPr>
        <p:spPr/>
        <p:txBody>
          <a:bodyPr/>
          <a:lstStyle/>
          <a:p>
            <a:fld id="{7AD96CEF-24A8-C74F-A613-1FCB7E72B116}" type="slidenum">
              <a:rPr lang="uk-UA" smtClean="0"/>
              <a:pPr/>
              <a:t>8</a:t>
            </a:fld>
            <a:endParaRPr lang="uk-UA" dirty="0"/>
          </a:p>
        </p:txBody>
      </p:sp>
      <p:pic>
        <p:nvPicPr>
          <p:cNvPr id="8" name="Picture 7"/>
          <p:cNvPicPr>
            <a:picLocks noChangeAspect="1"/>
          </p:cNvPicPr>
          <p:nvPr/>
        </p:nvPicPr>
        <p:blipFill>
          <a:blip r:embed="rId2"/>
          <a:stretch>
            <a:fillRect/>
          </a:stretch>
        </p:blipFill>
        <p:spPr>
          <a:xfrm>
            <a:off x="5011200" y="3706560"/>
            <a:ext cx="4132800" cy="3099600"/>
          </a:xfrm>
          <a:prstGeom prst="rect">
            <a:avLst/>
          </a:prstGeom>
        </p:spPr>
      </p:pic>
    </p:spTree>
    <p:extLst>
      <p:ext uri="{BB962C8B-B14F-4D97-AF65-F5344CB8AC3E}">
        <p14:creationId xmlns:p14="http://schemas.microsoft.com/office/powerpoint/2010/main" val="17196033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r="5820" b="4431"/>
          <a:stretch/>
        </p:blipFill>
        <p:spPr>
          <a:xfrm>
            <a:off x="4796761" y="3538647"/>
            <a:ext cx="4345796" cy="3307394"/>
          </a:xfrm>
          <a:prstGeom prst="rect">
            <a:avLst/>
          </a:prstGeom>
        </p:spPr>
      </p:pic>
      <p:sp>
        <p:nvSpPr>
          <p:cNvPr id="2" name="Title 1"/>
          <p:cNvSpPr>
            <a:spLocks noGrp="1"/>
          </p:cNvSpPr>
          <p:nvPr>
            <p:ph type="title"/>
          </p:nvPr>
        </p:nvSpPr>
        <p:spPr/>
        <p:txBody>
          <a:bodyPr/>
          <a:lstStyle/>
          <a:p>
            <a:r>
              <a:rPr lang="en-US" dirty="0"/>
              <a:t>Sequential Color </a:t>
            </a:r>
            <a:r>
              <a:rPr lang="en-US" dirty="0" smtClean="0"/>
              <a:t>Scale-Diverging</a:t>
            </a:r>
            <a:endParaRPr lang="en-US" dirty="0"/>
          </a:p>
        </p:txBody>
      </p:sp>
      <p:sp>
        <p:nvSpPr>
          <p:cNvPr id="3" name="Text Placeholder 2"/>
          <p:cNvSpPr>
            <a:spLocks noGrp="1"/>
          </p:cNvSpPr>
          <p:nvPr>
            <p:ph type="body" idx="1"/>
          </p:nvPr>
        </p:nvSpPr>
        <p:spPr>
          <a:xfrm>
            <a:off x="457201" y="1643200"/>
            <a:ext cx="5866585" cy="4391281"/>
          </a:xfrm>
        </p:spPr>
        <p:txBody>
          <a:bodyPr/>
          <a:lstStyle/>
          <a:p>
            <a:endParaRPr lang="en-US" dirty="0" smtClean="0"/>
          </a:p>
          <a:p>
            <a:endParaRPr lang="en-US" dirty="0"/>
          </a:p>
          <a:p>
            <a:endParaRPr lang="en-US" dirty="0" smtClean="0"/>
          </a:p>
          <a:p>
            <a:endParaRPr lang="en-US" dirty="0"/>
          </a:p>
          <a:p>
            <a:pPr marL="177778" indent="0">
              <a:buNone/>
            </a:pPr>
            <a:endParaRPr lang="en-US" dirty="0"/>
          </a:p>
          <a:p>
            <a:r>
              <a:rPr lang="en-US" dirty="0" smtClean="0"/>
              <a:t>Values are always positive, but 50% can be assumed to be the midpoint.  </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9</a:t>
            </a:fld>
            <a:endParaRPr lang="uk-UA" dirty="0"/>
          </a:p>
        </p:txBody>
      </p:sp>
      <p:pic>
        <p:nvPicPr>
          <p:cNvPr id="5" name="Picture 4"/>
          <p:cNvPicPr>
            <a:picLocks noChangeAspect="1"/>
          </p:cNvPicPr>
          <p:nvPr/>
        </p:nvPicPr>
        <p:blipFill>
          <a:blip r:embed="rId3"/>
          <a:stretch>
            <a:fillRect/>
          </a:stretch>
        </p:blipFill>
        <p:spPr>
          <a:xfrm>
            <a:off x="448817" y="1748789"/>
            <a:ext cx="5874969" cy="2467487"/>
          </a:xfrm>
          <a:prstGeom prst="rect">
            <a:avLst/>
          </a:prstGeom>
        </p:spPr>
      </p:pic>
      <p:sp>
        <p:nvSpPr>
          <p:cNvPr id="6" name="Down Arrow 5"/>
          <p:cNvSpPr/>
          <p:nvPr/>
        </p:nvSpPr>
        <p:spPr>
          <a:xfrm>
            <a:off x="3220562" y="1528995"/>
            <a:ext cx="279615" cy="54896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2601563" y="1319402"/>
            <a:ext cx="1578200" cy="369332"/>
          </a:xfrm>
          <a:prstGeom prst="rect">
            <a:avLst/>
          </a:prstGeom>
          <a:noFill/>
        </p:spPr>
        <p:txBody>
          <a:bodyPr wrap="square" rtlCol="0">
            <a:spAutoFit/>
          </a:bodyPr>
          <a:lstStyle/>
          <a:p>
            <a:pPr algn="ctr"/>
            <a:r>
              <a:rPr lang="en-US" dirty="0" smtClean="0">
                <a:latin typeface="Andale Mono"/>
                <a:cs typeface="Andale Mono"/>
              </a:rPr>
              <a:t>midpoint</a:t>
            </a:r>
            <a:endParaRPr lang="en-US" dirty="0">
              <a:latin typeface="Andale Mono"/>
              <a:cs typeface="Andale Mono"/>
            </a:endParaRPr>
          </a:p>
        </p:txBody>
      </p:sp>
    </p:spTree>
    <p:extLst>
      <p:ext uri="{BB962C8B-B14F-4D97-AF65-F5344CB8AC3E}">
        <p14:creationId xmlns:p14="http://schemas.microsoft.com/office/powerpoint/2010/main" val="9927507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B_datav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HB_dataviz.thmx</Template>
  <TotalTime>5394</TotalTime>
  <Words>1983</Words>
  <Application>Microsoft Macintosh PowerPoint</Application>
  <PresentationFormat>On-screen Show (4:3)</PresentationFormat>
  <Paragraphs>162</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HB_dataviz</vt:lpstr>
      <vt:lpstr>Introduction to Data Visualization  Color Scales Visualization Types</vt:lpstr>
      <vt:lpstr>Color Scales</vt:lpstr>
      <vt:lpstr>Color as a Tool to Distinguish</vt:lpstr>
      <vt:lpstr>Qualitative Color Scale-Example</vt:lpstr>
      <vt:lpstr>Qualitative Color Scale-Example</vt:lpstr>
      <vt:lpstr>Color to Represent Data Values</vt:lpstr>
      <vt:lpstr>Sequential Color Scale-Example</vt:lpstr>
      <vt:lpstr>Sequential Color Scale-Example</vt:lpstr>
      <vt:lpstr>Sequential Color Scale-Diverging</vt:lpstr>
      <vt:lpstr>Color as a Tool to Highlight</vt:lpstr>
      <vt:lpstr>Accent Color Scales</vt:lpstr>
      <vt:lpstr>Accent Color Scales-Example</vt:lpstr>
      <vt:lpstr>Visualization Types-Amounts</vt:lpstr>
      <vt:lpstr>Visualization Types-Amounts</vt:lpstr>
      <vt:lpstr>Visualization Types-Distributions</vt:lpstr>
      <vt:lpstr>Visualization Types-Distributions</vt:lpstr>
      <vt:lpstr>Visualization Types-Distributions</vt:lpstr>
      <vt:lpstr>Visualization Types-Proportions</vt:lpstr>
      <vt:lpstr>Visualization Types-Proportions</vt:lpstr>
      <vt:lpstr>Visualization Types-Proportions</vt:lpstr>
      <vt:lpstr>Visualization Types-x-y relationships</vt:lpstr>
      <vt:lpstr>Visualization Types-x-y relationships</vt:lpstr>
      <vt:lpstr>Visualization Types-x-y relationships</vt:lpstr>
      <vt:lpstr>Visualization Types-Geospatial Data</vt:lpstr>
      <vt:lpstr>Visualization Types-Uncertainty</vt:lpstr>
      <vt:lpstr>Visualization Types-Uncertainty</vt:lpstr>
      <vt:lpstr>Visualization Types-Uncertainty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HB</dc:creator>
  <cp:lastModifiedBy>HB</cp:lastModifiedBy>
  <cp:revision>111</cp:revision>
  <dcterms:created xsi:type="dcterms:W3CDTF">2021-12-31T20:53:49Z</dcterms:created>
  <dcterms:modified xsi:type="dcterms:W3CDTF">2022-03-17T14:21:38Z</dcterms:modified>
</cp:coreProperties>
</file>