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19" autoAdjust="0"/>
  </p:normalViewPr>
  <p:slideViewPr>
    <p:cSldViewPr snapToGrid="0" snapToObjects="1">
      <p:cViewPr varScale="1">
        <p:scale>
          <a:sx n="90" d="100"/>
          <a:sy n="90" d="100"/>
        </p:scale>
        <p:origin x="-4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012CA-C646-184B-9002-50CDB14843C4}" type="datetimeFigureOut">
              <a:rPr lang="en-US" smtClean="0"/>
              <a:t>2/9/22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29500-FF15-E147-A4C4-454DAA30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500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35442-4CBB-7849-A838-52F821BB2252}" type="datetimeFigureOut">
              <a:rPr lang="en-US" smtClean="0"/>
              <a:t>2/9/22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69296-BE32-874E-B4E6-B3C89608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225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Kernel doesn’t matter for large sample size</a:t>
            </a:r>
          </a:p>
          <a:p>
            <a:r>
              <a:rPr lang="en-US" dirty="0"/>
              <a:t> It’s believed that density estimates have an inherent advantage over histograms as soon as we want to visualize more than one distribution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69296-BE32-874E-B4E6-B3C8960884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54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Stacked histograms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69296-BE32-874E-B4E6-B3C8960884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12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533399" y="663973"/>
            <a:ext cx="8229600" cy="93622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34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100"/>
            </a:lvl2pPr>
            <a:lvl3pPr lvl="2" indent="0">
              <a:spcBef>
                <a:spcPts val="0"/>
              </a:spcBef>
              <a:buNone/>
              <a:defRPr sz="1100"/>
            </a:lvl3pPr>
            <a:lvl4pPr lvl="3" indent="0">
              <a:spcBef>
                <a:spcPts val="0"/>
              </a:spcBef>
              <a:buNone/>
              <a:defRPr sz="1100"/>
            </a:lvl4pPr>
            <a:lvl5pPr lvl="4" indent="0">
              <a:spcBef>
                <a:spcPts val="0"/>
              </a:spcBef>
              <a:buNone/>
              <a:defRPr sz="1100"/>
            </a:lvl5pPr>
            <a:lvl6pPr lvl="5" indent="0">
              <a:spcBef>
                <a:spcPts val="0"/>
              </a:spcBef>
              <a:buNone/>
              <a:defRPr sz="1100"/>
            </a:lvl6pPr>
            <a:lvl7pPr lvl="6" indent="0">
              <a:spcBef>
                <a:spcPts val="0"/>
              </a:spcBef>
              <a:buNone/>
              <a:defRPr sz="1100"/>
            </a:lvl7pPr>
            <a:lvl8pPr lvl="7" indent="0">
              <a:spcBef>
                <a:spcPts val="0"/>
              </a:spcBef>
              <a:buNone/>
              <a:defRPr sz="1100"/>
            </a:lvl8pPr>
            <a:lvl9pPr lvl="8" indent="0">
              <a:spcBef>
                <a:spcPts val="0"/>
              </a:spcBef>
              <a:buNone/>
              <a:defRPr sz="11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383961" marR="0" lvl="0" indent="-255978" algn="l" rtl="0">
              <a:spcBef>
                <a:spcPts val="403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31913" marR="0" lvl="1" indent="-206234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–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279864" marR="0" lvl="2" indent="-142252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•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791810" marR="0" lvl="3" indent="-142265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–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303757" marR="0" lvl="4" indent="-142279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»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15703" marR="0" lvl="5" indent="-128055" algn="l" rtl="0">
              <a:spcBef>
                <a:spcPts val="40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327649" marR="0" lvl="6" indent="-128067" algn="l" rtl="0">
              <a:spcBef>
                <a:spcPts val="40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839596" marR="0" lvl="7" indent="-128079" algn="l" rtl="0">
              <a:spcBef>
                <a:spcPts val="40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351540" marR="0" lvl="8" indent="-128091" algn="l" rtl="0">
              <a:spcBef>
                <a:spcPts val="40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648200" y="1600201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383961" marR="0" lvl="0" indent="-255978" algn="l" rtl="0">
              <a:spcBef>
                <a:spcPts val="403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31913" marR="0" lvl="1" indent="-206234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–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279864" marR="0" lvl="2" indent="-142252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•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791810" marR="0" lvl="3" indent="-142265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–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303757" marR="0" lvl="4" indent="-142279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»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15703" marR="0" lvl="5" indent="-128055" algn="l" rtl="0">
              <a:spcBef>
                <a:spcPts val="40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327649" marR="0" lvl="6" indent="-128067" algn="l" rtl="0">
              <a:spcBef>
                <a:spcPts val="40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839596" marR="0" lvl="7" indent="-128079" algn="l" rtl="0">
              <a:spcBef>
                <a:spcPts val="40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351540" marR="0" lvl="8" indent="-128091" algn="l" rtl="0">
              <a:spcBef>
                <a:spcPts val="40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7AD96CEF-24A8-C74F-A613-1FCB7E72B116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267371" y="1055081"/>
            <a:ext cx="8535737" cy="2153975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39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100"/>
            </a:lvl2pPr>
            <a:lvl3pPr lvl="2" indent="0">
              <a:spcBef>
                <a:spcPts val="0"/>
              </a:spcBef>
              <a:buNone/>
              <a:defRPr sz="1100"/>
            </a:lvl3pPr>
            <a:lvl4pPr lvl="3" indent="0">
              <a:spcBef>
                <a:spcPts val="0"/>
              </a:spcBef>
              <a:buNone/>
              <a:defRPr sz="1100"/>
            </a:lvl4pPr>
            <a:lvl5pPr lvl="4" indent="0">
              <a:spcBef>
                <a:spcPts val="0"/>
              </a:spcBef>
              <a:buNone/>
              <a:defRPr sz="1100"/>
            </a:lvl5pPr>
            <a:lvl6pPr lvl="5" indent="0">
              <a:spcBef>
                <a:spcPts val="0"/>
              </a:spcBef>
              <a:buNone/>
              <a:defRPr sz="1100"/>
            </a:lvl6pPr>
            <a:lvl7pPr lvl="6" indent="0">
              <a:spcBef>
                <a:spcPts val="0"/>
              </a:spcBef>
              <a:buNone/>
              <a:defRPr sz="1100"/>
            </a:lvl7pPr>
            <a:lvl8pPr lvl="7" indent="0">
              <a:spcBef>
                <a:spcPts val="0"/>
              </a:spcBef>
              <a:buNone/>
              <a:defRPr sz="1100"/>
            </a:lvl8pPr>
            <a:lvl9pPr lvl="8" indent="0">
              <a:spcBef>
                <a:spcPts val="0"/>
              </a:spcBef>
              <a:buNone/>
              <a:defRPr sz="11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735267" y="3886200"/>
            <a:ext cx="7533105" cy="1752600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694"/>
              </a:spcBef>
              <a:buClr>
                <a:schemeClr val="dk2"/>
              </a:buClr>
              <a:buFont typeface="Arial"/>
              <a:buNone/>
              <a:defRPr sz="35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11946" marR="0" lvl="1" indent="-13" algn="ctr" rtl="0">
              <a:spcBef>
                <a:spcPts val="448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023891" marR="0" lvl="2" indent="-25" algn="ctr" rtl="0">
              <a:spcBef>
                <a:spcPts val="403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535839" marR="0" lvl="3" indent="-38" algn="ctr" rtl="0">
              <a:spcBef>
                <a:spcPts val="336"/>
              </a:spcBef>
              <a:buClr>
                <a:srgbClr val="888888"/>
              </a:buClr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47785" marR="0" lvl="4" indent="-52" algn="ctr" rtl="0">
              <a:spcBef>
                <a:spcPts val="269"/>
              </a:spcBef>
              <a:buClr>
                <a:srgbClr val="888888"/>
              </a:buClr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59730" marR="0" lvl="5" indent="-64" algn="ctr" rtl="0">
              <a:spcBef>
                <a:spcPts val="448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071676" marR="0" lvl="6" indent="-76" algn="ctr" rtl="0">
              <a:spcBef>
                <a:spcPts val="448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583621" marR="0" lvl="7" indent="-89" algn="ctr" rtl="0">
              <a:spcBef>
                <a:spcPts val="448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95568" marR="0" lvl="8" indent="-102" algn="ctr" rtl="0">
              <a:spcBef>
                <a:spcPts val="448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7AD96CEF-24A8-C74F-A613-1FCB7E72B116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60950" y="1024912"/>
            <a:ext cx="8662737" cy="1362074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39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100"/>
            </a:lvl2pPr>
            <a:lvl3pPr lvl="2" indent="0">
              <a:spcBef>
                <a:spcPts val="0"/>
              </a:spcBef>
              <a:buNone/>
              <a:defRPr sz="1100"/>
            </a:lvl3pPr>
            <a:lvl4pPr lvl="3" indent="0">
              <a:spcBef>
                <a:spcPts val="0"/>
              </a:spcBef>
              <a:buNone/>
              <a:defRPr sz="1100"/>
            </a:lvl4pPr>
            <a:lvl5pPr lvl="4" indent="0">
              <a:spcBef>
                <a:spcPts val="0"/>
              </a:spcBef>
              <a:buNone/>
              <a:defRPr sz="1100"/>
            </a:lvl5pPr>
            <a:lvl6pPr lvl="5" indent="0">
              <a:spcBef>
                <a:spcPts val="0"/>
              </a:spcBef>
              <a:buNone/>
              <a:defRPr sz="1100"/>
            </a:lvl6pPr>
            <a:lvl7pPr lvl="6" indent="0">
              <a:spcBef>
                <a:spcPts val="0"/>
              </a:spcBef>
              <a:buNone/>
              <a:defRPr sz="1100"/>
            </a:lvl7pPr>
            <a:lvl8pPr lvl="7" indent="0">
              <a:spcBef>
                <a:spcPts val="0"/>
              </a:spcBef>
              <a:buNone/>
              <a:defRPr sz="1100"/>
            </a:lvl8pPr>
            <a:lvl9pPr lvl="8" indent="0">
              <a:spcBef>
                <a:spcPts val="0"/>
              </a:spcBef>
              <a:buNone/>
              <a:defRPr sz="11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722313" y="3689685"/>
            <a:ext cx="7772400" cy="717215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ctr" rtl="0">
              <a:spcBef>
                <a:spcPts val="537"/>
              </a:spcBef>
              <a:buClr>
                <a:schemeClr val="dk2"/>
              </a:buClr>
              <a:buFont typeface="Arial"/>
              <a:buNone/>
              <a:defRPr sz="27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11946" marR="0" lvl="1" indent="-13" algn="l" rtl="0">
              <a:spcBef>
                <a:spcPts val="403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023891" marR="0" lvl="2" indent="-25" algn="l" rtl="0">
              <a:spcBef>
                <a:spcPts val="358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535839" marR="0" lvl="3" indent="-38" algn="l" rtl="0">
              <a:spcBef>
                <a:spcPts val="314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47785" marR="0" lvl="4" indent="-52" algn="l" rtl="0">
              <a:spcBef>
                <a:spcPts val="314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59730" marR="0" lvl="5" indent="-64" algn="l" rtl="0">
              <a:spcBef>
                <a:spcPts val="314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071676" marR="0" lvl="6" indent="-76" algn="l" rtl="0">
              <a:spcBef>
                <a:spcPts val="314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583621" marR="0" lvl="7" indent="-89" algn="l" rtl="0">
              <a:spcBef>
                <a:spcPts val="314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95568" marR="0" lvl="8" indent="-102" algn="l" rtl="0">
              <a:spcBef>
                <a:spcPts val="314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7AD96CEF-24A8-C74F-A613-1FCB7E72B116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1" y="615485"/>
            <a:ext cx="8229600" cy="91962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3600" b="0" i="0" u="none" strike="noStrike" cap="none">
                <a:solidFill>
                  <a:schemeClr val="dk2"/>
                </a:solidFill>
                <a:latin typeface="Callibri"/>
                <a:ea typeface="Gill Sans"/>
                <a:cs typeface="Callibri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100"/>
            </a:lvl2pPr>
            <a:lvl3pPr lvl="2" indent="0">
              <a:spcBef>
                <a:spcPts val="0"/>
              </a:spcBef>
              <a:buNone/>
              <a:defRPr sz="1100"/>
            </a:lvl3pPr>
            <a:lvl4pPr lvl="3" indent="0">
              <a:spcBef>
                <a:spcPts val="0"/>
              </a:spcBef>
              <a:buNone/>
              <a:defRPr sz="1100"/>
            </a:lvl4pPr>
            <a:lvl5pPr lvl="4" indent="0">
              <a:spcBef>
                <a:spcPts val="0"/>
              </a:spcBef>
              <a:buNone/>
              <a:defRPr sz="1100"/>
            </a:lvl5pPr>
            <a:lvl6pPr lvl="5" indent="0">
              <a:spcBef>
                <a:spcPts val="0"/>
              </a:spcBef>
              <a:buNone/>
              <a:defRPr sz="1100"/>
            </a:lvl6pPr>
            <a:lvl7pPr lvl="6" indent="0">
              <a:spcBef>
                <a:spcPts val="0"/>
              </a:spcBef>
              <a:buNone/>
              <a:defRPr sz="1100"/>
            </a:lvl7pPr>
            <a:lvl8pPr lvl="7" indent="0">
              <a:spcBef>
                <a:spcPts val="0"/>
              </a:spcBef>
              <a:buNone/>
              <a:defRPr sz="1100"/>
            </a:lvl8pPr>
            <a:lvl9pPr lvl="8" indent="0">
              <a:spcBef>
                <a:spcPts val="0"/>
              </a:spcBef>
              <a:buNone/>
              <a:defRPr sz="11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ctr" rtl="0">
              <a:spcBef>
                <a:spcPts val="448"/>
              </a:spcBef>
              <a:buClr>
                <a:schemeClr val="dk2"/>
              </a:buClr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11946" marR="0" lvl="1" indent="-13" algn="l" rtl="0">
              <a:spcBef>
                <a:spcPts val="448"/>
              </a:spcBef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023891" marR="0" lvl="2" indent="-25" algn="l" rtl="0">
              <a:spcBef>
                <a:spcPts val="403"/>
              </a:spcBef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535839" marR="0" lvl="3" indent="-38" algn="l" rtl="0">
              <a:spcBef>
                <a:spcPts val="358"/>
              </a:spcBef>
              <a:buClr>
                <a:schemeClr val="dk2"/>
              </a:buClr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47785" marR="0" lvl="4" indent="-52" algn="l" rtl="0">
              <a:spcBef>
                <a:spcPts val="358"/>
              </a:spcBef>
              <a:buClr>
                <a:schemeClr val="dk2"/>
              </a:buClr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59730" marR="0" lvl="5" indent="-64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071676" marR="0" lvl="6" indent="-76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583621" marR="0" lvl="7" indent="-89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95568" marR="0" lvl="8" indent="-102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57200" y="2424141"/>
            <a:ext cx="4040188" cy="3951287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383961" marR="0" lvl="0" indent="-255978" algn="l" rtl="0">
              <a:spcBef>
                <a:spcPts val="403"/>
              </a:spcBef>
              <a:buClr>
                <a:schemeClr val="dk2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31913" marR="0" lvl="1" indent="-206234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–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279864" marR="0" lvl="2" indent="-142252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•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791810" marR="0" lvl="3" indent="-142265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–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303757" marR="0" lvl="4" indent="-142279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»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15703" marR="0" lvl="5" indent="-142293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327649" marR="0" lvl="6" indent="-142304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839596" marR="0" lvl="7" indent="-142318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351540" marR="0" lvl="8" indent="-142330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4645030" y="1535114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ctr" rtl="0">
              <a:spcBef>
                <a:spcPts val="448"/>
              </a:spcBef>
              <a:buClr>
                <a:schemeClr val="dk2"/>
              </a:buClr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11946" marR="0" lvl="1" indent="-13" algn="l" rtl="0">
              <a:spcBef>
                <a:spcPts val="448"/>
              </a:spcBef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023891" marR="0" lvl="2" indent="-25" algn="l" rtl="0">
              <a:spcBef>
                <a:spcPts val="403"/>
              </a:spcBef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535839" marR="0" lvl="3" indent="-38" algn="l" rtl="0">
              <a:spcBef>
                <a:spcPts val="358"/>
              </a:spcBef>
              <a:buClr>
                <a:schemeClr val="dk2"/>
              </a:buClr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47785" marR="0" lvl="4" indent="-52" algn="l" rtl="0">
              <a:spcBef>
                <a:spcPts val="358"/>
              </a:spcBef>
              <a:buClr>
                <a:schemeClr val="dk2"/>
              </a:buClr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59730" marR="0" lvl="5" indent="-64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071676" marR="0" lvl="6" indent="-76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583621" marR="0" lvl="7" indent="-89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95568" marR="0" lvl="8" indent="-102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body" idx="4"/>
          </p:nvPr>
        </p:nvSpPr>
        <p:spPr>
          <a:xfrm>
            <a:off x="4645027" y="2424141"/>
            <a:ext cx="4041775" cy="3951287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383961" marR="0" lvl="0" indent="-255978" algn="l" rtl="0">
              <a:spcBef>
                <a:spcPts val="403"/>
              </a:spcBef>
              <a:buClr>
                <a:schemeClr val="dk2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31913" marR="0" lvl="1" indent="-206234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–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279864" marR="0" lvl="2" indent="-142252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•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791810" marR="0" lvl="3" indent="-142265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–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303757" marR="0" lvl="4" indent="-142279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»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15703" marR="0" lvl="5" indent="-142293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327649" marR="0" lvl="6" indent="-142304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839596" marR="0" lvl="7" indent="-142318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351540" marR="0" lvl="8" indent="-142330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7AD96CEF-24A8-C74F-A613-1FCB7E72B116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1" y="957824"/>
            <a:ext cx="8229600" cy="91962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ctr" anchorCtr="0"/>
          <a:lstStyle>
            <a:lvl1pPr>
              <a:defRPr sz="3400" b="1">
                <a:solidFill>
                  <a:schemeClr val="dk2"/>
                </a:solidFill>
                <a:latin typeface="Gill Sans"/>
                <a:ea typeface="Gill Sans"/>
                <a:cs typeface="Gill Sans"/>
              </a:defRPr>
            </a:lvl1pPr>
          </a:lstStyle>
          <a:p>
            <a:pPr marL="0" lvl="0" indent="0" algn="ctr">
              <a:buClr>
                <a:schemeClr val="dk2"/>
              </a:buClr>
              <a:buFont typeface="Gill Sans"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7AD96CEF-24A8-C74F-A613-1FCB7E72B116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4" y="666730"/>
            <a:ext cx="3008313" cy="928790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2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100"/>
            </a:lvl2pPr>
            <a:lvl3pPr lvl="2" indent="0">
              <a:spcBef>
                <a:spcPts val="0"/>
              </a:spcBef>
              <a:buNone/>
              <a:defRPr sz="1100"/>
            </a:lvl3pPr>
            <a:lvl4pPr lvl="3" indent="0">
              <a:spcBef>
                <a:spcPts val="0"/>
              </a:spcBef>
              <a:buNone/>
              <a:defRPr sz="1100"/>
            </a:lvl4pPr>
            <a:lvl5pPr lvl="4" indent="0">
              <a:spcBef>
                <a:spcPts val="0"/>
              </a:spcBef>
              <a:buNone/>
              <a:defRPr sz="1100"/>
            </a:lvl5pPr>
            <a:lvl6pPr lvl="5" indent="0">
              <a:spcBef>
                <a:spcPts val="0"/>
              </a:spcBef>
              <a:buNone/>
              <a:defRPr sz="1100"/>
            </a:lvl6pPr>
            <a:lvl7pPr lvl="6" indent="0">
              <a:spcBef>
                <a:spcPts val="0"/>
              </a:spcBef>
              <a:buNone/>
              <a:defRPr sz="1100"/>
            </a:lvl7pPr>
            <a:lvl8pPr lvl="7" indent="0">
              <a:spcBef>
                <a:spcPts val="0"/>
              </a:spcBef>
              <a:buNone/>
              <a:defRPr sz="1100"/>
            </a:lvl8pPr>
            <a:lvl9pPr lvl="8" indent="0">
              <a:spcBef>
                <a:spcPts val="0"/>
              </a:spcBef>
              <a:buNone/>
              <a:defRPr sz="11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575049" y="666733"/>
            <a:ext cx="5111749" cy="5619854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383961" marR="0" lvl="0" indent="-184866" algn="l" rtl="0">
              <a:spcBef>
                <a:spcPts val="627"/>
              </a:spcBef>
              <a:buClr>
                <a:schemeClr val="dk2"/>
              </a:buClr>
              <a:buSzPct val="99560"/>
              <a:buFont typeface="Arial"/>
              <a:buChar char="•"/>
              <a:defRPr sz="31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31913" marR="0" lvl="1" indent="-120885" algn="l" rtl="0">
              <a:spcBef>
                <a:spcPts val="627"/>
              </a:spcBef>
              <a:buClr>
                <a:schemeClr val="dk2"/>
              </a:buClr>
              <a:buSzPct val="99560"/>
              <a:buFont typeface="Arial"/>
              <a:buChar char="–"/>
              <a:defRPr sz="31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279864" marR="0" lvl="2" indent="-85339" algn="l" rtl="0">
              <a:spcBef>
                <a:spcPts val="537"/>
              </a:spcBef>
              <a:buClr>
                <a:schemeClr val="dk2"/>
              </a:buClr>
              <a:buSzPct val="99232"/>
              <a:buFont typeface="Arial"/>
              <a:buChar char="•"/>
              <a:defRPr sz="27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791810" marR="0" lvl="3" indent="-113789" algn="l" rtl="0">
              <a:spcBef>
                <a:spcPts val="448"/>
              </a:spcBef>
              <a:buClr>
                <a:schemeClr val="dk2"/>
              </a:buClr>
              <a:buSzPct val="98777"/>
              <a:buFont typeface="Arial"/>
              <a:buChar char="–"/>
              <a:defRPr sz="22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303757" marR="0" lvl="4" indent="-113802" algn="l" rtl="0">
              <a:spcBef>
                <a:spcPts val="448"/>
              </a:spcBef>
              <a:buClr>
                <a:schemeClr val="dk2"/>
              </a:buClr>
              <a:buSzPct val="98777"/>
              <a:buFont typeface="Arial"/>
              <a:buChar char="»"/>
              <a:defRPr sz="22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15703" marR="0" lvl="5" indent="-113816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327649" marR="0" lvl="6" indent="-113828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839596" marR="0" lvl="7" indent="-113842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351540" marR="0" lvl="8" indent="-113853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4" y="1595525"/>
            <a:ext cx="3008313" cy="4691062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l" rtl="0">
              <a:spcBef>
                <a:spcPts val="314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11946" marR="0" lvl="1" indent="-13" algn="l" rtl="0">
              <a:spcBef>
                <a:spcPts val="269"/>
              </a:spcBef>
              <a:buClr>
                <a:schemeClr val="dk2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023891" marR="0" lvl="2" indent="-25" algn="l" rtl="0">
              <a:spcBef>
                <a:spcPts val="224"/>
              </a:spcBef>
              <a:buClr>
                <a:schemeClr val="dk2"/>
              </a:buClr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535839" marR="0" lvl="3" indent="-38" algn="l" rtl="0">
              <a:spcBef>
                <a:spcPts val="202"/>
              </a:spcBef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47785" marR="0" lvl="4" indent="-52" algn="l" rtl="0">
              <a:spcBef>
                <a:spcPts val="202"/>
              </a:spcBef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59730" marR="0" lvl="5" indent="-64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071676" marR="0" lvl="6" indent="-76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583621" marR="0" lvl="7" indent="-89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95568" marR="0" lvl="8" indent="-102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7AD96CEF-24A8-C74F-A613-1FCB7E72B116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2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100"/>
            </a:lvl2pPr>
            <a:lvl3pPr lvl="2" indent="0">
              <a:spcBef>
                <a:spcPts val="0"/>
              </a:spcBef>
              <a:buNone/>
              <a:defRPr sz="1100"/>
            </a:lvl3pPr>
            <a:lvl4pPr lvl="3" indent="0">
              <a:spcBef>
                <a:spcPts val="0"/>
              </a:spcBef>
              <a:buNone/>
              <a:defRPr sz="1100"/>
            </a:lvl4pPr>
            <a:lvl5pPr lvl="4" indent="0">
              <a:spcBef>
                <a:spcPts val="0"/>
              </a:spcBef>
              <a:buNone/>
              <a:defRPr sz="1100"/>
            </a:lvl5pPr>
            <a:lvl6pPr lvl="5" indent="0">
              <a:spcBef>
                <a:spcPts val="0"/>
              </a:spcBef>
              <a:buNone/>
              <a:defRPr sz="1100"/>
            </a:lvl6pPr>
            <a:lvl7pPr lvl="6" indent="0">
              <a:spcBef>
                <a:spcPts val="0"/>
              </a:spcBef>
              <a:buNone/>
              <a:defRPr sz="1100"/>
            </a:lvl7pPr>
            <a:lvl8pPr lvl="7" indent="0">
              <a:spcBef>
                <a:spcPts val="0"/>
              </a:spcBef>
              <a:buNone/>
              <a:defRPr sz="1100"/>
            </a:lvl8pPr>
            <a:lvl9pPr lvl="8" indent="0">
              <a:spcBef>
                <a:spcPts val="0"/>
              </a:spcBef>
              <a:buNone/>
              <a:defRPr sz="11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1792288" y="612776"/>
            <a:ext cx="5486400" cy="411479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l" rtl="0">
              <a:spcBef>
                <a:spcPts val="717"/>
              </a:spcBef>
              <a:buClr>
                <a:schemeClr val="dk2"/>
              </a:buClr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11946" marR="0" lvl="1" indent="-13" algn="l" rtl="0">
              <a:spcBef>
                <a:spcPts val="627"/>
              </a:spcBef>
              <a:buClr>
                <a:schemeClr val="dk2"/>
              </a:buClr>
              <a:buFont typeface="Arial"/>
              <a:buNone/>
              <a:defRPr sz="31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023891" marR="0" lvl="2" indent="-25" algn="l" rtl="0">
              <a:spcBef>
                <a:spcPts val="537"/>
              </a:spcBef>
              <a:buClr>
                <a:schemeClr val="dk2"/>
              </a:buClr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535839" marR="0" lvl="3" indent="-38" algn="l" rtl="0">
              <a:spcBef>
                <a:spcPts val="448"/>
              </a:spcBef>
              <a:buClr>
                <a:schemeClr val="dk2"/>
              </a:buClr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47785" marR="0" lvl="4" indent="-52" algn="l" rtl="0">
              <a:spcBef>
                <a:spcPts val="448"/>
              </a:spcBef>
              <a:buClr>
                <a:schemeClr val="dk2"/>
              </a:buClr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59730" marR="0" lvl="5" indent="-64" algn="l" rtl="0">
              <a:spcBef>
                <a:spcPts val="448"/>
              </a:spcBef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071676" marR="0" lvl="6" indent="-76" algn="l" rtl="0">
              <a:spcBef>
                <a:spcPts val="448"/>
              </a:spcBef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583621" marR="0" lvl="7" indent="-89" algn="l" rtl="0">
              <a:spcBef>
                <a:spcPts val="448"/>
              </a:spcBef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95568" marR="0" lvl="8" indent="-102" algn="l" rtl="0">
              <a:spcBef>
                <a:spcPts val="448"/>
              </a:spcBef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792288" y="5367341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l" rtl="0">
              <a:spcBef>
                <a:spcPts val="314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11946" marR="0" lvl="1" indent="-13" algn="l" rtl="0">
              <a:spcBef>
                <a:spcPts val="269"/>
              </a:spcBef>
              <a:buClr>
                <a:schemeClr val="dk2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023891" marR="0" lvl="2" indent="-25" algn="l" rtl="0">
              <a:spcBef>
                <a:spcPts val="224"/>
              </a:spcBef>
              <a:buClr>
                <a:schemeClr val="dk2"/>
              </a:buClr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535839" marR="0" lvl="3" indent="-38" algn="l" rtl="0">
              <a:spcBef>
                <a:spcPts val="202"/>
              </a:spcBef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47785" marR="0" lvl="4" indent="-52" algn="l" rtl="0">
              <a:spcBef>
                <a:spcPts val="202"/>
              </a:spcBef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59730" marR="0" lvl="5" indent="-64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071676" marR="0" lvl="6" indent="-76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583621" marR="0" lvl="7" indent="-89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95568" marR="0" lvl="8" indent="-102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7AD96CEF-24A8-C74F-A613-1FCB7E72B116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48817" y="665051"/>
            <a:ext cx="8432800" cy="935790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ctr" anchorCtr="0"/>
          <a:lstStyle>
            <a:lvl1pPr algn="ctr">
              <a:defRPr sz="3200" b="1" dirty="0">
                <a:solidFill>
                  <a:schemeClr val="dk2"/>
                </a:solidFill>
                <a:latin typeface="Gill Sans"/>
                <a:ea typeface="Gill Sans"/>
                <a:cs typeface="Gill Sans"/>
              </a:defRPr>
            </a:lvl1pPr>
          </a:lstStyle>
          <a:p>
            <a:pPr marL="0" lvl="0" indent="0" algn="ctr">
              <a:buClr>
                <a:schemeClr val="dk2"/>
              </a:buClr>
              <a:buFont typeface="Gill Sans"/>
            </a:pPr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1" y="1643200"/>
            <a:ext cx="8229600" cy="4391281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383961" marR="0" lvl="0" indent="-206183" algn="l" rtl="0">
              <a:spcBef>
                <a:spcPts val="560"/>
              </a:spcBef>
              <a:buClr>
                <a:schemeClr val="dk2"/>
              </a:buClr>
              <a:buSzPct val="101022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31913" marR="0" lvl="1" indent="-177758" algn="l" rtl="0">
              <a:spcBef>
                <a:spcPts val="448"/>
              </a:spcBef>
              <a:buClr>
                <a:schemeClr val="dk2"/>
              </a:buClr>
              <a:buSzPct val="98777"/>
              <a:buFont typeface="Arial"/>
              <a:buChar char="–"/>
              <a:defRPr sz="22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279864" marR="0" lvl="2" indent="-128015" algn="l" rtl="0">
              <a:spcBef>
                <a:spcPts val="403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791810" marR="0" lvl="3" indent="-149344" algn="l" rtl="0">
              <a:spcBef>
                <a:spcPts val="336"/>
              </a:spcBef>
              <a:buClr>
                <a:schemeClr val="dk2"/>
              </a:buClr>
              <a:buSzPct val="98777"/>
              <a:buFont typeface="Arial"/>
              <a:buChar char="–"/>
              <a:defRPr sz="17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303757" marR="0" lvl="4" indent="-170715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»"/>
              <a:defRPr sz="13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15703" marR="0" lvl="5" indent="-113816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327649" marR="0" lvl="6" indent="-113828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839596" marR="0" lvl="7" indent="-113842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351540" marR="0" lvl="8" indent="-113853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7AD96CEF-24A8-C74F-A613-1FCB7E72B116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4340246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hape 11" descr="Top_Bar_Background.png"/>
          <p:cNvPicPr preferRelativeResize="0"/>
          <p:nvPr/>
        </p:nvPicPr>
        <p:blipFill rotWithShape="1">
          <a:blip r:embed="rId10">
            <a:alphaModFix/>
          </a:blip>
          <a:srcRect t="-185" r="6086" b="-1"/>
          <a:stretch/>
        </p:blipFill>
        <p:spPr>
          <a:xfrm>
            <a:off x="324" y="-35996"/>
            <a:ext cx="9155328" cy="687069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609617" marR="0" lvl="0" indent="-327359" algn="l" rtl="0">
              <a:spcBef>
                <a:spcPts val="889"/>
              </a:spcBef>
              <a:buClr>
                <a:schemeClr val="dk2"/>
              </a:buClr>
              <a:buSzPct val="101022"/>
              <a:buFont typeface="Arial"/>
              <a:buChar char="•"/>
              <a:defRPr sz="4445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320834" marR="0" lvl="1" indent="-282228" algn="l" rtl="0">
              <a:spcBef>
                <a:spcPts val="711"/>
              </a:spcBef>
              <a:buClr>
                <a:schemeClr val="dk2"/>
              </a:buClr>
              <a:buSzPct val="98777"/>
              <a:buFont typeface="Arial"/>
              <a:buChar char="–"/>
              <a:defRPr sz="3556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32050" marR="0" lvl="2" indent="-203250" algn="l" rtl="0">
              <a:spcBef>
                <a:spcPts val="640"/>
              </a:spcBef>
              <a:buClr>
                <a:schemeClr val="dk2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844871" marR="0" lvl="3" indent="-237116" algn="l" rtl="0">
              <a:spcBef>
                <a:spcPts val="533"/>
              </a:spcBef>
              <a:buClr>
                <a:schemeClr val="dk2"/>
              </a:buClr>
              <a:buSzPct val="98777"/>
              <a:buFont typeface="Arial"/>
              <a:buChar char="–"/>
              <a:defRPr sz="2667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657691" marR="0" lvl="4" indent="-271046" algn="l" rtl="0">
              <a:spcBef>
                <a:spcPts val="427"/>
              </a:spcBef>
              <a:buClr>
                <a:schemeClr val="dk2"/>
              </a:buClr>
              <a:buSzPct val="101571"/>
              <a:buFont typeface="Arial"/>
              <a:buChar char="»"/>
              <a:defRPr sz="2133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4470513" marR="0" lvl="5" indent="-180707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5283332" marR="0" lvl="6" indent="-180726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6096153" marR="0" lvl="7" indent="-180747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908972" marR="0" lvl="8" indent="-180765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/>
          <p:nvPr/>
        </p:nvSpPr>
        <p:spPr>
          <a:xfrm>
            <a:off x="903072" y="42569"/>
            <a:ext cx="4783162" cy="422423"/>
          </a:xfrm>
          <a:prstGeom prst="rect">
            <a:avLst/>
          </a:prstGeom>
          <a:noFill/>
          <a:ln>
            <a:noFill/>
          </a:ln>
        </p:spPr>
        <p:txBody>
          <a:bodyPr lIns="57584" tIns="28783" rIns="57584" bIns="28783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1300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CSC302-Introduction to Data Visualization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H.</a:t>
            </a:r>
            <a:r>
              <a:rPr lang="en-US" sz="1200" b="0" i="0" u="none" strike="noStrike" cap="none" baseline="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200" b="0" i="0" u="none" strike="noStrike" cap="none" baseline="0" dirty="0" err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Bisgin</a:t>
            </a:r>
            <a:endParaRPr lang="en-US" sz="1200" b="0" i="0" u="none" strike="noStrike" cap="none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" name="Picture 1" descr="UMFLINTLogo.jpg"/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" y="7616"/>
            <a:ext cx="850392" cy="8503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7AD96CEF-24A8-C74F-A613-1FCB7E72B1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1" y="1055081"/>
            <a:ext cx="8876629" cy="2153975"/>
          </a:xfrm>
        </p:spPr>
        <p:txBody>
          <a:bodyPr/>
          <a:lstStyle/>
          <a:p>
            <a:r>
              <a:rPr lang="en-US" dirty="0"/>
              <a:t>Introduction to Data Visualization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200" b="0" dirty="0"/>
              <a:t>Visualizing Amounts &amp; Distributions</a:t>
            </a:r>
            <a:br>
              <a:rPr lang="en-US" sz="3200" b="0" dirty="0"/>
            </a:br>
            <a:r>
              <a:rPr lang="en-US" sz="3200" b="0" dirty="0"/>
              <a:t>Python (</a:t>
            </a:r>
            <a:r>
              <a:rPr lang="en-US" sz="3200" b="0" dirty="0" err="1"/>
              <a:t>matlibplot</a:t>
            </a:r>
            <a:r>
              <a:rPr lang="en-US" sz="3200" b="0" dirty="0"/>
              <a:t>, seaborn)  examples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err="1"/>
              <a:t>Halil</a:t>
            </a:r>
            <a:r>
              <a:rPr lang="en-US" sz="3200" dirty="0"/>
              <a:t> </a:t>
            </a:r>
            <a:r>
              <a:rPr lang="en-US" sz="3200" dirty="0" err="1"/>
              <a:t>Bisgin</a:t>
            </a:r>
            <a:r>
              <a:rPr lang="en-US" sz="3200" dirty="0"/>
              <a:t>, Ph.D.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010400" y="42863"/>
            <a:ext cx="2133600" cy="365125"/>
          </a:xfrm>
          <a:prstGeom prst="rect">
            <a:avLst/>
          </a:prstGeom>
        </p:spPr>
        <p:txBody>
          <a:bodyPr/>
          <a:lstStyle/>
          <a:p>
            <a:fld id="{7AD96CEF-24A8-C74F-A613-1FCB7E72B116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4641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Heatmaps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 alternative to mapping data values onto positions via bars or dots, we can map data values onto colors.</a:t>
            </a:r>
          </a:p>
          <a:p>
            <a:r>
              <a:rPr lang="en-US" dirty="0"/>
              <a:t>We can’t infer exact values, but it helps us see the trend.</a:t>
            </a:r>
          </a:p>
          <a:p>
            <a:r>
              <a:rPr lang="en-US" dirty="0"/>
              <a:t>BIG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10</a:t>
            </a:fld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000" y="3538266"/>
            <a:ext cx="5375428" cy="331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63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Heatmaps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Ordering can make a difference again.</a:t>
            </a:r>
          </a:p>
          <a:p>
            <a:r>
              <a:rPr lang="en-US" dirty="0"/>
              <a:t>Countries are ordered by the year in which internet usage first rose to above 20%.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11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602" y="3142116"/>
            <a:ext cx="6016886" cy="371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36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Distributions: </a:t>
            </a:r>
            <a:br>
              <a:rPr lang="en-US" dirty="0"/>
            </a:br>
            <a:r>
              <a:rPr lang="en-US" dirty="0"/>
              <a:t>Histograms and Density Plots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might want to know how many passengers of what ages there were on the Titanic, </a:t>
            </a:r>
          </a:p>
          <a:p>
            <a:pPr lvl="1"/>
            <a:r>
              <a:rPr lang="en-US" dirty="0"/>
              <a:t>i.e., how many children, young adults, middle-aged people, seniors, and so on. </a:t>
            </a:r>
          </a:p>
          <a:p>
            <a:r>
              <a:rPr lang="en-US" dirty="0"/>
              <a:t>We call the relative proportions of different ages among the passengers the age </a:t>
            </a:r>
            <a:r>
              <a:rPr lang="en-US" i="1" dirty="0">
                <a:solidFill>
                  <a:srgbClr val="660066"/>
                </a:solidFill>
              </a:rPr>
              <a:t>distribution</a:t>
            </a:r>
            <a:r>
              <a:rPr lang="en-US" dirty="0"/>
              <a:t> of the passengers.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12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03599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a Single Distribution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Counts for age </a:t>
            </a:r>
            <a:r>
              <a:rPr lang="en-US" i="1" dirty="0">
                <a:solidFill>
                  <a:srgbClr val="660066"/>
                </a:solidFill>
              </a:rPr>
              <a:t>bin</a:t>
            </a:r>
            <a:r>
              <a:rPr lang="en-US" dirty="0"/>
              <a:t>s in Titanic 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… and the </a:t>
            </a:r>
            <a:r>
              <a:rPr lang="en-US" i="1" dirty="0">
                <a:solidFill>
                  <a:srgbClr val="660066"/>
                </a:solidFill>
              </a:rPr>
              <a:t>histogram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13</a:t>
            </a:fld>
            <a:endParaRPr lang="uk-UA" dirty="0"/>
          </a:p>
        </p:txBody>
      </p:sp>
      <p:pic>
        <p:nvPicPr>
          <p:cNvPr id="6" name="Picture 5" descr="Screen Shot 2022-02-05 at 11.54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9425"/>
            <a:ext cx="5283117" cy="37313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382" y="4317877"/>
            <a:ext cx="4114960" cy="2540824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xmlns="" id="{CE285879-3D76-4789-B985-EA9EA9464A25}"/>
              </a:ext>
            </a:extLst>
          </p:cNvPr>
          <p:cNvSpPr/>
          <p:nvPr/>
        </p:nvSpPr>
        <p:spPr>
          <a:xfrm rot="5400000">
            <a:off x="2280886" y="3687166"/>
            <a:ext cx="572201" cy="5087109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AE23AB6-E791-4032-BA44-BD0734FB9FFC}"/>
              </a:ext>
            </a:extLst>
          </p:cNvPr>
          <p:cNvSpPr txBox="1"/>
          <p:nvPr/>
        </p:nvSpPr>
        <p:spPr>
          <a:xfrm>
            <a:off x="1632951" y="6528040"/>
            <a:ext cx="1868069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15 bins</a:t>
            </a:r>
          </a:p>
        </p:txBody>
      </p:sp>
    </p:spTree>
    <p:extLst>
      <p:ext uri="{BB962C8B-B14F-4D97-AF65-F5344CB8AC3E}">
        <p14:creationId xmlns:p14="http://schemas.microsoft.com/office/powerpoint/2010/main" val="3743216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Softwares</a:t>
            </a:r>
            <a:r>
              <a:rPr lang="en-US" dirty="0"/>
              <a:t> have default bin size (# of bins) which can be changed.</a:t>
            </a:r>
          </a:p>
          <a:p>
            <a:r>
              <a:rPr lang="en-US" dirty="0"/>
              <a:t>When making a histogram, always explore multiple bin widths.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14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443" y="3245997"/>
            <a:ext cx="5576171" cy="344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95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Plot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try to visualize the underlying distribution by drawing an appropriate continuous curve. </a:t>
            </a:r>
          </a:p>
          <a:p>
            <a:r>
              <a:rPr lang="en-US" dirty="0"/>
              <a:t>Needs to be estimated from the data, and the most commonly used method for this estimation procedure is called kernel density estimation. </a:t>
            </a:r>
          </a:p>
          <a:p>
            <a:pPr lvl="1"/>
            <a:r>
              <a:rPr lang="en-US" dirty="0"/>
              <a:t>Draws a continuous curve (the kernel) with a small width (controlled by a parameter called bandwidth) at the location of each data point.</a:t>
            </a:r>
          </a:p>
          <a:p>
            <a:pPr lvl="1"/>
            <a:r>
              <a:rPr lang="en-US" dirty="0"/>
              <a:t>Adds up all these curves to obtain the final density estimate. </a:t>
            </a:r>
          </a:p>
          <a:p>
            <a:pPr lvl="1"/>
            <a:r>
              <a:rPr lang="en-US" dirty="0"/>
              <a:t>The most widely used kernel is a Gaussian kernel (i.e., a Gaussian bell curve), but there are many other choices.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15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92852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Plot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bandwidth parameter ~ bin width in histograms.</a:t>
            </a:r>
          </a:p>
          <a:p>
            <a:r>
              <a:rPr lang="en-US" dirty="0"/>
              <a:t>Small </a:t>
            </a:r>
            <a:r>
              <a:rPr lang="en-US" dirty="0">
                <a:sym typeface="Wingdings"/>
              </a:rPr>
              <a:t> peaky and visually busy</a:t>
            </a:r>
          </a:p>
          <a:p>
            <a:r>
              <a:rPr lang="en-US" dirty="0">
                <a:sym typeface="Wingdings"/>
              </a:rPr>
              <a:t>Large  smaller features may disappear</a:t>
            </a:r>
          </a:p>
          <a:p>
            <a:r>
              <a:rPr lang="en-US" dirty="0"/>
              <a:t>The kernel affects the shape of the density curve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16</a:t>
            </a:fld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79" y="3706158"/>
            <a:ext cx="4875089" cy="30107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340" y="3706158"/>
            <a:ext cx="3358855" cy="207396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6273470" y="5554387"/>
            <a:ext cx="436192" cy="641384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09662" y="6195771"/>
            <a:ext cx="243433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Age&lt;0 nonsensical!</a:t>
            </a:r>
          </a:p>
        </p:txBody>
      </p:sp>
    </p:spTree>
    <p:extLst>
      <p:ext uri="{BB962C8B-B14F-4D97-AF65-F5344CB8AC3E}">
        <p14:creationId xmlns:p14="http://schemas.microsoft.com/office/powerpoint/2010/main" val="3680807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Multiple Distributions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80656"/>
            <a:ext cx="8229600" cy="4391281"/>
          </a:xfrm>
        </p:spPr>
        <p:txBody>
          <a:bodyPr/>
          <a:lstStyle/>
          <a:p>
            <a:r>
              <a:rPr lang="en-US" dirty="0"/>
              <a:t>What if more than one distribution simultaneously?</a:t>
            </a:r>
          </a:p>
          <a:p>
            <a:pPr lvl="1"/>
            <a:r>
              <a:rPr lang="en-US" dirty="0"/>
              <a:t>How are the ages of Titanic passengers distributed between men and women?</a:t>
            </a:r>
          </a:p>
          <a:p>
            <a:pPr lvl="1"/>
            <a:r>
              <a:rPr lang="en-US" dirty="0"/>
              <a:t>Were male and female passengers generally of the same age, or was there an age difference between the genders?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17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47" y="3534657"/>
            <a:ext cx="3702263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289" y="3534657"/>
            <a:ext cx="3702263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1589" y="5953740"/>
            <a:ext cx="284828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Where does it start?</a:t>
            </a:r>
          </a:p>
          <a:p>
            <a:r>
              <a:rPr lang="en-US" dirty="0"/>
              <a:t>What are the counts?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83864" y="5899914"/>
            <a:ext cx="3860135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Semitransparent, but a third color?</a:t>
            </a:r>
          </a:p>
          <a:p>
            <a:r>
              <a:rPr lang="en-US" dirty="0"/>
              <a:t>Still ambiguous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75161" y="64266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393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Multiple Distributions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Overlapping density plots </a:t>
            </a:r>
            <a:r>
              <a:rPr lang="en-US" dirty="0"/>
              <a:t>don’t typically have the problem that overlapping histograms have, because the continuous density lines help the eye keep the distributions separate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18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81" y="3667698"/>
            <a:ext cx="4385156" cy="27076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67737" y="3796999"/>
            <a:ext cx="3976263" cy="646331"/>
          </a:xfrm>
          <a:prstGeom prst="rect">
            <a:avLst/>
          </a:prstGeom>
          <a:ln w="38100" cmpd="sng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Shows identical until age 17. </a:t>
            </a:r>
          </a:p>
          <a:p>
            <a:r>
              <a:rPr lang="en-US" dirty="0"/>
              <a:t>Not really ideal in this case, but OK.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988523" y="4481809"/>
            <a:ext cx="3179214" cy="5466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685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Multiple Distributions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Proportional to the whole population.</a:t>
            </a:r>
          </a:p>
          <a:p>
            <a:r>
              <a:rPr lang="en-US" dirty="0"/>
              <a:t>This visualization shows intuitively and clearly that there were many fewer women than men in the 20-to-50-year age range on the Titanic.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19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87" y="3703651"/>
            <a:ext cx="7010400" cy="31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5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Amounts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many scenarios, we are interested in the magnitude of some set of numbers.</a:t>
            </a:r>
          </a:p>
          <a:p>
            <a:pPr lvl="1"/>
            <a:r>
              <a:rPr lang="en-US" dirty="0"/>
              <a:t>total sales volume of different brands of cars, the total number of people living in different cities, the age of Olympians performing different sports. </a:t>
            </a:r>
          </a:p>
          <a:p>
            <a:pPr lvl="1"/>
            <a:r>
              <a:rPr lang="en-US" dirty="0"/>
              <a:t>We have a set of categories (e.g., brands of cars, cities, or sports) and a quantitative value for each category. </a:t>
            </a:r>
          </a:p>
          <a:p>
            <a:r>
              <a:rPr lang="en-US" dirty="0"/>
              <a:t>The main emphasis in these visualizations will be on the magnitude of the quantitative values. </a:t>
            </a:r>
          </a:p>
          <a:p>
            <a:pPr lvl="1"/>
            <a:r>
              <a:rPr lang="en-US" dirty="0"/>
              <a:t>The standard visualization in this scenario is the bar plot and its variations. </a:t>
            </a:r>
          </a:p>
          <a:p>
            <a:pPr lvl="1"/>
            <a:r>
              <a:rPr lang="en-US" dirty="0"/>
              <a:t>Dot plot and the </a:t>
            </a:r>
            <a:r>
              <a:rPr lang="en-US" dirty="0" err="1"/>
              <a:t>heatmap</a:t>
            </a:r>
            <a:r>
              <a:rPr lang="en-US" dirty="0"/>
              <a:t> are the alternatives.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21986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832" y="3423752"/>
            <a:ext cx="5542207" cy="34220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Multiple Distributions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to visualize exactly two distributions, </a:t>
            </a:r>
          </a:p>
          <a:p>
            <a:pPr lvl="1"/>
            <a:r>
              <a:rPr lang="en-US" dirty="0"/>
              <a:t>we can also make two separate histograms, </a:t>
            </a:r>
          </a:p>
          <a:p>
            <a:pPr lvl="1"/>
            <a:r>
              <a:rPr lang="en-US" dirty="0"/>
              <a:t>rotate them by 90 degrees, and </a:t>
            </a:r>
          </a:p>
          <a:p>
            <a:pPr lvl="1"/>
            <a:r>
              <a:rPr lang="en-US" dirty="0"/>
              <a:t>have the bars in the opposite direction of the other.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Age pyramid</a:t>
            </a:r>
            <a:r>
              <a:rPr lang="en-US" dirty="0">
                <a:sym typeface="Wingdings"/>
              </a:rPr>
              <a:t>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20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78392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Multiple Distributions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visualize several distributions at once, kernel density plots will generally work better than histograms.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21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90" y="3081254"/>
            <a:ext cx="6055374" cy="37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7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Amounts-Bar Plots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This kind of data is commonly visualized with vertical bars.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3</a:t>
            </a:fld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448817" y="6557356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Data: http://</a:t>
            </a:r>
            <a:r>
              <a:rPr lang="en-US" sz="1200" dirty="0" err="1"/>
              <a:t>www.boxofficemojo.com</a:t>
            </a:r>
            <a:r>
              <a:rPr lang="en-US" sz="1200" dirty="0"/>
              <a:t>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256610"/>
            <a:ext cx="4528702" cy="2264351"/>
          </a:xfrm>
          <a:prstGeom prst="rect">
            <a:avLst/>
          </a:prstGeom>
        </p:spPr>
      </p:pic>
      <p:pic>
        <p:nvPicPr>
          <p:cNvPr id="2" name="Picture 1" descr="Screen Shot 2022-02-02 at 11.29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40" y="2232023"/>
            <a:ext cx="3229329" cy="2251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432" y="3174076"/>
            <a:ext cx="4200568" cy="3570483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4387584" y="2514226"/>
            <a:ext cx="4615297" cy="5515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Long labels rotated, but still ugly!</a:t>
            </a:r>
          </a:p>
        </p:txBody>
      </p:sp>
    </p:spTree>
    <p:extLst>
      <p:ext uri="{BB962C8B-B14F-4D97-AF65-F5344CB8AC3E}">
        <p14:creationId xmlns:p14="http://schemas.microsoft.com/office/powerpoint/2010/main" val="2164578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Amounts-Bar Plots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solution: swap x &amp; y axes.</a:t>
            </a:r>
          </a:p>
          <a:p>
            <a:r>
              <a:rPr lang="en-US" dirty="0"/>
              <a:t>Be careful about the ordering.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4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" y="4137150"/>
            <a:ext cx="4406519" cy="2720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894" y="4137150"/>
            <a:ext cx="4179106" cy="258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00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Plots - Ordered vs. Unordered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ordered, follow the order. </a:t>
            </a:r>
          </a:p>
          <a:p>
            <a:r>
              <a:rPr lang="en-US" dirty="0"/>
              <a:t>Otherwise, ascending or descending data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5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4" y="3610049"/>
            <a:ext cx="3926458" cy="24244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132" y="3572871"/>
            <a:ext cx="3986669" cy="246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1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Bars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interested in two categorical variables at the same time</a:t>
            </a:r>
          </a:p>
          <a:p>
            <a:r>
              <a:rPr lang="en-US" dirty="0"/>
              <a:t>Same info</a:t>
            </a:r>
          </a:p>
          <a:p>
            <a:r>
              <a:rPr lang="en-US" dirty="0"/>
              <a:t>Difficult to read</a:t>
            </a:r>
          </a:p>
          <a:p>
            <a:pPr marL="177778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6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730" y="2212632"/>
            <a:ext cx="4669823" cy="23349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616" y="4547544"/>
            <a:ext cx="6760979" cy="225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71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to Grouped Bars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preferable over earlier 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7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56" y="2322747"/>
            <a:ext cx="6363275" cy="392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8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preferable to stack </a:t>
            </a:r>
            <a:r>
              <a:rPr lang="en-US" dirty="0" smtClean="0"/>
              <a:t>bars on top of each other. </a:t>
            </a:r>
            <a:endParaRPr lang="en-US" dirty="0"/>
          </a:p>
          <a:p>
            <a:r>
              <a:rPr lang="en-US" dirty="0"/>
              <a:t>Useful when the sum is meaningful.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8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58" y="3169112"/>
            <a:ext cx="5945578" cy="367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39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Bars should start from zero for a proportional presentation of the amount.</a:t>
            </a:r>
          </a:p>
          <a:p>
            <a:r>
              <a:rPr lang="en-US" dirty="0"/>
              <a:t>For some other data, bars are impractical and may obscure key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9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66" y="3429000"/>
            <a:ext cx="3480637" cy="31325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8" y="3952274"/>
            <a:ext cx="2770088" cy="24930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620" y="3832194"/>
            <a:ext cx="2716722" cy="24450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61656" y="6277244"/>
            <a:ext cx="44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60066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97447286"/>
      </p:ext>
    </p:extLst>
  </p:cSld>
  <p:clrMapOvr>
    <a:masterClrMapping/>
  </p:clrMapOvr>
</p:sld>
</file>

<file path=ppt/theme/theme1.xml><?xml version="1.0" encoding="utf-8"?>
<a:theme xmlns:a="http://schemas.openxmlformats.org/drawingml/2006/main" name="HB_dataviz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HB_dataviz.thmx</Template>
  <TotalTime>8439</TotalTime>
  <Words>846</Words>
  <Application>Microsoft Macintosh PowerPoint</Application>
  <PresentationFormat>On-screen Show (4:3)</PresentationFormat>
  <Paragraphs>116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HB_dataviz</vt:lpstr>
      <vt:lpstr>Introduction to Data Visualization  Visualizing Amounts &amp; Distributions Python (matlibplot, seaborn)  examples</vt:lpstr>
      <vt:lpstr>Visualizing Amounts</vt:lpstr>
      <vt:lpstr>Visualizing Amounts-Bar Plots</vt:lpstr>
      <vt:lpstr>Visualizing Amounts-Bar Plots</vt:lpstr>
      <vt:lpstr>Bar Plots - Ordered vs. Unordered </vt:lpstr>
      <vt:lpstr>Grouped Bars</vt:lpstr>
      <vt:lpstr>Alternative to Grouped Bars</vt:lpstr>
      <vt:lpstr>Stacked bars</vt:lpstr>
      <vt:lpstr>Dot Plots</vt:lpstr>
      <vt:lpstr>Heatmaps</vt:lpstr>
      <vt:lpstr>Heatmaps</vt:lpstr>
      <vt:lpstr>Visualizing Distributions:  Histograms and Density Plots</vt:lpstr>
      <vt:lpstr>Visualizing a Single Distribution</vt:lpstr>
      <vt:lpstr>Histograms</vt:lpstr>
      <vt:lpstr>Density Plot</vt:lpstr>
      <vt:lpstr>Density Plot</vt:lpstr>
      <vt:lpstr>Visualizing Multiple Distributions</vt:lpstr>
      <vt:lpstr>Visualizing Multiple Distributions</vt:lpstr>
      <vt:lpstr>Visualizing Multiple Distributions</vt:lpstr>
      <vt:lpstr>Visualizing Multiple Distributions</vt:lpstr>
      <vt:lpstr>Visualizing Multiple Distributions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HB</dc:creator>
  <cp:lastModifiedBy>HB</cp:lastModifiedBy>
  <cp:revision>145</cp:revision>
  <dcterms:created xsi:type="dcterms:W3CDTF">2021-12-31T20:53:49Z</dcterms:created>
  <dcterms:modified xsi:type="dcterms:W3CDTF">2022-02-10T03:51:30Z</dcterms:modified>
</cp:coreProperties>
</file>