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6" r:id="rId15"/>
    <p:sldId id="297" r:id="rId16"/>
    <p:sldId id="288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558" autoAdjust="0"/>
  </p:normalViewPr>
  <p:slideViewPr>
    <p:cSldViewPr snapToGrid="0" snapToObjects="1">
      <p:cViewPr varScale="1">
        <p:scale>
          <a:sx n="67" d="100"/>
          <a:sy n="67" d="100"/>
        </p:scale>
        <p:origin x="148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2CA-C646-184B-9002-50CDB14843C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9500-FF15-E147-A4C4-454DAA30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5442-4CBB-7849-A838-52F821BB225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9296-BE32-874E-B4E6-B3C89608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Very useful and at other times quite misleading.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Units units units…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66922" y="6602395"/>
            <a:ext cx="477078" cy="2556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bg2"/>
                </a:solidFill>
              </a:defRPr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8954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 userDrawn="1"/>
        </p:nvPicPr>
        <p:blipFill rotWithShape="1">
          <a:blip r:embed="rId9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FF65C24-4550-DA48-8155-E582B3FA4094}"/>
              </a:ext>
            </a:extLst>
          </p:cNvPr>
          <p:cNvSpPr txBox="1">
            <a:spLocks/>
          </p:cNvSpPr>
          <p:nvPr userDrawn="1"/>
        </p:nvSpPr>
        <p:spPr>
          <a:xfrm>
            <a:off x="8666922" y="6602395"/>
            <a:ext cx="477078" cy="2556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12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055081"/>
            <a:ext cx="8876629" cy="2153975"/>
          </a:xfrm>
        </p:spPr>
        <p:txBody>
          <a:bodyPr/>
          <a:lstStyle/>
          <a:p>
            <a:r>
              <a:rPr lang="en-US" dirty="0"/>
              <a:t>Introduction to Data Visualization</a:t>
            </a:r>
            <a:br>
              <a:rPr lang="en-US" dirty="0"/>
            </a:br>
            <a:r>
              <a:rPr lang="en-US" sz="3200" b="0" dirty="0"/>
              <a:t> </a:t>
            </a:r>
            <a:br>
              <a:rPr lang="en-US" sz="3200" b="0" dirty="0"/>
            </a:b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910" y="4054989"/>
            <a:ext cx="7533105" cy="1752600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Halil</a:t>
            </a:r>
            <a:r>
              <a:rPr lang="en-US" sz="3200" dirty="0"/>
              <a:t> Bisgin, Ph.D.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DEF67-A6A1-4D7B-B069-9FAFCFFAB698}"/>
              </a:ext>
            </a:extLst>
          </p:cNvPr>
          <p:cNvSpPr txBox="1"/>
          <p:nvPr/>
        </p:nvSpPr>
        <p:spPr>
          <a:xfrm>
            <a:off x="2030350" y="2698651"/>
            <a:ext cx="53506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0" dirty="0">
                <a:solidFill>
                  <a:srgbClr val="1F497D"/>
                </a:solidFill>
                <a:latin typeface="Gill Sans"/>
                <a:sym typeface="Gill Sans"/>
              </a:rPr>
              <a:t>Titles, Captions, and Tables</a:t>
            </a:r>
          </a:p>
        </p:txBody>
      </p:sp>
      <p:pic>
        <p:nvPicPr>
          <p:cNvPr id="5" name="Picture 2" descr="William Shakespeare : Memes - Web Manga Plus">
            <a:extLst>
              <a:ext uri="{FF2B5EF4-FFF2-40B4-BE49-F238E27FC236}">
                <a16:creationId xmlns:a16="http://schemas.microsoft.com/office/drawing/2014/main" id="{4530B34B-9852-3D4B-8E0B-A4D389B0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10" y="3526964"/>
            <a:ext cx="1625682" cy="227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4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1D-AEE5-264A-BF55-4C34C5E9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665051"/>
            <a:ext cx="8572353" cy="935790"/>
          </a:xfrm>
        </p:spPr>
        <p:txBody>
          <a:bodyPr/>
          <a:lstStyle/>
          <a:p>
            <a:r>
              <a:rPr lang="en-US" dirty="0"/>
              <a:t>Is the context always enough or obvious?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50F8-F23D-F74C-81DB-E85D7AFC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careful;</a:t>
            </a:r>
          </a:p>
          <a:p>
            <a:pPr lvl="1"/>
            <a:r>
              <a:rPr lang="en-US" dirty="0"/>
              <a:t>It is easy to misjudge what is and isn’t obvious from the context.</a:t>
            </a:r>
          </a:p>
          <a:p>
            <a:pPr lvl="1"/>
            <a:r>
              <a:rPr lang="en-US" dirty="0"/>
              <a:t>The context doesn’t always define the axes.</a:t>
            </a:r>
          </a:p>
          <a:p>
            <a:pPr lvl="1"/>
            <a:r>
              <a:rPr lang="en-US" dirty="0"/>
              <a:t>It is a bad practice to make your readers guess what you mean.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5BB0F-9F3D-1543-B023-C068875ED5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8194" name="Picture 2" descr="fodv 2205">
            <a:extLst>
              <a:ext uri="{FF2B5EF4-FFF2-40B4-BE49-F238E27FC236}">
                <a16:creationId xmlns:a16="http://schemas.microsoft.com/office/drawing/2014/main" id="{5851C5BE-45A6-F242-8E93-6A353268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69" y="3429000"/>
            <a:ext cx="5295331" cy="32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03DF388B-AFAF-514C-8BAC-6ACB3251DDEB}"/>
              </a:ext>
            </a:extLst>
          </p:cNvPr>
          <p:cNvSpPr/>
          <p:nvPr/>
        </p:nvSpPr>
        <p:spPr>
          <a:xfrm>
            <a:off x="6535004" y="5322094"/>
            <a:ext cx="2763671" cy="682388"/>
          </a:xfrm>
          <a:prstGeom prst="wedgeEllipseCallout">
            <a:avLst>
              <a:gd name="adj1" fmla="val -32900"/>
              <a:gd name="adj2" fmla="val -16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this a bad figure?</a:t>
            </a:r>
          </a:p>
        </p:txBody>
      </p:sp>
    </p:spTree>
    <p:extLst>
      <p:ext uri="{BB962C8B-B14F-4D97-AF65-F5344CB8AC3E}">
        <p14:creationId xmlns:p14="http://schemas.microsoft.com/office/powerpoint/2010/main" val="246915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E3D7-DF2C-6942-A6DE-39259568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Overdoing labeling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FADF-681C-7C40-A95E-2C3BBCB4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legend lists the names of four well-known companies, the legend title “company” is redundant.</a:t>
            </a:r>
          </a:p>
          <a:p>
            <a:r>
              <a:rPr lang="en-US" dirty="0"/>
              <a:t>Units are good, but titling x as “time (years AD)”?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E7E4-B8C7-1442-91AC-651C469DC4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9218" name="Picture 2" descr="fodv 2206">
            <a:extLst>
              <a:ext uri="{FF2B5EF4-FFF2-40B4-BE49-F238E27FC236}">
                <a16:creationId xmlns:a16="http://schemas.microsoft.com/office/drawing/2014/main" id="{84024FAB-F3D9-1F4B-95E2-B5671332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88" y="3292520"/>
            <a:ext cx="5199797" cy="32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4E2B-28E3-6443-BF9A-10BEE58F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axis can be omitted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815A1-E253-BE47-9F19-DAA601D57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cases, it is acceptable to omit not only the axis title but the entire axis. </a:t>
            </a:r>
          </a:p>
          <a:p>
            <a:r>
              <a:rPr lang="en-US" dirty="0"/>
              <a:t>Pie charts typically don’t have explicit axes, and neither do </a:t>
            </a:r>
            <a:r>
              <a:rPr lang="en-US" dirty="0" err="1"/>
              <a:t>treemaps</a:t>
            </a:r>
            <a:r>
              <a:rPr lang="en-US" dirty="0"/>
              <a:t>.</a:t>
            </a:r>
          </a:p>
          <a:p>
            <a:r>
              <a:rPr lang="en-US" dirty="0"/>
              <a:t>Mosaic plots or bar charts can be shown without one or both axes if the meaning of the plot is otherwise clear. </a:t>
            </a:r>
          </a:p>
          <a:p>
            <a:r>
              <a:rPr lang="en-US" dirty="0"/>
              <a:t>Omitting explicit axes with axis ticks and tick labels signals to the reader that the </a:t>
            </a:r>
            <a:r>
              <a:rPr lang="en-US" i="1" dirty="0">
                <a:solidFill>
                  <a:schemeClr val="accent6"/>
                </a:solidFill>
              </a:rPr>
              <a:t>qualitative features </a:t>
            </a:r>
            <a:r>
              <a:rPr lang="en-US" dirty="0"/>
              <a:t>of the graph are </a:t>
            </a:r>
            <a:r>
              <a:rPr lang="en-US" i="1" dirty="0">
                <a:solidFill>
                  <a:schemeClr val="accent6"/>
                </a:solidFill>
              </a:rPr>
              <a:t>more important</a:t>
            </a:r>
            <a:r>
              <a:rPr lang="en-US" dirty="0"/>
              <a:t> than the specific data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08FE-7CF0-E742-8A31-A939F13951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05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4FB1-FC2B-F94B-AAFD-03EFA511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0DA3-A7AE-FF46-A3CF-A628B6F08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rules for table formatting, but most software violate them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If you pick a Microsoft Word table layout at random, you have an approximately 80% chance of picking one that has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EE5C7-F65F-8B47-BDF2-59BB24CCEE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0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7E45-C797-AC42-AE12-8AC041B8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rules for table layout-I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CFF9E-E78C-7648-AEE3-259C8F40B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 vertical lines.</a:t>
            </a:r>
          </a:p>
          <a:p>
            <a:r>
              <a:rPr lang="en-US" dirty="0"/>
              <a:t>Do not use horizontal lines between data rows.</a:t>
            </a:r>
          </a:p>
          <a:p>
            <a:pPr lvl="1"/>
            <a:r>
              <a:rPr lang="en-US" dirty="0"/>
              <a:t>Horizontal lines as a separator between the title row and the first data row or as a frame for the entire table are fine.</a:t>
            </a:r>
          </a:p>
          <a:p>
            <a:r>
              <a:rPr lang="en-US" dirty="0"/>
              <a:t>Text columns should be left aligned.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5804D-318A-CB47-8B67-8224EA07F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10242" name="Picture 2" descr="fodv 2207">
            <a:extLst>
              <a:ext uri="{FF2B5EF4-FFF2-40B4-BE49-F238E27FC236}">
                <a16:creationId xmlns:a16="http://schemas.microsoft.com/office/drawing/2014/main" id="{874C59FB-324A-6841-96FE-EE7C9A00A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6"/>
          <a:stretch/>
        </p:blipFill>
        <p:spPr bwMode="auto">
          <a:xfrm>
            <a:off x="0" y="4072717"/>
            <a:ext cx="9144000" cy="228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9846E5-01D8-B548-8BFE-0267FC6643CF}"/>
              </a:ext>
            </a:extLst>
          </p:cNvPr>
          <p:cNvSpPr/>
          <p:nvPr/>
        </p:nvSpPr>
        <p:spPr>
          <a:xfrm>
            <a:off x="518613" y="6343235"/>
            <a:ext cx="8171933" cy="501117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cost of horizontal (or vertical) lines is visual clutter</a:t>
            </a:r>
          </a:p>
        </p:txBody>
      </p:sp>
    </p:spTree>
    <p:extLst>
      <p:ext uri="{BB962C8B-B14F-4D97-AF65-F5344CB8AC3E}">
        <p14:creationId xmlns:p14="http://schemas.microsoft.com/office/powerpoint/2010/main" val="316060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odv 2207">
            <a:extLst>
              <a:ext uri="{FF2B5EF4-FFF2-40B4-BE49-F238E27FC236}">
                <a16:creationId xmlns:a16="http://schemas.microsoft.com/office/drawing/2014/main" id="{2E8ACD53-4C7C-084B-A97E-5E7D185AC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1"/>
          <a:stretch/>
        </p:blipFill>
        <p:spPr bwMode="auto">
          <a:xfrm>
            <a:off x="93690" y="4285395"/>
            <a:ext cx="9036662" cy="19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37E45-C797-AC42-AE12-8AC041B8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rules for table layout-II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CFF9E-E78C-7648-AEE3-259C8F40B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columns should be right aligned and should use the same number of decimal digits throughout.</a:t>
            </a:r>
          </a:p>
          <a:p>
            <a:r>
              <a:rPr lang="en-US" dirty="0"/>
              <a:t>Columns with single characters should be centered.</a:t>
            </a:r>
          </a:p>
          <a:p>
            <a:r>
              <a:rPr lang="en-US" dirty="0"/>
              <a:t>The header fields should be aligned with their data</a:t>
            </a:r>
          </a:p>
          <a:p>
            <a:pPr lvl="1"/>
            <a:r>
              <a:rPr lang="en-US" dirty="0"/>
              <a:t> i.e., the heading for a text column will be left aligned and the heading for a number column will be right aligned.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5804D-318A-CB47-8B67-8224EA07F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255A2E-0C1F-804D-9F0C-B0A589A71B54}"/>
              </a:ext>
            </a:extLst>
          </p:cNvPr>
          <p:cNvSpPr/>
          <p:nvPr/>
        </p:nvSpPr>
        <p:spPr>
          <a:xfrm>
            <a:off x="457201" y="6255867"/>
            <a:ext cx="8229600" cy="602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Alternate lighter and darker shading of rows for a visual aid to separate rows </a:t>
            </a:r>
          </a:p>
        </p:txBody>
      </p:sp>
    </p:spTree>
    <p:extLst>
      <p:ext uri="{BB962C8B-B14F-4D97-AF65-F5344CB8AC3E}">
        <p14:creationId xmlns:p14="http://schemas.microsoft.com/office/powerpoint/2010/main" val="89412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4BD2-D42B-E049-A5F4-5C403C8D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vs. Figure Captions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C514-D382-B340-BDA3-FD81FAAC3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figures, it is customary to place the caption underneath, whereas for tables it is customary to place it above.</a:t>
            </a:r>
          </a:p>
          <a:p>
            <a:pPr lvl="1"/>
            <a:r>
              <a:rPr lang="en-US" dirty="0"/>
              <a:t>Readers tend to </a:t>
            </a:r>
            <a:r>
              <a:rPr lang="en-US" dirty="0">
                <a:solidFill>
                  <a:schemeClr val="accent5"/>
                </a:solidFill>
              </a:rPr>
              <a:t>first look at the graphical display </a:t>
            </a:r>
            <a:r>
              <a:rPr lang="en-US" dirty="0"/>
              <a:t>and then read the caption for context, hence the caption makes sense below the figure.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Tables</a:t>
            </a:r>
            <a:r>
              <a:rPr lang="en-US" dirty="0"/>
              <a:t> tend to be processed </a:t>
            </a:r>
            <a:r>
              <a:rPr lang="en-US" dirty="0">
                <a:solidFill>
                  <a:schemeClr val="accent5"/>
                </a:solidFill>
              </a:rPr>
              <a:t>like text</a:t>
            </a:r>
            <a:r>
              <a:rPr lang="en-US" dirty="0"/>
              <a:t>, from top to bottom, and reading the table contents before reading the caption will frequently not be useful. Hence, captions are placed above the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063BC-B9D8-714B-BF5A-B662B3710E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14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512F-180B-4E45-ACD8-2BB74146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7B8D-71E7-44A3-811D-827C6B388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flights.csv file from the DATA folder in R. </a:t>
            </a:r>
          </a:p>
          <a:p>
            <a:r>
              <a:rPr lang="en-US" dirty="0"/>
              <a:t>Generate line plots for each month over the available years.</a:t>
            </a:r>
          </a:p>
          <a:p>
            <a:r>
              <a:rPr lang="en-US" dirty="0"/>
              <a:t>Give names to x and y axes. </a:t>
            </a:r>
          </a:p>
        </p:txBody>
      </p:sp>
    </p:spTree>
    <p:extLst>
      <p:ext uri="{BB962C8B-B14F-4D97-AF65-F5344CB8AC3E}">
        <p14:creationId xmlns:p14="http://schemas.microsoft.com/office/powerpoint/2010/main" val="13760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Complementing the aesthetic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200"/>
            <a:ext cx="8686799" cy="4391281"/>
          </a:xfrm>
        </p:spPr>
        <p:txBody>
          <a:bodyPr/>
          <a:lstStyle/>
          <a:p>
            <a:r>
              <a:rPr lang="en-US" dirty="0"/>
              <a:t>A data visualization is not a piece of art meant to be looked at only for its aesthetically pleasing features. </a:t>
            </a:r>
          </a:p>
          <a:p>
            <a:r>
              <a:rPr lang="en-US" dirty="0"/>
              <a:t>The goal is to convey information and make a point. </a:t>
            </a:r>
          </a:p>
          <a:p>
            <a:r>
              <a:rPr lang="en-US" dirty="0"/>
              <a:t>We have to place the data into context and provide accompanying titles, captions, and other annotations.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71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ECC0-C580-6A49-84BD-D888CB4B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figure needs a 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D9CE-6DDE-D340-8942-EDE4639FE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job of the title is to accurately convey to the reader what the figure is about, what point it makes. </a:t>
            </a:r>
          </a:p>
          <a:p>
            <a:r>
              <a:rPr lang="en-US" dirty="0"/>
              <a:t>Figure title may not necessarily appear where you were expecting to see it though.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CC2D-7B53-DE4C-9659-97037AC930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5" name="Picture 2" descr="fodv 2201">
            <a:extLst>
              <a:ext uri="{FF2B5EF4-FFF2-40B4-BE49-F238E27FC236}">
                <a16:creationId xmlns:a16="http://schemas.microsoft.com/office/drawing/2014/main" id="{4EBF434E-F9C1-084C-BA5C-40958975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76" y="3737745"/>
            <a:ext cx="4185313" cy="2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C78EAF05-DA78-4446-87A8-455CA2E42D0D}"/>
              </a:ext>
            </a:extLst>
          </p:cNvPr>
          <p:cNvSpPr/>
          <p:nvPr/>
        </p:nvSpPr>
        <p:spPr>
          <a:xfrm>
            <a:off x="6646460" y="3429000"/>
            <a:ext cx="2235157" cy="1661615"/>
          </a:xfrm>
          <a:prstGeom prst="wedgeEllipseCallout">
            <a:avLst>
              <a:gd name="adj1" fmla="val -55637"/>
              <a:gd name="adj2" fmla="val 64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Where’s the title?</a:t>
            </a:r>
          </a:p>
        </p:txBody>
      </p:sp>
    </p:spTree>
    <p:extLst>
      <p:ext uri="{BB962C8B-B14F-4D97-AF65-F5344CB8AC3E}">
        <p14:creationId xmlns:p14="http://schemas.microsoft.com/office/powerpoint/2010/main" val="2126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C89A-662E-5140-AD49-E8F4619A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without integrated 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C4E2-CF93-2249-B786-09D4BCBF8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is not above the figure, but provided as the first part of the caption block, underneath the figure display.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6105-F3B2-FB40-92BC-7C9DE6DE5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6" name="Picture 2" descr="fodv 2201">
            <a:extLst>
              <a:ext uri="{FF2B5EF4-FFF2-40B4-BE49-F238E27FC236}">
                <a16:creationId xmlns:a16="http://schemas.microsoft.com/office/drawing/2014/main" id="{4669308D-1A80-0B41-BC6F-8E581119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76" y="3041707"/>
            <a:ext cx="4185313" cy="2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7C269-AFCB-424B-90CA-B431136A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12" y="6076840"/>
            <a:ext cx="5018059" cy="376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AB28FB-03A4-9348-9520-4AAED0B0E1B4}"/>
              </a:ext>
            </a:extLst>
          </p:cNvPr>
          <p:cNvSpPr/>
          <p:nvPr/>
        </p:nvSpPr>
        <p:spPr>
          <a:xfrm>
            <a:off x="2265530" y="6104136"/>
            <a:ext cx="191068" cy="129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64A55-D026-9C47-9FD3-486204DC6B82}"/>
              </a:ext>
            </a:extLst>
          </p:cNvPr>
          <p:cNvSpPr/>
          <p:nvPr/>
        </p:nvSpPr>
        <p:spPr>
          <a:xfrm>
            <a:off x="2456598" y="6076840"/>
            <a:ext cx="1705969" cy="1570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7B76C-9A67-CD4E-88D4-5CB22DF3CE6A}"/>
              </a:ext>
            </a:extLst>
          </p:cNvPr>
          <p:cNvSpPr txBox="1"/>
          <p:nvPr/>
        </p:nvSpPr>
        <p:spPr>
          <a:xfrm>
            <a:off x="682388" y="5199797"/>
            <a:ext cx="11780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Gill Sans"/>
                <a:cs typeface="Gill Sans"/>
                <a:sym typeface="Gill Sans"/>
              </a:rPr>
              <a:t>Title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F7002C-3562-D348-ACF4-3ADE9A32883E}"/>
              </a:ext>
            </a:extLst>
          </p:cNvPr>
          <p:cNvCxnSpPr>
            <a:stCxn id="10" idx="2"/>
          </p:cNvCxnSpPr>
          <p:nvPr/>
        </p:nvCxnSpPr>
        <p:spPr>
          <a:xfrm>
            <a:off x="1271400" y="5569129"/>
            <a:ext cx="1185198" cy="46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1E7A6C-07E9-C94A-BCF1-9F23AAB8E07D}"/>
              </a:ext>
            </a:extLst>
          </p:cNvPr>
          <p:cNvSpPr txBox="1"/>
          <p:nvPr/>
        </p:nvSpPr>
        <p:spPr>
          <a:xfrm>
            <a:off x="6883253" y="4830465"/>
            <a:ext cx="11780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Gill Sans"/>
                <a:cs typeface="Gill Sans"/>
                <a:sym typeface="Gill Sans"/>
              </a:rPr>
              <a:t>Caption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9201E-9F64-E64A-BCE4-A708F077A11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691116" y="5199797"/>
            <a:ext cx="1781149" cy="99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992C-0563-C24A-8AFB-066C93B3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title integrated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7BC3-BD9F-8F41-8049-0CF5E805D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incorporate the figure title—as well as other elements of the caption, such as the data source statement—into the main display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7DAF-30F7-FD45-9E5C-23599A318D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3074" name="Picture 2" descr="fodv 2202">
            <a:extLst>
              <a:ext uri="{FF2B5EF4-FFF2-40B4-BE49-F238E27FC236}">
                <a16:creationId xmlns:a16="http://schemas.microsoft.com/office/drawing/2014/main" id="{E3B781D7-C7C7-924F-A0A0-B374F650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2" y="3175247"/>
            <a:ext cx="4430973" cy="368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A2930-E5D5-AA43-BA91-ECE6422A6053}"/>
              </a:ext>
            </a:extLst>
          </p:cNvPr>
          <p:cNvSpPr/>
          <p:nvPr/>
        </p:nvSpPr>
        <p:spPr>
          <a:xfrm>
            <a:off x="2156346" y="3161599"/>
            <a:ext cx="2756848" cy="359523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50B74F-0D41-F140-899C-795468E7EE3D}"/>
              </a:ext>
            </a:extLst>
          </p:cNvPr>
          <p:cNvSpPr/>
          <p:nvPr/>
        </p:nvSpPr>
        <p:spPr>
          <a:xfrm>
            <a:off x="3985143" y="6660107"/>
            <a:ext cx="2636293" cy="197894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F23-20B3-2647-81C8-644A634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integrate or not to integrate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EC00-998F-BC41-BD76-11DFB9EC4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standalone </a:t>
            </a:r>
            <a:r>
              <a:rPr lang="en-US" dirty="0">
                <a:solidFill>
                  <a:schemeClr val="accent3"/>
                </a:solidFill>
              </a:rPr>
              <a:t>infographics</a:t>
            </a:r>
            <a:r>
              <a:rPr lang="en-US" dirty="0"/>
              <a:t> or </a:t>
            </a:r>
          </a:p>
          <a:p>
            <a:pPr marL="177778" indent="0">
              <a:buNone/>
            </a:pPr>
            <a:r>
              <a:rPr lang="en-US" dirty="0"/>
              <a:t>to be posted on </a:t>
            </a:r>
            <a:r>
              <a:rPr lang="en-US" dirty="0">
                <a:solidFill>
                  <a:schemeClr val="accent3"/>
                </a:solidFill>
              </a:rPr>
              <a:t>social media </a:t>
            </a:r>
            <a:r>
              <a:rPr lang="en-US" dirty="0"/>
              <a:t>or </a:t>
            </a:r>
          </a:p>
          <a:p>
            <a:pPr marL="177778" indent="0">
              <a:buNone/>
            </a:pPr>
            <a:r>
              <a:rPr lang="en-US" dirty="0"/>
              <a:t>on a </a:t>
            </a:r>
            <a:r>
              <a:rPr lang="en-US" dirty="0">
                <a:solidFill>
                  <a:schemeClr val="accent3"/>
                </a:solidFill>
              </a:rPr>
              <a:t>web page </a:t>
            </a:r>
            <a:r>
              <a:rPr lang="en-US" dirty="0"/>
              <a:t>without accompanying</a:t>
            </a:r>
          </a:p>
          <a:p>
            <a:pPr marL="177778" indent="0">
              <a:buNone/>
            </a:pPr>
            <a:r>
              <a:rPr lang="en-US" dirty="0"/>
              <a:t>caption text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integrate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chemeClr val="accent3"/>
                </a:solidFill>
              </a:rPr>
              <a:t>publication</a:t>
            </a:r>
            <a:r>
              <a:rPr lang="en-US" dirty="0"/>
              <a:t> is laid out such that </a:t>
            </a:r>
          </a:p>
          <a:p>
            <a:pPr marL="177778" indent="0">
              <a:buNone/>
            </a:pPr>
            <a:r>
              <a:rPr lang="en-US" dirty="0"/>
              <a:t>each figure has a regular caption block</a:t>
            </a:r>
          </a:p>
          <a:p>
            <a:pPr marL="177778" indent="0">
              <a:buNone/>
            </a:pPr>
            <a:r>
              <a:rPr lang="en-US" dirty="0"/>
              <a:t>underneath the display item, </a:t>
            </a:r>
          </a:p>
          <a:p>
            <a:pPr marL="177778" indent="0">
              <a:buNone/>
            </a:pPr>
            <a:r>
              <a:rPr lang="en-US" dirty="0"/>
              <a:t>then the title must be provided in </a:t>
            </a:r>
          </a:p>
          <a:p>
            <a:pPr marL="177778" indent="0">
              <a:buNone/>
            </a:pPr>
            <a:r>
              <a:rPr lang="en-US" dirty="0"/>
              <a:t>that block of text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don’t integrate</a:t>
            </a:r>
            <a:endParaRPr lang="en-US" dirty="0">
              <a:solidFill>
                <a:schemeClr val="accent6"/>
              </a:solidFill>
            </a:endParaRPr>
          </a:p>
          <a:p>
            <a:pPr marL="17777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4CC7-615E-2E4B-9E6E-4BFA03EF2C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4098" name="Picture 2" descr="Six Iconic Shakespeare Memes">
            <a:extLst>
              <a:ext uri="{FF2B5EF4-FFF2-40B4-BE49-F238E27FC236}">
                <a16:creationId xmlns:a16="http://schemas.microsoft.com/office/drawing/2014/main" id="{9543E0D5-09E0-374C-8DB3-83FC272B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25" y="2096151"/>
            <a:ext cx="2788302" cy="348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6AE-C526-654E-A7E7-A62F0E34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in a caption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EC7F-DE00-484C-B573-084AFCA3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title does not have to be a complete sentence.</a:t>
            </a:r>
          </a:p>
          <a:p>
            <a:pPr lvl="1"/>
            <a:r>
              <a:rPr lang="en-US" dirty="0"/>
              <a:t>“Corruption and human development.”</a:t>
            </a:r>
          </a:p>
          <a:p>
            <a:pPr lvl="1"/>
            <a:r>
              <a:rPr lang="en-US" strike="sngStrike" dirty="0"/>
              <a:t>“This figure shows how corruption is related to human development.”</a:t>
            </a:r>
          </a:p>
          <a:p>
            <a:r>
              <a:rPr lang="en-US" dirty="0"/>
              <a:t>Though short sentences making a clear assertion can serve as titles.</a:t>
            </a:r>
          </a:p>
          <a:p>
            <a:pPr lvl="1"/>
            <a:r>
              <a:rPr lang="en-US" dirty="0"/>
              <a:t>“The most developed countries are the least corrupt”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DEB9B-B2EC-D445-A04E-614597E7A0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3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EFDD-F55D-0F42-889C-AB442728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and legends need titles, too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EA5C4-978E-804B-9282-B7B41C181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Axis titles </a:t>
            </a:r>
            <a:r>
              <a:rPr lang="en-US" dirty="0">
                <a:sym typeface="Wingdings" pitchFamily="2" charset="2"/>
              </a:rPr>
              <a:t>~ </a:t>
            </a:r>
            <a:r>
              <a:rPr lang="en-US" dirty="0"/>
              <a:t>axis labels</a:t>
            </a:r>
          </a:p>
          <a:p>
            <a:pPr lvl="1"/>
            <a:r>
              <a:rPr lang="en-US" dirty="0"/>
              <a:t>x axis shows body mass in grams (g)</a:t>
            </a:r>
          </a:p>
          <a:p>
            <a:pPr lvl="1"/>
            <a:r>
              <a:rPr lang="en-US" dirty="0"/>
              <a:t>y axis shows head length in millimeters (mm).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EF37B-089C-6447-A47C-42EBDCC63E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6148" name="Picture 4" descr="fodv 2203">
            <a:extLst>
              <a:ext uri="{FF2B5EF4-FFF2-40B4-BE49-F238E27FC236}">
                <a16:creationId xmlns:a16="http://schemas.microsoft.com/office/drawing/2014/main" id="{23BEF3E6-B4DF-A842-B277-89D377E9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3429000"/>
            <a:ext cx="4473389" cy="33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A75A0A-A26A-0247-9055-22B74D992AC8}"/>
              </a:ext>
            </a:extLst>
          </p:cNvPr>
          <p:cNvSpPr/>
          <p:nvPr/>
        </p:nvSpPr>
        <p:spPr>
          <a:xfrm>
            <a:off x="3016155" y="3442648"/>
            <a:ext cx="1228299" cy="40984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6A71B3-DF0C-FB4E-97E9-2B917A50E010}"/>
              </a:ext>
            </a:extLst>
          </p:cNvPr>
          <p:cNvSpPr/>
          <p:nvPr/>
        </p:nvSpPr>
        <p:spPr>
          <a:xfrm>
            <a:off x="4440808" y="3442648"/>
            <a:ext cx="1424653" cy="40984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CBFA7-9D40-FC42-8B68-A7887292BC8B}"/>
              </a:ext>
            </a:extLst>
          </p:cNvPr>
          <p:cNvCxnSpPr>
            <a:cxnSpLocks/>
            <a:endCxn id="6148" idx="0"/>
          </p:cNvCxnSpPr>
          <p:nvPr/>
        </p:nvCxnSpPr>
        <p:spPr>
          <a:xfrm flipH="1">
            <a:off x="3628767" y="2817329"/>
            <a:ext cx="2806889" cy="611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938AC6-7407-4848-B4A9-D98FF4C8F92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153135" y="2817329"/>
            <a:ext cx="1282521" cy="62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150" name="Picture 6" descr="legend Memes &amp; GIFs - Imgflip">
            <a:extLst>
              <a:ext uri="{FF2B5EF4-FFF2-40B4-BE49-F238E27FC236}">
                <a16:creationId xmlns:a16="http://schemas.microsoft.com/office/drawing/2014/main" id="{8D72853D-34DE-BE40-A11F-E4374AFF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1149" y="1600841"/>
            <a:ext cx="2092911" cy="242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3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FB8-4B0D-9D4A-B437-2AADF615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you can omit (sometimes)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B767-2BDF-504E-80B1-76E6CDA9D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labels themselves are fully explanatory…</a:t>
            </a:r>
          </a:p>
          <a:p>
            <a:pPr lvl="1"/>
            <a:r>
              <a:rPr lang="en-US" dirty="0"/>
              <a:t>A legend showing two differently colored dots labeled “female” and “male” already indicates that color encodes sex</a:t>
            </a:r>
          </a:p>
          <a:p>
            <a:pPr lvl="1"/>
            <a:r>
              <a:rPr lang="en-US" dirty="0"/>
              <a:t>Country names will generally not require a title stating what they are, nor will movie titles.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7FE5-07D1-1F4D-8DBD-9059FFCDC0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132021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7170" name="Picture 2" descr="fodv 2204">
            <a:extLst>
              <a:ext uri="{FF2B5EF4-FFF2-40B4-BE49-F238E27FC236}">
                <a16:creationId xmlns:a16="http://schemas.microsoft.com/office/drawing/2014/main" id="{626826CA-5056-3E4F-A7DF-23178B1D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32" y="3660218"/>
            <a:ext cx="4572000" cy="28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48B7A016-94C1-1D48-9237-CC9D7442E992}"/>
              </a:ext>
            </a:extLst>
          </p:cNvPr>
          <p:cNvSpPr/>
          <p:nvPr/>
        </p:nvSpPr>
        <p:spPr>
          <a:xfrm>
            <a:off x="6359857" y="5352093"/>
            <a:ext cx="2763671" cy="682388"/>
          </a:xfrm>
          <a:prstGeom prst="wedgeEllipseCallout">
            <a:avLst>
              <a:gd name="adj1" fmla="val -76356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these?</a:t>
            </a:r>
          </a:p>
        </p:txBody>
      </p:sp>
    </p:spTree>
    <p:extLst>
      <p:ext uri="{BB962C8B-B14F-4D97-AF65-F5344CB8AC3E}">
        <p14:creationId xmlns:p14="http://schemas.microsoft.com/office/powerpoint/2010/main" val="2115919877"/>
      </p:ext>
    </p:extLst>
  </p:cSld>
  <p:clrMapOvr>
    <a:masterClrMapping/>
  </p:clrMapOvr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21846</TotalTime>
  <Words>910</Words>
  <Application>Microsoft Office PowerPoint</Application>
  <PresentationFormat>On-screen Show (4:3)</PresentationFormat>
  <Paragraphs>104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Callibri</vt:lpstr>
      <vt:lpstr>Georgia</vt:lpstr>
      <vt:lpstr>Gill Sans</vt:lpstr>
      <vt:lpstr>Times New Roman</vt:lpstr>
      <vt:lpstr>HB_dataviz</vt:lpstr>
      <vt:lpstr>Introduction to Data Visualization   </vt:lpstr>
      <vt:lpstr>Complementing the aesthetic</vt:lpstr>
      <vt:lpstr>Every figure needs a title </vt:lpstr>
      <vt:lpstr>Figure without integrated titles</vt:lpstr>
      <vt:lpstr>Figure title integrated</vt:lpstr>
      <vt:lpstr>To integrate or not to integrate</vt:lpstr>
      <vt:lpstr>Title in a caption</vt:lpstr>
      <vt:lpstr>Axes and legends need titles, too</vt:lpstr>
      <vt:lpstr>Yes, you can omit (sometimes)</vt:lpstr>
      <vt:lpstr>Is the context always enough or obvious?</vt:lpstr>
      <vt:lpstr>Overdoing labeling</vt:lpstr>
      <vt:lpstr>Entire axis can be omitted</vt:lpstr>
      <vt:lpstr>Tables</vt:lpstr>
      <vt:lpstr>Some key rules for table layout-I</vt:lpstr>
      <vt:lpstr>Some key rules for table layout-II</vt:lpstr>
      <vt:lpstr>Table vs. Figure Captions</vt:lpstr>
      <vt:lpstr>In-class Assigment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</dc:creator>
  <cp:lastModifiedBy>Halil Bisgin</cp:lastModifiedBy>
  <cp:revision>343</cp:revision>
  <dcterms:created xsi:type="dcterms:W3CDTF">2021-12-31T20:53:49Z</dcterms:created>
  <dcterms:modified xsi:type="dcterms:W3CDTF">2022-03-17T14:56:21Z</dcterms:modified>
</cp:coreProperties>
</file>